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13" r:id="rId1"/>
    <p:sldMasterId id="2147483788" r:id="rId2"/>
    <p:sldMasterId id="2147483667" r:id="rId3"/>
  </p:sldMasterIdLst>
  <p:notesMasterIdLst>
    <p:notesMasterId r:id="rId77"/>
  </p:notesMasterIdLst>
  <p:handoutMasterIdLst>
    <p:handoutMasterId r:id="rId78"/>
  </p:handoutMasterIdLst>
  <p:sldIdLst>
    <p:sldId id="369" r:id="rId4"/>
    <p:sldId id="553" r:id="rId5"/>
    <p:sldId id="550" r:id="rId6"/>
    <p:sldId id="308" r:id="rId7"/>
    <p:sldId id="312" r:id="rId8"/>
    <p:sldId id="592" r:id="rId9"/>
    <p:sldId id="534" r:id="rId10"/>
    <p:sldId id="535" r:id="rId11"/>
    <p:sldId id="541" r:id="rId12"/>
    <p:sldId id="620" r:id="rId13"/>
    <p:sldId id="538" r:id="rId14"/>
    <p:sldId id="537" r:id="rId15"/>
    <p:sldId id="539" r:id="rId16"/>
    <p:sldId id="616" r:id="rId17"/>
    <p:sldId id="356" r:id="rId18"/>
    <p:sldId id="543" r:id="rId19"/>
    <p:sldId id="544" r:id="rId20"/>
    <p:sldId id="330" r:id="rId21"/>
    <p:sldId id="434" r:id="rId22"/>
    <p:sldId id="568" r:id="rId23"/>
    <p:sldId id="567" r:id="rId24"/>
    <p:sldId id="554" r:id="rId25"/>
    <p:sldId id="559" r:id="rId26"/>
    <p:sldId id="560" r:id="rId27"/>
    <p:sldId id="569" r:id="rId28"/>
    <p:sldId id="561" r:id="rId29"/>
    <p:sldId id="571" r:id="rId30"/>
    <p:sldId id="590" r:id="rId31"/>
    <p:sldId id="570" r:id="rId32"/>
    <p:sldId id="572" r:id="rId33"/>
    <p:sldId id="585" r:id="rId34"/>
    <p:sldId id="331" r:id="rId35"/>
    <p:sldId id="562" r:id="rId36"/>
    <p:sldId id="574" r:id="rId37"/>
    <p:sldId id="588" r:id="rId38"/>
    <p:sldId id="575" r:id="rId39"/>
    <p:sldId id="576" r:id="rId40"/>
    <p:sldId id="577" r:id="rId41"/>
    <p:sldId id="612" r:id="rId42"/>
    <p:sldId id="563" r:id="rId43"/>
    <p:sldId id="594" r:id="rId44"/>
    <p:sldId id="613" r:id="rId45"/>
    <p:sldId id="583" r:id="rId46"/>
    <p:sldId id="579" r:id="rId47"/>
    <p:sldId id="582" r:id="rId48"/>
    <p:sldId id="332" r:id="rId49"/>
    <p:sldId id="573" r:id="rId50"/>
    <p:sldId id="607" r:id="rId51"/>
    <p:sldId id="596" r:id="rId52"/>
    <p:sldId id="597" r:id="rId53"/>
    <p:sldId id="598" r:id="rId54"/>
    <p:sldId id="606" r:id="rId55"/>
    <p:sldId id="599" r:id="rId56"/>
    <p:sldId id="608" r:id="rId57"/>
    <p:sldId id="600" r:id="rId58"/>
    <p:sldId id="605" r:id="rId59"/>
    <p:sldId id="595" r:id="rId60"/>
    <p:sldId id="610" r:id="rId61"/>
    <p:sldId id="584" r:id="rId62"/>
    <p:sldId id="587" r:id="rId63"/>
    <p:sldId id="511" r:id="rId64"/>
    <p:sldId id="603" r:id="rId65"/>
    <p:sldId id="601" r:id="rId66"/>
    <p:sldId id="602" r:id="rId67"/>
    <p:sldId id="427" r:id="rId68"/>
    <p:sldId id="611" r:id="rId69"/>
    <p:sldId id="617" r:id="rId70"/>
    <p:sldId id="619" r:id="rId71"/>
    <p:sldId id="337" r:id="rId72"/>
    <p:sldId id="335" r:id="rId73"/>
    <p:sldId id="604" r:id="rId74"/>
    <p:sldId id="321" r:id="rId75"/>
    <p:sldId id="375" r:id="rId76"/>
  </p:sldIdLst>
  <p:sldSz cx="12193588" cy="6858000"/>
  <p:notesSz cx="11309350" cy="20104100"/>
  <p:embeddedFontLst>
    <p:embeddedFont>
      <p:font typeface="Calibri" panose="020F0502020204030204" pitchFamily="34" charset="0"/>
      <p:regular r:id="rId79"/>
      <p:bold r:id="rId80"/>
      <p:italic r:id="rId81"/>
      <p:boldItalic r:id="rId82"/>
    </p:embeddedFont>
    <p:embeddedFont>
      <p:font typeface="Exo" panose="020B0604020202020204" charset="0"/>
      <p:regular r:id="rId83"/>
      <p:bold r:id="rId84"/>
      <p:italic r:id="rId85"/>
      <p:boldItalic r:id="rId86"/>
    </p:embeddedFont>
    <p:embeddedFont>
      <p:font typeface="Exo Light" panose="020B0604020202020204" charset="0"/>
      <p:regular r:id="rId87"/>
    </p:embeddedFont>
    <p:embeddedFont>
      <p:font typeface="Montserrat" panose="020B0604020202020204" charset="0"/>
      <p:regular r:id="rId88"/>
      <p:bold r:id="rId89"/>
      <p:italic r:id="rId90"/>
      <p:boldItalic r:id="rId91"/>
    </p:embeddedFont>
    <p:embeddedFont>
      <p:font typeface="Montserrat Medium" panose="020B0604020202020204" charset="0"/>
      <p:regular r:id="rId92"/>
      <p:bold r:id="rId93"/>
      <p:italic r:id="rId94"/>
    </p:embeddedFont>
    <p:embeddedFont>
      <p:font typeface="Montserrat SemiBold" panose="020B0604020202020204" charset="0"/>
      <p:regular r:id="rId95"/>
      <p:bold r:id="rId96"/>
      <p:italic r:id="rId97"/>
      <p:boldItalic r:id="rId98"/>
    </p:embeddedFont>
    <p:embeddedFont>
      <p:font typeface="Roboto" panose="020B0604020202020204" charset="0"/>
      <p:regular r:id="rId99"/>
      <p:bold r:id="rId100"/>
      <p:italic r:id="rId101"/>
      <p:boldItalic r:id="rId102"/>
    </p:embeddedFont>
    <p:embeddedFont>
      <p:font typeface="Roboto Black" panose="020B0604020202020204" charset="0"/>
      <p:bold r:id="rId103"/>
      <p:boldItalic r:id="rId104"/>
    </p:embeddedFont>
    <p:embeddedFont>
      <p:font typeface="Roboto Condensed Light" panose="020B0604020202020204" charset="0"/>
      <p:regular r:id="rId105"/>
      <p:italic r:id="rId106"/>
    </p:embeddedFont>
    <p:embeddedFont>
      <p:font typeface="Roboto Condensed Light" panose="020B0604020202020204" charset="0"/>
      <p:regular r:id="rId105"/>
      <p:italic r:id="rId106"/>
    </p:embeddedFont>
  </p:embeddedFontLst>
  <p:defaultTex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defaultTextStyle>
  <p:extLst>
    <p:ext uri="{521415D9-36F7-43E2-AB2F-B90AF26B5E84}">
      <p14:sectionLst xmlns:p14="http://schemas.microsoft.com/office/powerpoint/2010/main">
        <p14:section name="Manage Your Technical Debt" id="{0D02B3F6-70F4-8645-B5BA-8B11454C6E34}">
          <p14:sldIdLst>
            <p14:sldId id="369"/>
            <p14:sldId id="553"/>
          </p14:sldIdLst>
        </p14:section>
        <p14:section name="Executive Brief Content Slides" id="{A311DB59-13B4-49E4-B48F-D68BC3E5D795}">
          <p14:sldIdLst>
            <p14:sldId id="550"/>
            <p14:sldId id="308"/>
            <p14:sldId id="312"/>
            <p14:sldId id="592"/>
            <p14:sldId id="534"/>
            <p14:sldId id="535"/>
            <p14:sldId id="541"/>
            <p14:sldId id="620"/>
            <p14:sldId id="538"/>
            <p14:sldId id="537"/>
            <p14:sldId id="539"/>
            <p14:sldId id="616"/>
            <p14:sldId id="356"/>
            <p14:sldId id="543"/>
            <p14:sldId id="544"/>
          </p14:sldIdLst>
        </p14:section>
        <p14:section name="Phase 1: Identify Technical Debt" id="{AE2358DE-C68F-2846-AB32-B38237152517}">
          <p14:sldIdLst>
            <p14:sldId id="330"/>
            <p14:sldId id="434"/>
            <p14:sldId id="568"/>
            <p14:sldId id="567"/>
            <p14:sldId id="554"/>
            <p14:sldId id="559"/>
            <p14:sldId id="560"/>
            <p14:sldId id="569"/>
            <p14:sldId id="561"/>
            <p14:sldId id="571"/>
            <p14:sldId id="590"/>
            <p14:sldId id="570"/>
            <p14:sldId id="572"/>
            <p14:sldId id="585"/>
          </p14:sldIdLst>
        </p14:section>
        <p14:section name="Phase 2: Measure Technical Debt" id="{D7ED49C7-21E5-465C-87EB-DC26D3BA41A4}">
          <p14:sldIdLst>
            <p14:sldId id="331"/>
            <p14:sldId id="562"/>
            <p14:sldId id="574"/>
            <p14:sldId id="588"/>
            <p14:sldId id="575"/>
            <p14:sldId id="576"/>
            <p14:sldId id="577"/>
            <p14:sldId id="612"/>
            <p14:sldId id="563"/>
            <p14:sldId id="594"/>
            <p14:sldId id="613"/>
            <p14:sldId id="583"/>
            <p14:sldId id="579"/>
            <p14:sldId id="582"/>
          </p14:sldIdLst>
        </p14:section>
        <p14:section name="Phase 3: Manage Technical Debt" id="{9B614B42-7EF6-4BCE-BC92-8F062BF82E8F}">
          <p14:sldIdLst>
            <p14:sldId id="332"/>
            <p14:sldId id="573"/>
            <p14:sldId id="607"/>
            <p14:sldId id="596"/>
            <p14:sldId id="597"/>
            <p14:sldId id="598"/>
            <p14:sldId id="606"/>
            <p14:sldId id="599"/>
            <p14:sldId id="608"/>
            <p14:sldId id="600"/>
            <p14:sldId id="605"/>
            <p14:sldId id="595"/>
            <p14:sldId id="610"/>
            <p14:sldId id="584"/>
            <p14:sldId id="587"/>
            <p14:sldId id="511"/>
            <p14:sldId id="603"/>
            <p14:sldId id="601"/>
            <p14:sldId id="602"/>
            <p14:sldId id="427"/>
            <p14:sldId id="611"/>
            <p14:sldId id="617"/>
            <p14:sldId id="619"/>
          </p14:sldIdLst>
        </p14:section>
        <p14:section name="Concluding Slides" id="{B23963F3-C808-454B-B812-D52523E0225E}">
          <p14:sldIdLst>
            <p14:sldId id="337"/>
            <p14:sldId id="335"/>
            <p14:sldId id="604"/>
            <p14:sldId id="321"/>
            <p14:sldId id="375"/>
          </p14:sldIdLst>
        </p14:section>
      </p14:sectionLst>
    </p:ext>
    <p:ext uri="{EFAFB233-063F-42B5-8137-9DF3F51BA10A}">
      <p15:sldGuideLst xmlns:p15="http://schemas.microsoft.com/office/powerpoint/2012/main">
        <p15:guide id="1" orient="horz" pos="3792"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3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854"/>
    <a:srgbClr val="F17A26"/>
    <a:srgbClr val="DAE3F3"/>
    <a:srgbClr val="CBD7E7"/>
    <a:srgbClr val="BFBFBF"/>
    <a:srgbClr val="E6E6E6"/>
    <a:srgbClr val="CDF2D7"/>
    <a:srgbClr val="FFFFFF"/>
    <a:srgbClr val="2576B7"/>
    <a:srgbClr val="A7C4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84382" autoAdjust="0"/>
  </p:normalViewPr>
  <p:slideViewPr>
    <p:cSldViewPr snapToGrid="0">
      <p:cViewPr varScale="1">
        <p:scale>
          <a:sx n="114" d="100"/>
          <a:sy n="114" d="100"/>
        </p:scale>
        <p:origin x="1212" y="102"/>
      </p:cViewPr>
      <p:guideLst>
        <p:guide orient="horz" pos="3792"/>
        <p:guide pos="3817"/>
      </p:guideLst>
    </p:cSldViewPr>
  </p:slideViewPr>
  <p:notesTextViewPr>
    <p:cViewPr>
      <p:scale>
        <a:sx n="1" d="1"/>
        <a:sy n="1" d="1"/>
      </p:scale>
      <p:origin x="0" y="0"/>
    </p:cViewPr>
  </p:notesTextViewPr>
  <p:sorterViewPr>
    <p:cViewPr>
      <p:scale>
        <a:sx n="100" d="100"/>
        <a:sy n="100" d="100"/>
      </p:scale>
      <p:origin x="0" y="-23766"/>
    </p:cViewPr>
  </p:sorterViewPr>
  <p:notesViewPr>
    <p:cSldViewPr snapToGrid="0">
      <p:cViewPr>
        <p:scale>
          <a:sx n="1" d="2"/>
          <a:sy n="1" d="2"/>
        </p:scale>
        <p:origin x="3930" y="-6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3.xml"/><Relationship Id="rId107" Type="http://schemas.openxmlformats.org/officeDocument/2006/relationships/commentAuthors" Target="commentAuthor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2.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5.fntdata"/><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2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9.fntdata"/><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5.fntdata"/><Relationship Id="rId88" Type="http://schemas.openxmlformats.org/officeDocument/2006/relationships/font" Target="fonts/font10.fntdata"/><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spcBef>
                <a:spcPts val="0"/>
              </a:spcBef>
              <a:defRPr sz="1400" b="0" i="0" u="none" strike="noStrike" kern="1200" cap="none" spc="0" normalizeH="0" baseline="0">
                <a:solidFill>
                  <a:srgbClr val="4A4A4A"/>
                </a:solidFill>
                <a:latin typeface="Exo" panose="02000503000000000000" pitchFamily="2" charset="77"/>
                <a:ea typeface="+mj-ea"/>
                <a:cs typeface="+mj-cs"/>
              </a:defRPr>
            </a:pPr>
            <a:r>
              <a:rPr lang="en-US" sz="1400" b="1" i="0" dirty="0">
                <a:solidFill>
                  <a:srgbClr val="4A4A4A"/>
                </a:solidFill>
                <a:latin typeface="Montserrat SemiBold" pitchFamily="2" charset="77"/>
              </a:rPr>
              <a:t>Perceived change in tech</a:t>
            </a:r>
            <a:r>
              <a:rPr lang="en-US" sz="1400" b="1" i="0" baseline="0" dirty="0">
                <a:solidFill>
                  <a:srgbClr val="4A4A4A"/>
                </a:solidFill>
                <a:latin typeface="Montserrat SemiBold" pitchFamily="2" charset="77"/>
              </a:rPr>
              <a:t> debt, past three years</a:t>
            </a:r>
          </a:p>
          <a:p>
            <a:pPr>
              <a:spcBef>
                <a:spcPts val="0"/>
              </a:spcBef>
              <a:defRPr sz="1400">
                <a:solidFill>
                  <a:srgbClr val="4A4A4A"/>
                </a:solidFill>
              </a:defRPr>
            </a:pPr>
            <a:r>
              <a:rPr lang="en-US" sz="1200" b="1" i="1" baseline="0" dirty="0">
                <a:solidFill>
                  <a:srgbClr val="4A4A4A"/>
                </a:solidFill>
                <a:latin typeface="Montserrat SemiBold" pitchFamily="2" charset="77"/>
              </a:rPr>
              <a:t>(% of respondents)</a:t>
            </a:r>
            <a:endParaRPr lang="en-US" sz="1200" b="1" i="1" dirty="0">
              <a:solidFill>
                <a:srgbClr val="4A4A4A"/>
              </a:solidFill>
              <a:latin typeface="Montserrat SemiBold" pitchFamily="2" charset="77"/>
            </a:endParaRPr>
          </a:p>
        </c:rich>
      </c:tx>
      <c:overlay val="0"/>
      <c:spPr>
        <a:noFill/>
        <a:ln>
          <a:noFill/>
        </a:ln>
        <a:effectLst/>
      </c:spPr>
      <c:txPr>
        <a:bodyPr rot="0" spcFirstLastPara="1" vertOverflow="ellipsis" vert="horz" wrap="square" anchor="ctr" anchorCtr="1"/>
        <a:lstStyle/>
        <a:p>
          <a:pPr>
            <a:spcBef>
              <a:spcPts val="0"/>
            </a:spcBef>
            <a:defRPr sz="1400" b="0" i="0" u="none" strike="noStrike" kern="1200" cap="none" spc="0" normalizeH="0" baseline="0">
              <a:solidFill>
                <a:srgbClr val="4A4A4A"/>
              </a:solidFill>
              <a:latin typeface="Exo" panose="02000503000000000000" pitchFamily="2" charset="77"/>
              <a:ea typeface="+mj-ea"/>
              <a:cs typeface="+mj-cs"/>
            </a:defRPr>
          </a:pPr>
          <a:endParaRPr lang="en-US"/>
        </a:p>
      </c:txPr>
    </c:title>
    <c:autoTitleDeleted val="0"/>
    <c:plotArea>
      <c:layout/>
      <c:barChart>
        <c:barDir val="col"/>
        <c:grouping val="clustered"/>
        <c:varyColors val="0"/>
        <c:ser>
          <c:idx val="0"/>
          <c:order val="0"/>
          <c:tx>
            <c:strRef>
              <c:f>Sheet1!$B$1</c:f>
              <c:strCache>
                <c:ptCount val="1"/>
                <c:pt idx="0">
                  <c:v>Percent of Respondents</c:v>
                </c:pt>
              </c:strCache>
            </c:strRef>
          </c:tx>
          <c:spPr>
            <a:solidFill>
              <a:schemeClr val="accent1"/>
            </a:solidFill>
            <a:ln>
              <a:noFill/>
            </a:ln>
            <a:effectLst/>
          </c:spPr>
          <c:invertIfNegative val="0"/>
          <c:dPt>
            <c:idx val="2"/>
            <c:invertIfNegative val="0"/>
            <c:bubble3D val="0"/>
            <c:spPr>
              <a:solidFill>
                <a:schemeClr val="tx2"/>
              </a:solidFill>
              <a:ln>
                <a:noFill/>
              </a:ln>
              <a:effectLst/>
            </c:spPr>
            <c:extLst>
              <c:ext xmlns:c16="http://schemas.microsoft.com/office/drawing/2014/chart" uri="{C3380CC4-5D6E-409C-BE32-E72D297353CC}">
                <c16:uniqueId val="{00000001-8C13-4FA8-B2B3-3D3DE6B3DA7F}"/>
              </c:ext>
            </c:extLst>
          </c:dPt>
          <c:dLbls>
            <c:dLbl>
              <c:idx val="0"/>
              <c:layout>
                <c:manualLayout>
                  <c:x val="-2.9669888614098747E-3"/>
                  <c:y val="0.1229803860809443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C13-4FA8-B2B3-3D3DE6B3DA7F}"/>
                </c:ext>
              </c:extLst>
            </c:dLbl>
            <c:dLbl>
              <c:idx val="1"/>
              <c:layout>
                <c:manualLayout>
                  <c:x val="-2.9669888614098478E-3"/>
                  <c:y val="0.1682889493739238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C13-4FA8-B2B3-3D3DE6B3DA7F}"/>
                </c:ext>
              </c:extLst>
            </c:dLbl>
            <c:dLbl>
              <c:idx val="2"/>
              <c:layout>
                <c:manualLayout>
                  <c:x val="-1.3496759647789609E-16"/>
                  <c:y val="0.322440197013760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C13-4FA8-B2B3-3D3DE6B3DA7F}"/>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Exo" panose="02000503000000000000" pitchFamily="2"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Decreased</c:v>
                </c:pt>
                <c:pt idx="1">
                  <c:v>Stayed the same</c:v>
                </c:pt>
                <c:pt idx="2">
                  <c:v>Increased</c:v>
                </c:pt>
              </c:strCache>
            </c:strRef>
          </c:cat>
          <c:val>
            <c:numRef>
              <c:f>Sheet1!$B$2:$B$4</c:f>
              <c:numCache>
                <c:formatCode>0%</c:formatCode>
                <c:ptCount val="3"/>
                <c:pt idx="0">
                  <c:v>0.15</c:v>
                </c:pt>
                <c:pt idx="1">
                  <c:v>0.25</c:v>
                </c:pt>
                <c:pt idx="2">
                  <c:v>0.6</c:v>
                </c:pt>
              </c:numCache>
            </c:numRef>
          </c:val>
          <c:extLst>
            <c:ext xmlns:c16="http://schemas.microsoft.com/office/drawing/2014/chart" uri="{C3380CC4-5D6E-409C-BE32-E72D297353CC}">
              <c16:uniqueId val="{00000000-19B5-462A-858F-042689C22275}"/>
            </c:ext>
          </c:extLst>
        </c:ser>
        <c:dLbls>
          <c:showLegendKey val="0"/>
          <c:showVal val="0"/>
          <c:showCatName val="0"/>
          <c:showSerName val="0"/>
          <c:showPercent val="0"/>
          <c:showBubbleSize val="0"/>
        </c:dLbls>
        <c:gapWidth val="19"/>
        <c:axId val="476974440"/>
        <c:axId val="476968168"/>
      </c:barChart>
      <c:catAx>
        <c:axId val="476974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cap="none" spc="0" normalizeH="0" baseline="0">
                <a:solidFill>
                  <a:srgbClr val="4A4A4A"/>
                </a:solidFill>
                <a:latin typeface="Exo" panose="02000503000000000000" pitchFamily="2" charset="77"/>
                <a:ea typeface="+mn-ea"/>
                <a:cs typeface="+mn-cs"/>
              </a:defRPr>
            </a:pPr>
            <a:endParaRPr lang="en-US"/>
          </a:p>
        </c:txPr>
        <c:crossAx val="476968168"/>
        <c:crosses val="autoZero"/>
        <c:auto val="1"/>
        <c:lblAlgn val="ctr"/>
        <c:lblOffset val="100"/>
        <c:noMultiLvlLbl val="0"/>
      </c:catAx>
      <c:valAx>
        <c:axId val="476968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76974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Exo" panose="02000503000000000000" pitchFamily="2"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Percent of Maintenance Budget</c:v>
                </c:pt>
              </c:strCache>
            </c:strRef>
          </c:tx>
          <c:spPr>
            <a:solidFill>
              <a:srgbClr val="2576B7"/>
            </a:solidFill>
            <a:ln>
              <a:noFill/>
            </a:ln>
          </c:spPr>
          <c:dPt>
            <c:idx val="0"/>
            <c:bubble3D val="0"/>
            <c:spPr>
              <a:gradFill>
                <a:gsLst>
                  <a:gs pos="0">
                    <a:schemeClr val="accent1">
                      <a:lumMod val="40000"/>
                      <a:lumOff val="60000"/>
                    </a:schemeClr>
                  </a:gs>
                  <a:gs pos="65000">
                    <a:srgbClr val="2576B7"/>
                  </a:gs>
                </a:gsLst>
                <a:lin ang="2700000" scaled="0"/>
              </a:gradFill>
              <a:ln w="66675">
                <a:noFill/>
              </a:ln>
              <a:effectLst/>
            </c:spPr>
            <c:extLst>
              <c:ext xmlns:c16="http://schemas.microsoft.com/office/drawing/2014/chart" uri="{C3380CC4-5D6E-409C-BE32-E72D297353CC}">
                <c16:uniqueId val="{00000001-6175-4A92-A68D-6091D38CFBA3}"/>
              </c:ext>
            </c:extLst>
          </c:dPt>
          <c:dPt>
            <c:idx val="1"/>
            <c:bubble3D val="0"/>
            <c:spPr>
              <a:gradFill>
                <a:gsLst>
                  <a:gs pos="0">
                    <a:srgbClr val="2576B7">
                      <a:alpha val="3000"/>
                    </a:srgbClr>
                  </a:gs>
                  <a:gs pos="99000">
                    <a:srgbClr val="2576B7">
                      <a:alpha val="26000"/>
                    </a:srgbClr>
                  </a:gs>
                </a:gsLst>
                <a:lin ang="2700000" scaled="0"/>
              </a:gradFill>
              <a:ln w="19050">
                <a:noFill/>
              </a:ln>
              <a:effectLst/>
            </c:spPr>
            <c:extLst>
              <c:ext xmlns:c16="http://schemas.microsoft.com/office/drawing/2014/chart" uri="{C3380CC4-5D6E-409C-BE32-E72D297353CC}">
                <c16:uniqueId val="{00000003-6175-4A92-A68D-6091D38CFBA3}"/>
              </c:ext>
            </c:extLst>
          </c:dPt>
          <c:cat>
            <c:strRef>
              <c:f>Sheet1!$A$2:$A$3</c:f>
              <c:strCache>
                <c:ptCount val="2"/>
                <c:pt idx="0">
                  <c:v>Enhancements</c:v>
                </c:pt>
                <c:pt idx="1">
                  <c:v>Other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6175-4A92-A68D-6091D38CFBA3}"/>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Methodically Track TD</c:v>
                </c:pt>
              </c:strCache>
            </c:strRef>
          </c:tx>
          <c:spPr>
            <a:gradFill>
              <a:gsLst>
                <a:gs pos="0">
                  <a:schemeClr val="accent5">
                    <a:lumMod val="60000"/>
                    <a:lumOff val="40000"/>
                  </a:schemeClr>
                </a:gs>
                <a:gs pos="100000">
                  <a:srgbClr val="C00000"/>
                </a:gs>
              </a:gsLst>
              <a:lin ang="5400000" scaled="1"/>
            </a:gradFill>
            <a:ln>
              <a:noFill/>
            </a:ln>
          </c:spPr>
          <c:dPt>
            <c:idx val="0"/>
            <c:bubble3D val="0"/>
            <c:spPr>
              <a:gradFill>
                <a:gsLst>
                  <a:gs pos="0">
                    <a:schemeClr val="accent5">
                      <a:lumMod val="60000"/>
                      <a:lumOff val="40000"/>
                    </a:schemeClr>
                  </a:gs>
                  <a:gs pos="100000">
                    <a:srgbClr val="C00000"/>
                  </a:gs>
                </a:gsLst>
                <a:lin ang="5400000" scaled="1"/>
              </a:gradFill>
              <a:ln w="66675">
                <a:noFill/>
              </a:ln>
              <a:effectLst/>
            </c:spPr>
            <c:extLst>
              <c:ext xmlns:c16="http://schemas.microsoft.com/office/drawing/2014/chart" uri="{C3380CC4-5D6E-409C-BE32-E72D297353CC}">
                <c16:uniqueId val="{00000001-6C31-445C-8E08-44DC533FBE23}"/>
              </c:ext>
            </c:extLst>
          </c:dPt>
          <c:dPt>
            <c:idx val="1"/>
            <c:bubble3D val="0"/>
            <c:spPr>
              <a:gradFill>
                <a:gsLst>
                  <a:gs pos="0">
                    <a:schemeClr val="accent1">
                      <a:lumMod val="20000"/>
                      <a:lumOff val="80000"/>
                    </a:schemeClr>
                  </a:gs>
                  <a:gs pos="100000">
                    <a:schemeClr val="bg2">
                      <a:lumMod val="95000"/>
                    </a:schemeClr>
                  </a:gs>
                </a:gsLst>
                <a:lin ang="5400000" scaled="1"/>
              </a:gradFill>
              <a:ln w="19050">
                <a:noFill/>
              </a:ln>
              <a:effectLst/>
            </c:spPr>
            <c:extLst>
              <c:ext xmlns:c16="http://schemas.microsoft.com/office/drawing/2014/chart" uri="{C3380CC4-5D6E-409C-BE32-E72D297353CC}">
                <c16:uniqueId val="{00000003-6C31-445C-8E08-44DC533FBE23}"/>
              </c:ext>
            </c:extLst>
          </c:dPt>
          <c:cat>
            <c:strRef>
              <c:f>Sheet1!$A$2:$A$3</c:f>
              <c:strCache>
                <c:ptCount val="2"/>
                <c:pt idx="0">
                  <c:v>Do</c:v>
                </c:pt>
                <c:pt idx="1">
                  <c:v>Do Not</c:v>
                </c:pt>
              </c:strCache>
            </c:strRef>
          </c:cat>
          <c:val>
            <c:numRef>
              <c:f>Sheet1!$B$2:$B$3</c:f>
              <c:numCache>
                <c:formatCode>General</c:formatCode>
                <c:ptCount val="2"/>
                <c:pt idx="0">
                  <c:v>92.8</c:v>
                </c:pt>
                <c:pt idx="1">
                  <c:v>7.2</c:v>
                </c:pt>
              </c:numCache>
            </c:numRef>
          </c:val>
          <c:extLst>
            <c:ext xmlns:c16="http://schemas.microsoft.com/office/drawing/2014/chart" uri="{C3380CC4-5D6E-409C-BE32-E72D297353CC}">
              <c16:uniqueId val="{00000004-6C31-445C-8E08-44DC533FBE23}"/>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00763358778626E-2"/>
          <c:y val="2.6086956521739129E-2"/>
          <c:w val="0.9580152671755725"/>
          <c:h val="0.92608695652173911"/>
        </c:manualLayout>
      </c:layout>
      <c:barChart>
        <c:barDir val="col"/>
        <c:grouping val="clustered"/>
        <c:varyColors val="0"/>
        <c:ser>
          <c:idx val="0"/>
          <c:order val="0"/>
          <c:tx>
            <c:strRef>
              <c:f>Sheet1!$A$2</c:f>
              <c:strCache>
                <c:ptCount val="1"/>
              </c:strCache>
            </c:strRef>
          </c:tx>
          <c:spPr>
            <a:solidFill>
              <a:schemeClr val="accent1"/>
            </a:solidFill>
            <a:ln>
              <a:solidFill>
                <a:schemeClr val="tx1"/>
              </a:solidFill>
            </a:ln>
            <a:effectLst/>
          </c:spPr>
          <c:invertIfNegative val="0"/>
          <c:dPt>
            <c:idx val="0"/>
            <c:invertIfNegative val="0"/>
            <c:bubble3D val="0"/>
            <c:extLst>
              <c:ext xmlns:c16="http://schemas.microsoft.com/office/drawing/2014/chart" uri="{C3380CC4-5D6E-409C-BE32-E72D297353CC}">
                <c16:uniqueId val="{00000000-299F-427E-A05B-00E3E8CDBF72}"/>
              </c:ext>
            </c:extLst>
          </c:dPt>
          <c:dPt>
            <c:idx val="1"/>
            <c:invertIfNegative val="0"/>
            <c:bubble3D val="0"/>
            <c:spPr>
              <a:solidFill>
                <a:srgbClr val="227E2B"/>
              </a:solidFill>
              <a:ln>
                <a:solidFill>
                  <a:schemeClr val="tx1"/>
                </a:solidFill>
              </a:ln>
              <a:effectLst/>
            </c:spPr>
            <c:extLst>
              <c:ext xmlns:c16="http://schemas.microsoft.com/office/drawing/2014/chart" uri="{C3380CC4-5D6E-409C-BE32-E72D297353CC}">
                <c16:uniqueId val="{00000002-299F-427E-A05B-00E3E8CDBF72}"/>
              </c:ext>
            </c:extLst>
          </c:dPt>
          <c:cat>
            <c:numRef>
              <c:f>Sheet1!$B$1:$C$1</c:f>
              <c:numCache>
                <c:formatCode>General</c:formatCode>
                <c:ptCount val="2"/>
              </c:numCache>
            </c:numRef>
          </c:cat>
          <c:val>
            <c:numRef>
              <c:f>Sheet1!$B$2:$C$2</c:f>
              <c:numCache>
                <c:formatCode>General</c:formatCode>
                <c:ptCount val="2"/>
                <c:pt idx="0">
                  <c:v>59.000000000006708</c:v>
                </c:pt>
                <c:pt idx="1">
                  <c:v>86.000000000009777</c:v>
                </c:pt>
              </c:numCache>
            </c:numRef>
          </c:val>
          <c:extLst>
            <c:ext xmlns:c16="http://schemas.microsoft.com/office/drawing/2014/chart" uri="{C3380CC4-5D6E-409C-BE32-E72D297353CC}">
              <c16:uniqueId val="{00000003-299F-427E-A05B-00E3E8CDBF72}"/>
            </c:ext>
          </c:extLst>
        </c:ser>
        <c:dLbls>
          <c:showLegendKey val="0"/>
          <c:showVal val="0"/>
          <c:showCatName val="0"/>
          <c:showSerName val="0"/>
          <c:showPercent val="0"/>
          <c:showBubbleSize val="0"/>
        </c:dLbls>
        <c:gapWidth val="80"/>
        <c:axId val="517581104"/>
        <c:axId val="517578360"/>
      </c:barChart>
      <c:catAx>
        <c:axId val="517581104"/>
        <c:scaling>
          <c:orientation val="minMax"/>
        </c:scaling>
        <c:delete val="0"/>
        <c:axPos val="b"/>
        <c:numFmt formatCode="General" sourceLinked="1"/>
        <c:majorTickMark val="none"/>
        <c:minorTickMark val="none"/>
        <c:tickLblPos val="none"/>
        <c:spPr>
          <a:noFill/>
          <a:ln w="12700" cap="flat" cmpd="sng" algn="ctr">
            <a:solidFill>
              <a:schemeClr val="tx1"/>
            </a:solidFill>
            <a:prstDash val="solid"/>
            <a:round/>
          </a:ln>
          <a:effectLst/>
        </c:spPr>
        <c:txPr>
          <a:bodyPr rot="-60000000" spcFirstLastPara="1" vertOverflow="ellipsis" vert="horz" wrap="square" anchor="ctr" anchorCtr="1"/>
          <a:lstStyle/>
          <a:p>
            <a:pPr>
              <a:defRPr sz="1200" b="1" i="0" u="none" strike="noStrike" kern="1200" baseline="0">
                <a:solidFill>
                  <a:schemeClr val="tx1"/>
                </a:solidFill>
                <a:latin typeface="Calibri"/>
                <a:ea typeface="Calibri"/>
                <a:cs typeface="Calibri"/>
              </a:defRPr>
            </a:pPr>
            <a:endParaRPr lang="en-US"/>
          </a:p>
        </c:txPr>
        <c:crossAx val="517578360"/>
        <c:crossesAt val="0"/>
        <c:auto val="1"/>
        <c:lblAlgn val="ctr"/>
        <c:lblOffset val="100"/>
        <c:tickLblSkip val="1"/>
        <c:tickMarkSkip val="1"/>
        <c:noMultiLvlLbl val="0"/>
      </c:catAx>
      <c:valAx>
        <c:axId val="517578360"/>
        <c:scaling>
          <c:orientation val="minMax"/>
          <c:max val="85.999999999999986"/>
          <c:min val="0"/>
        </c:scaling>
        <c:delete val="0"/>
        <c:axPos val="l"/>
        <c:numFmt formatCode="General" sourceLinked="1"/>
        <c:majorTickMark val="none"/>
        <c:minorTickMark val="none"/>
        <c:tickLblPos val="none"/>
        <c:spPr>
          <a:noFill/>
          <a:ln w="6350" cap="flat" cmpd="sng" algn="ctr">
            <a:noFill/>
            <a:prstDash val="solid"/>
            <a:round/>
          </a:ln>
          <a:effectLst/>
        </c:spPr>
        <c:txPr>
          <a:bodyPr rot="-60000000" spcFirstLastPara="1" vertOverflow="ellipsis" vert="horz" wrap="square" anchor="ctr" anchorCtr="1"/>
          <a:lstStyle/>
          <a:p>
            <a:pPr>
              <a:defRPr sz="1200" b="1" i="0" u="none" strike="noStrike" kern="1200" baseline="0">
                <a:solidFill>
                  <a:schemeClr val="tx1"/>
                </a:solidFill>
                <a:latin typeface="Calibri"/>
                <a:ea typeface="Calibri"/>
                <a:cs typeface="Calibri"/>
              </a:defRPr>
            </a:pPr>
            <a:endParaRPr lang="en-US"/>
          </a:p>
        </c:txPr>
        <c:crossAx val="517581104"/>
        <c:crosses val="autoZero"/>
        <c:crossBetween val="between"/>
      </c:valAx>
      <c:spPr>
        <a:noFill/>
        <a:ln w="25399">
          <a:noFill/>
        </a:ln>
        <a:effectLst/>
      </c:spPr>
    </c:plotArea>
    <c:plotVisOnly val="1"/>
    <c:dispBlanksAs val="gap"/>
    <c:showDLblsOverMax val="0"/>
  </c:chart>
  <c:spPr>
    <a:noFill/>
    <a:ln w="6350" cap="flat" cmpd="sng" algn="ctr">
      <a:noFill/>
      <a:prstDash val="solid"/>
      <a:miter lim="800000"/>
    </a:ln>
    <a:effectLst/>
  </c:spPr>
  <c:txPr>
    <a:bodyPr/>
    <a:lstStyle/>
    <a:p>
      <a:pPr>
        <a:defRPr sz="1200" b="1" i="0" u="none" strike="noStrike" baseline="0">
          <a:solidFill>
            <a:schemeClr val="tx1"/>
          </a:solidFill>
          <a:latin typeface="Calibri"/>
          <a:ea typeface="Calibri"/>
          <a:cs typeface="Calibri"/>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3A58F-395B-E34E-974F-C212E9B9E745}" type="doc">
      <dgm:prSet loTypeId="urn:microsoft.com/office/officeart/2005/8/layout/hChevron3" loCatId="" qsTypeId="urn:microsoft.com/office/officeart/2005/8/quickstyle/simple1" qsCatId="simple" csTypeId="urn:microsoft.com/office/officeart/2005/8/colors/accent1_3" csCatId="accent1" phldr="1"/>
      <dgm:spPr/>
      <dgm:t>
        <a:bodyPr/>
        <a:lstStyle/>
        <a:p>
          <a:endParaRPr lang="en-US"/>
        </a:p>
      </dgm:t>
    </dgm:pt>
    <dgm:pt modelId="{71621DFA-AD3E-CC48-A3D1-088566281118}">
      <dgm:prSet phldrT="[Text]" custT="1"/>
      <dgm:spPr/>
      <dgm:t>
        <a:bodyPr/>
        <a:lstStyle/>
        <a:p>
          <a:r>
            <a:rPr lang="en-US" sz="1400" b="1" dirty="0">
              <a:latin typeface="Montserrat" panose="00000500000000000000" pitchFamily="2" charset="0"/>
            </a:rPr>
            <a:t>Phase 1</a:t>
          </a:r>
        </a:p>
        <a:p>
          <a:r>
            <a:rPr lang="en-US" sz="1400" dirty="0">
              <a:latin typeface="Montserrat" panose="00000500000000000000" pitchFamily="2" charset="0"/>
            </a:rPr>
            <a:t>Identify Technical Debt</a:t>
          </a:r>
        </a:p>
      </dgm:t>
    </dgm:pt>
    <dgm:pt modelId="{CB671421-7FE8-4F41-9B3C-CC2253A545B3}" type="parTrans" cxnId="{00A46D62-97D5-AA4F-9AB8-C84F71CDFFEE}">
      <dgm:prSet/>
      <dgm:spPr/>
      <dgm:t>
        <a:bodyPr/>
        <a:lstStyle/>
        <a:p>
          <a:endParaRPr lang="en-US" sz="1200">
            <a:latin typeface="Montserrat" panose="00000500000000000000" pitchFamily="2" charset="0"/>
          </a:endParaRPr>
        </a:p>
      </dgm:t>
    </dgm:pt>
    <dgm:pt modelId="{864DB94F-04A8-1846-AFB3-43417D234F21}" type="sibTrans" cxnId="{00A46D62-97D5-AA4F-9AB8-C84F71CDFFEE}">
      <dgm:prSet/>
      <dgm:spPr/>
      <dgm:t>
        <a:bodyPr/>
        <a:lstStyle/>
        <a:p>
          <a:endParaRPr lang="en-US" sz="1200">
            <a:latin typeface="Montserrat" panose="00000500000000000000" pitchFamily="2" charset="0"/>
          </a:endParaRPr>
        </a:p>
      </dgm:t>
    </dgm:pt>
    <dgm:pt modelId="{1D29978D-6375-461D-AFDD-E12FF6B400FF}">
      <dgm:prSet custT="1"/>
      <dgm:spPr/>
      <dgm:t>
        <a:bodyPr/>
        <a:lstStyle/>
        <a:p>
          <a:r>
            <a:rPr lang="en-US" sz="1400" b="1" dirty="0">
              <a:latin typeface="Montserrat" panose="00000500000000000000" pitchFamily="2" charset="0"/>
            </a:rPr>
            <a:t>Phase 2</a:t>
          </a:r>
        </a:p>
        <a:p>
          <a:r>
            <a:rPr lang="en-US" sz="1400" dirty="0">
              <a:latin typeface="Montserrat" panose="00000500000000000000" pitchFamily="2" charset="0"/>
            </a:rPr>
            <a:t>Measure Technical Debt</a:t>
          </a:r>
          <a:endParaRPr lang="en-CA" sz="1400" dirty="0">
            <a:latin typeface="Montserrat" panose="00000500000000000000" pitchFamily="2" charset="0"/>
          </a:endParaRPr>
        </a:p>
      </dgm:t>
    </dgm:pt>
    <dgm:pt modelId="{27AF93DC-62EF-490F-BF95-BE2CE58191FD}" type="parTrans" cxnId="{E29BECCF-4CD0-4C8B-B367-68F288F0752A}">
      <dgm:prSet/>
      <dgm:spPr/>
      <dgm:t>
        <a:bodyPr/>
        <a:lstStyle/>
        <a:p>
          <a:endParaRPr lang="en-CA" sz="1200">
            <a:latin typeface="Montserrat" panose="00000500000000000000" pitchFamily="2" charset="0"/>
          </a:endParaRPr>
        </a:p>
      </dgm:t>
    </dgm:pt>
    <dgm:pt modelId="{343F2AF3-CD6D-43F9-9493-B2C1D0FEDA48}" type="sibTrans" cxnId="{E29BECCF-4CD0-4C8B-B367-68F288F0752A}">
      <dgm:prSet/>
      <dgm:spPr/>
      <dgm:t>
        <a:bodyPr/>
        <a:lstStyle/>
        <a:p>
          <a:endParaRPr lang="en-CA" sz="1200">
            <a:latin typeface="Montserrat" panose="00000500000000000000" pitchFamily="2" charset="0"/>
          </a:endParaRPr>
        </a:p>
      </dgm:t>
    </dgm:pt>
    <dgm:pt modelId="{D3F0A6D6-0FA2-45F8-AF4D-E995798E6A73}">
      <dgm:prSet custT="1"/>
      <dgm:spPr/>
      <dgm:t>
        <a:bodyPr/>
        <a:lstStyle/>
        <a:p>
          <a:r>
            <a:rPr lang="en-US" sz="1400" b="1" dirty="0">
              <a:latin typeface="Montserrat" panose="00000500000000000000" pitchFamily="2" charset="0"/>
            </a:rPr>
            <a:t>Phase 3</a:t>
          </a:r>
        </a:p>
        <a:p>
          <a:r>
            <a:rPr lang="en-US" sz="1400" dirty="0">
              <a:latin typeface="Montserrat" panose="00000500000000000000" pitchFamily="2" charset="0"/>
            </a:rPr>
            <a:t>Manage Technical Debt</a:t>
          </a:r>
          <a:endParaRPr lang="en-CA" sz="1400" dirty="0">
            <a:latin typeface="Montserrat" panose="00000500000000000000" pitchFamily="2" charset="0"/>
          </a:endParaRPr>
        </a:p>
      </dgm:t>
    </dgm:pt>
    <dgm:pt modelId="{1FF7585F-8592-41B5-8A81-C0360E064060}" type="parTrans" cxnId="{9B56F1FF-DF04-4335-BFFE-EC7653E4EA87}">
      <dgm:prSet/>
      <dgm:spPr/>
      <dgm:t>
        <a:bodyPr/>
        <a:lstStyle/>
        <a:p>
          <a:endParaRPr lang="en-CA" sz="1200">
            <a:latin typeface="Montserrat" panose="00000500000000000000" pitchFamily="2" charset="0"/>
          </a:endParaRPr>
        </a:p>
      </dgm:t>
    </dgm:pt>
    <dgm:pt modelId="{5F0499E6-A836-4741-8AD6-C1E85B597A6F}" type="sibTrans" cxnId="{9B56F1FF-DF04-4335-BFFE-EC7653E4EA87}">
      <dgm:prSet/>
      <dgm:spPr/>
      <dgm:t>
        <a:bodyPr/>
        <a:lstStyle/>
        <a:p>
          <a:endParaRPr lang="en-CA" sz="1200">
            <a:latin typeface="Montserrat" panose="00000500000000000000" pitchFamily="2" charset="0"/>
          </a:endParaRPr>
        </a:p>
      </dgm:t>
    </dgm:pt>
    <dgm:pt modelId="{9F474F36-DA79-054F-BBFD-666192C13D50}" type="pres">
      <dgm:prSet presAssocID="{FC53A58F-395B-E34E-974F-C212E9B9E745}" presName="Name0" presStyleCnt="0">
        <dgm:presLayoutVars>
          <dgm:dir/>
          <dgm:resizeHandles val="exact"/>
        </dgm:presLayoutVars>
      </dgm:prSet>
      <dgm:spPr/>
    </dgm:pt>
    <dgm:pt modelId="{F66021E2-87C1-414D-A414-56A2AAE44F47}" type="pres">
      <dgm:prSet presAssocID="{71621DFA-AD3E-CC48-A3D1-088566281118}" presName="parTxOnly" presStyleLbl="node1" presStyleIdx="0" presStyleCnt="3">
        <dgm:presLayoutVars>
          <dgm:bulletEnabled val="1"/>
        </dgm:presLayoutVars>
      </dgm:prSet>
      <dgm:spPr/>
    </dgm:pt>
    <dgm:pt modelId="{847D648B-91A5-F24B-A7E9-1B0D1BDDB165}" type="pres">
      <dgm:prSet presAssocID="{864DB94F-04A8-1846-AFB3-43417D234F21}" presName="parSpace" presStyleCnt="0"/>
      <dgm:spPr/>
    </dgm:pt>
    <dgm:pt modelId="{BE840A39-1306-4AEF-ADCD-28099CAE7BE1}" type="pres">
      <dgm:prSet presAssocID="{1D29978D-6375-461D-AFDD-E12FF6B400FF}" presName="parTxOnly" presStyleLbl="node1" presStyleIdx="1" presStyleCnt="3">
        <dgm:presLayoutVars>
          <dgm:bulletEnabled val="1"/>
        </dgm:presLayoutVars>
      </dgm:prSet>
      <dgm:spPr/>
    </dgm:pt>
    <dgm:pt modelId="{9ECB9DCA-17FA-42DF-9A2F-9DB82C0EE3D0}" type="pres">
      <dgm:prSet presAssocID="{343F2AF3-CD6D-43F9-9493-B2C1D0FEDA48}" presName="parSpace" presStyleCnt="0"/>
      <dgm:spPr/>
    </dgm:pt>
    <dgm:pt modelId="{A8612D2A-892A-4F89-A395-9A98FAF04D82}" type="pres">
      <dgm:prSet presAssocID="{D3F0A6D6-0FA2-45F8-AF4D-E995798E6A73}" presName="parTxOnly" presStyleLbl="node1" presStyleIdx="2" presStyleCnt="3">
        <dgm:presLayoutVars>
          <dgm:bulletEnabled val="1"/>
        </dgm:presLayoutVars>
      </dgm:prSet>
      <dgm:spPr/>
    </dgm:pt>
  </dgm:ptLst>
  <dgm:cxnLst>
    <dgm:cxn modelId="{14FA4C2A-7E59-41C0-944A-B3F495779FE3}" type="presOf" srcId="{71621DFA-AD3E-CC48-A3D1-088566281118}" destId="{F66021E2-87C1-414D-A414-56A2AAE44F47}" srcOrd="0" destOrd="0" presId="urn:microsoft.com/office/officeart/2005/8/layout/hChevron3"/>
    <dgm:cxn modelId="{00A46D62-97D5-AA4F-9AB8-C84F71CDFFEE}" srcId="{FC53A58F-395B-E34E-974F-C212E9B9E745}" destId="{71621DFA-AD3E-CC48-A3D1-088566281118}" srcOrd="0" destOrd="0" parTransId="{CB671421-7FE8-4F41-9B3C-CC2253A545B3}" sibTransId="{864DB94F-04A8-1846-AFB3-43417D234F21}"/>
    <dgm:cxn modelId="{4C3E2C7F-1D2E-4655-A78A-27F207E64FF6}" type="presOf" srcId="{FC53A58F-395B-E34E-974F-C212E9B9E745}" destId="{9F474F36-DA79-054F-BBFD-666192C13D50}" srcOrd="0" destOrd="0" presId="urn:microsoft.com/office/officeart/2005/8/layout/hChevron3"/>
    <dgm:cxn modelId="{95C4CAC5-B88A-453B-8D70-13CAC2C88719}" type="presOf" srcId="{D3F0A6D6-0FA2-45F8-AF4D-E995798E6A73}" destId="{A8612D2A-892A-4F89-A395-9A98FAF04D82}" srcOrd="0" destOrd="0" presId="urn:microsoft.com/office/officeart/2005/8/layout/hChevron3"/>
    <dgm:cxn modelId="{E29BECCF-4CD0-4C8B-B367-68F288F0752A}" srcId="{FC53A58F-395B-E34E-974F-C212E9B9E745}" destId="{1D29978D-6375-461D-AFDD-E12FF6B400FF}" srcOrd="1" destOrd="0" parTransId="{27AF93DC-62EF-490F-BF95-BE2CE58191FD}" sibTransId="{343F2AF3-CD6D-43F9-9493-B2C1D0FEDA48}"/>
    <dgm:cxn modelId="{4DE26DF6-AF32-4823-85A2-912511404D97}" type="presOf" srcId="{1D29978D-6375-461D-AFDD-E12FF6B400FF}" destId="{BE840A39-1306-4AEF-ADCD-28099CAE7BE1}" srcOrd="0" destOrd="0" presId="urn:microsoft.com/office/officeart/2005/8/layout/hChevron3"/>
    <dgm:cxn modelId="{9B56F1FF-DF04-4335-BFFE-EC7653E4EA87}" srcId="{FC53A58F-395B-E34E-974F-C212E9B9E745}" destId="{D3F0A6D6-0FA2-45F8-AF4D-E995798E6A73}" srcOrd="2" destOrd="0" parTransId="{1FF7585F-8592-41B5-8A81-C0360E064060}" sibTransId="{5F0499E6-A836-4741-8AD6-C1E85B597A6F}"/>
    <dgm:cxn modelId="{1AE3423E-4818-46D4-B01E-377CB3D326C5}" type="presParOf" srcId="{9F474F36-DA79-054F-BBFD-666192C13D50}" destId="{F66021E2-87C1-414D-A414-56A2AAE44F47}" srcOrd="0" destOrd="0" presId="urn:microsoft.com/office/officeart/2005/8/layout/hChevron3"/>
    <dgm:cxn modelId="{CD45549B-2335-4131-8FE7-D21E988D38B2}" type="presParOf" srcId="{9F474F36-DA79-054F-BBFD-666192C13D50}" destId="{847D648B-91A5-F24B-A7E9-1B0D1BDDB165}" srcOrd="1" destOrd="0" presId="urn:microsoft.com/office/officeart/2005/8/layout/hChevron3"/>
    <dgm:cxn modelId="{24118234-8513-478E-A60D-5E0BB83B8B73}" type="presParOf" srcId="{9F474F36-DA79-054F-BBFD-666192C13D50}" destId="{BE840A39-1306-4AEF-ADCD-28099CAE7BE1}" srcOrd="2" destOrd="0" presId="urn:microsoft.com/office/officeart/2005/8/layout/hChevron3"/>
    <dgm:cxn modelId="{0ADC04EB-47DA-4917-8F5F-2660F595DEE6}" type="presParOf" srcId="{9F474F36-DA79-054F-BBFD-666192C13D50}" destId="{9ECB9DCA-17FA-42DF-9A2F-9DB82C0EE3D0}" srcOrd="3" destOrd="0" presId="urn:microsoft.com/office/officeart/2005/8/layout/hChevron3"/>
    <dgm:cxn modelId="{9B24C2AE-E529-474F-A208-4D2CED6A6E57}" type="presParOf" srcId="{9F474F36-DA79-054F-BBFD-666192C13D50}" destId="{A8612D2A-892A-4F89-A395-9A98FAF04D82}" srcOrd="4" destOrd="0" presId="urn:microsoft.com/office/officeart/2005/8/layout/hChevron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ACC666-A065-4FE1-BEBC-2F298B0814DB}" type="doc">
      <dgm:prSet loTypeId="urn:microsoft.com/office/officeart/2005/8/layout/cycle8" loCatId="cycle" qsTypeId="urn:microsoft.com/office/officeart/2005/8/quickstyle/simple1" qsCatId="simple" csTypeId="urn:microsoft.com/office/officeart/2005/8/colors/accent1_2" csCatId="accent1" phldr="1"/>
      <dgm:spPr/>
    </dgm:pt>
    <dgm:pt modelId="{8C13D338-FDA7-4775-862E-8701AC62EBF7}">
      <dgm:prSet phldrT="[Text]"/>
      <dgm:spPr/>
      <dgm:t>
        <a:bodyPr/>
        <a:lstStyle/>
        <a:p>
          <a:r>
            <a:rPr lang="en-US" dirty="0">
              <a:latin typeface="Roboto Condensed Light" panose="02000000000000000000" pitchFamily="2" charset="0"/>
              <a:ea typeface="Roboto Condensed Light" panose="02000000000000000000" pitchFamily="2" charset="0"/>
            </a:rPr>
            <a:t>(More) Pressure to execute</a:t>
          </a:r>
          <a:endParaRPr lang="en-CA" dirty="0">
            <a:latin typeface="Roboto Condensed Light" panose="02000000000000000000" pitchFamily="2" charset="0"/>
            <a:ea typeface="Roboto Condensed Light" panose="02000000000000000000" pitchFamily="2" charset="0"/>
          </a:endParaRPr>
        </a:p>
      </dgm:t>
    </dgm:pt>
    <dgm:pt modelId="{F0F01BCF-7C66-4538-B013-98D3EF4F8E45}" type="parTrans" cxnId="{8E38EE51-3D60-4EDE-ACC8-5BFF04606274}">
      <dgm:prSet/>
      <dgm:spPr/>
      <dgm:t>
        <a:bodyPr/>
        <a:lstStyle/>
        <a:p>
          <a:endParaRPr lang="en-CA">
            <a:latin typeface="Roboto Condensed Light" panose="02000000000000000000" pitchFamily="2" charset="0"/>
            <a:ea typeface="Roboto Condensed Light" panose="02000000000000000000" pitchFamily="2" charset="0"/>
          </a:endParaRPr>
        </a:p>
      </dgm:t>
    </dgm:pt>
    <dgm:pt modelId="{44B53516-69A6-4971-86DA-CA9719EEB969}" type="sibTrans" cxnId="{8E38EE51-3D60-4EDE-ACC8-5BFF04606274}">
      <dgm:prSet/>
      <dgm:spPr/>
      <dgm:t>
        <a:bodyPr/>
        <a:lstStyle/>
        <a:p>
          <a:endParaRPr lang="en-CA">
            <a:latin typeface="Roboto Condensed Light" panose="02000000000000000000" pitchFamily="2" charset="0"/>
            <a:ea typeface="Roboto Condensed Light" panose="02000000000000000000" pitchFamily="2" charset="0"/>
          </a:endParaRPr>
        </a:p>
      </dgm:t>
    </dgm:pt>
    <dgm:pt modelId="{9C44981D-A153-4D3C-97D2-5D5FA1E6E9FF}">
      <dgm:prSet phldrT="[Text]"/>
      <dgm:spPr/>
      <dgm:t>
        <a:bodyPr/>
        <a:lstStyle/>
        <a:p>
          <a:r>
            <a:rPr lang="en-US" dirty="0">
              <a:latin typeface="Roboto Condensed Light" panose="02000000000000000000" pitchFamily="2" charset="0"/>
              <a:ea typeface="Roboto Condensed Light" panose="02000000000000000000" pitchFamily="2" charset="0"/>
            </a:rPr>
            <a:t>Take on technical debt</a:t>
          </a:r>
          <a:endParaRPr lang="en-CA" dirty="0">
            <a:latin typeface="Roboto Condensed Light" panose="02000000000000000000" pitchFamily="2" charset="0"/>
            <a:ea typeface="Roboto Condensed Light" panose="02000000000000000000" pitchFamily="2" charset="0"/>
          </a:endParaRPr>
        </a:p>
      </dgm:t>
    </dgm:pt>
    <dgm:pt modelId="{7651C569-FB36-471F-B68A-984B1E068D08}" type="parTrans" cxnId="{461326C1-D430-4404-B627-6618187CD303}">
      <dgm:prSet/>
      <dgm:spPr/>
      <dgm:t>
        <a:bodyPr/>
        <a:lstStyle/>
        <a:p>
          <a:endParaRPr lang="en-CA">
            <a:latin typeface="Roboto Condensed Light" panose="02000000000000000000" pitchFamily="2" charset="0"/>
            <a:ea typeface="Roboto Condensed Light" panose="02000000000000000000" pitchFamily="2" charset="0"/>
          </a:endParaRPr>
        </a:p>
      </dgm:t>
    </dgm:pt>
    <dgm:pt modelId="{31279033-066F-40E2-BE17-AB601B27E984}" type="sibTrans" cxnId="{461326C1-D430-4404-B627-6618187CD303}">
      <dgm:prSet/>
      <dgm:spPr/>
      <dgm:t>
        <a:bodyPr/>
        <a:lstStyle/>
        <a:p>
          <a:endParaRPr lang="en-CA">
            <a:latin typeface="Roboto Condensed Light" panose="02000000000000000000" pitchFamily="2" charset="0"/>
            <a:ea typeface="Roboto Condensed Light" panose="02000000000000000000" pitchFamily="2" charset="0"/>
          </a:endParaRPr>
        </a:p>
      </dgm:t>
    </dgm:pt>
    <dgm:pt modelId="{B501B032-83CB-44F7-B1BF-F0F9E0BDA1F3}">
      <dgm:prSet phldrT="[Text]"/>
      <dgm:spPr/>
      <dgm:t>
        <a:bodyPr/>
        <a:lstStyle/>
        <a:p>
          <a:r>
            <a:rPr lang="en-US" dirty="0">
              <a:latin typeface="Roboto Condensed Light" panose="02000000000000000000" pitchFamily="2" charset="0"/>
              <a:ea typeface="Roboto Condensed Light" panose="02000000000000000000" pitchFamily="2" charset="0"/>
            </a:rPr>
            <a:t>Fail to pay back debt</a:t>
          </a:r>
          <a:endParaRPr lang="en-CA" dirty="0">
            <a:latin typeface="Roboto Condensed Light" panose="02000000000000000000" pitchFamily="2" charset="0"/>
            <a:ea typeface="Roboto Condensed Light" panose="02000000000000000000" pitchFamily="2" charset="0"/>
          </a:endParaRPr>
        </a:p>
      </dgm:t>
    </dgm:pt>
    <dgm:pt modelId="{88147427-CF03-4B02-B067-AA0CD9A7F2BA}" type="parTrans" cxnId="{18B45323-201C-4130-9745-C60D7F5F1D0E}">
      <dgm:prSet/>
      <dgm:spPr/>
      <dgm:t>
        <a:bodyPr/>
        <a:lstStyle/>
        <a:p>
          <a:endParaRPr lang="en-CA">
            <a:latin typeface="Roboto Condensed Light" panose="02000000000000000000" pitchFamily="2" charset="0"/>
            <a:ea typeface="Roboto Condensed Light" panose="02000000000000000000" pitchFamily="2" charset="0"/>
          </a:endParaRPr>
        </a:p>
      </dgm:t>
    </dgm:pt>
    <dgm:pt modelId="{31C84077-237A-418A-BA09-22C20BE41233}" type="sibTrans" cxnId="{18B45323-201C-4130-9745-C60D7F5F1D0E}">
      <dgm:prSet/>
      <dgm:spPr/>
      <dgm:t>
        <a:bodyPr/>
        <a:lstStyle/>
        <a:p>
          <a:endParaRPr lang="en-CA">
            <a:latin typeface="Roboto Condensed Light" panose="02000000000000000000" pitchFamily="2" charset="0"/>
            <a:ea typeface="Roboto Condensed Light" panose="02000000000000000000" pitchFamily="2" charset="0"/>
          </a:endParaRPr>
        </a:p>
      </dgm:t>
    </dgm:pt>
    <dgm:pt modelId="{67E84921-A992-4F4D-9ABA-A3248EA1797D}">
      <dgm:prSet/>
      <dgm:spPr/>
      <dgm:t>
        <a:bodyPr/>
        <a:lstStyle/>
        <a:p>
          <a:r>
            <a:rPr lang="en-US" dirty="0">
              <a:latin typeface="Roboto Condensed Light" panose="02000000000000000000" pitchFamily="2" charset="0"/>
              <a:ea typeface="Roboto Condensed Light" panose="02000000000000000000" pitchFamily="2" charset="0"/>
            </a:rPr>
            <a:t>Slows down business &amp; IT</a:t>
          </a:r>
          <a:endParaRPr lang="en-CA" dirty="0">
            <a:latin typeface="Roboto Condensed Light" panose="02000000000000000000" pitchFamily="2" charset="0"/>
            <a:ea typeface="Roboto Condensed Light" panose="02000000000000000000" pitchFamily="2" charset="0"/>
          </a:endParaRPr>
        </a:p>
      </dgm:t>
    </dgm:pt>
    <dgm:pt modelId="{D9124653-0D1A-4D08-8371-5C4339228514}" type="parTrans" cxnId="{EF2A14D1-A239-44A2-849E-B78DFF02B7C0}">
      <dgm:prSet/>
      <dgm:spPr/>
      <dgm:t>
        <a:bodyPr/>
        <a:lstStyle/>
        <a:p>
          <a:endParaRPr lang="en-CA">
            <a:latin typeface="Roboto Condensed Light" panose="02000000000000000000" pitchFamily="2" charset="0"/>
            <a:ea typeface="Roboto Condensed Light" panose="02000000000000000000" pitchFamily="2" charset="0"/>
          </a:endParaRPr>
        </a:p>
      </dgm:t>
    </dgm:pt>
    <dgm:pt modelId="{29B41C99-9ADA-4ADB-81D0-724966ABE577}" type="sibTrans" cxnId="{EF2A14D1-A239-44A2-849E-B78DFF02B7C0}">
      <dgm:prSet/>
      <dgm:spPr/>
      <dgm:t>
        <a:bodyPr/>
        <a:lstStyle/>
        <a:p>
          <a:endParaRPr lang="en-CA">
            <a:latin typeface="Roboto Condensed Light" panose="02000000000000000000" pitchFamily="2" charset="0"/>
            <a:ea typeface="Roboto Condensed Light" panose="02000000000000000000" pitchFamily="2" charset="0"/>
          </a:endParaRPr>
        </a:p>
      </dgm:t>
    </dgm:pt>
    <dgm:pt modelId="{D71E9BD8-3CDC-4F12-8EF3-C7ADA61ECE67}" type="pres">
      <dgm:prSet presAssocID="{54ACC666-A065-4FE1-BEBC-2F298B0814DB}" presName="compositeShape" presStyleCnt="0">
        <dgm:presLayoutVars>
          <dgm:chMax val="7"/>
          <dgm:dir val="rev"/>
          <dgm:resizeHandles val="exact"/>
        </dgm:presLayoutVars>
      </dgm:prSet>
      <dgm:spPr/>
    </dgm:pt>
    <dgm:pt modelId="{EFCFA2AD-E912-4E8A-95DA-DD97CA3A2516}" type="pres">
      <dgm:prSet presAssocID="{54ACC666-A065-4FE1-BEBC-2F298B0814DB}" presName="wedge1" presStyleLbl="node1" presStyleIdx="0" presStyleCnt="4"/>
      <dgm:spPr/>
    </dgm:pt>
    <dgm:pt modelId="{DF7F0ACA-9F0D-4285-9EBD-8CE47C30DAAB}" type="pres">
      <dgm:prSet presAssocID="{54ACC666-A065-4FE1-BEBC-2F298B0814DB}" presName="dummy1a" presStyleCnt="0"/>
      <dgm:spPr/>
    </dgm:pt>
    <dgm:pt modelId="{FB38AAFB-7E48-4B0D-90C9-224960583D66}" type="pres">
      <dgm:prSet presAssocID="{54ACC666-A065-4FE1-BEBC-2F298B0814DB}" presName="dummy1b" presStyleCnt="0"/>
      <dgm:spPr/>
    </dgm:pt>
    <dgm:pt modelId="{E6308A04-9C6B-4AA8-933E-54587DFC502C}" type="pres">
      <dgm:prSet presAssocID="{54ACC666-A065-4FE1-BEBC-2F298B0814DB}" presName="wedge1Tx" presStyleLbl="node1" presStyleIdx="0" presStyleCnt="4">
        <dgm:presLayoutVars>
          <dgm:chMax val="0"/>
          <dgm:chPref val="0"/>
          <dgm:bulletEnabled val="1"/>
        </dgm:presLayoutVars>
      </dgm:prSet>
      <dgm:spPr/>
    </dgm:pt>
    <dgm:pt modelId="{E16EFB2A-4369-4634-BD34-84EC553822C3}" type="pres">
      <dgm:prSet presAssocID="{54ACC666-A065-4FE1-BEBC-2F298B0814DB}" presName="wedge2" presStyleLbl="node1" presStyleIdx="1" presStyleCnt="4"/>
      <dgm:spPr/>
    </dgm:pt>
    <dgm:pt modelId="{05B8BE93-361E-4DCA-996A-DE7A30CE7C56}" type="pres">
      <dgm:prSet presAssocID="{54ACC666-A065-4FE1-BEBC-2F298B0814DB}" presName="dummy2a" presStyleCnt="0"/>
      <dgm:spPr/>
    </dgm:pt>
    <dgm:pt modelId="{D23305DD-569D-4E3E-8466-8E8AAB59D2C3}" type="pres">
      <dgm:prSet presAssocID="{54ACC666-A065-4FE1-BEBC-2F298B0814DB}" presName="dummy2b" presStyleCnt="0"/>
      <dgm:spPr/>
    </dgm:pt>
    <dgm:pt modelId="{C4B81507-6A52-4DCE-BCB8-EC0ADED353DE}" type="pres">
      <dgm:prSet presAssocID="{54ACC666-A065-4FE1-BEBC-2F298B0814DB}" presName="wedge2Tx" presStyleLbl="node1" presStyleIdx="1" presStyleCnt="4">
        <dgm:presLayoutVars>
          <dgm:chMax val="0"/>
          <dgm:chPref val="0"/>
          <dgm:bulletEnabled val="1"/>
        </dgm:presLayoutVars>
      </dgm:prSet>
      <dgm:spPr/>
    </dgm:pt>
    <dgm:pt modelId="{63426254-3896-4CC4-9CC1-9EF16222EFD4}" type="pres">
      <dgm:prSet presAssocID="{54ACC666-A065-4FE1-BEBC-2F298B0814DB}" presName="wedge3" presStyleLbl="node1" presStyleIdx="2" presStyleCnt="4" custScaleX="106348" custScaleY="105992"/>
      <dgm:spPr/>
    </dgm:pt>
    <dgm:pt modelId="{3FC8C73D-62EA-42B0-B8E9-AF2FDD0A503D}" type="pres">
      <dgm:prSet presAssocID="{54ACC666-A065-4FE1-BEBC-2F298B0814DB}" presName="dummy3a" presStyleCnt="0"/>
      <dgm:spPr/>
    </dgm:pt>
    <dgm:pt modelId="{875C650C-1C6D-4520-B9A3-16572B6E6136}" type="pres">
      <dgm:prSet presAssocID="{54ACC666-A065-4FE1-BEBC-2F298B0814DB}" presName="dummy3b" presStyleCnt="0"/>
      <dgm:spPr/>
    </dgm:pt>
    <dgm:pt modelId="{35FCDB96-B775-4E08-9424-92E3C79569B0}" type="pres">
      <dgm:prSet presAssocID="{54ACC666-A065-4FE1-BEBC-2F298B0814DB}" presName="wedge3Tx" presStyleLbl="node1" presStyleIdx="2" presStyleCnt="4">
        <dgm:presLayoutVars>
          <dgm:chMax val="0"/>
          <dgm:chPref val="0"/>
          <dgm:bulletEnabled val="1"/>
        </dgm:presLayoutVars>
      </dgm:prSet>
      <dgm:spPr/>
    </dgm:pt>
    <dgm:pt modelId="{3D221019-DC88-4318-BBD7-3F0DB1A10A62}" type="pres">
      <dgm:prSet presAssocID="{54ACC666-A065-4FE1-BEBC-2F298B0814DB}" presName="wedge4" presStyleLbl="node1" presStyleIdx="3" presStyleCnt="4"/>
      <dgm:spPr/>
    </dgm:pt>
    <dgm:pt modelId="{6D7248EC-B060-4B11-9239-7B0778672641}" type="pres">
      <dgm:prSet presAssocID="{54ACC666-A065-4FE1-BEBC-2F298B0814DB}" presName="dummy4a" presStyleCnt="0"/>
      <dgm:spPr/>
    </dgm:pt>
    <dgm:pt modelId="{8240866C-6207-4B22-8534-7CCBBC92C6E2}" type="pres">
      <dgm:prSet presAssocID="{54ACC666-A065-4FE1-BEBC-2F298B0814DB}" presName="dummy4b" presStyleCnt="0"/>
      <dgm:spPr/>
    </dgm:pt>
    <dgm:pt modelId="{93B38DC4-D4E3-4BB0-A914-01EA21DBA6E7}" type="pres">
      <dgm:prSet presAssocID="{54ACC666-A065-4FE1-BEBC-2F298B0814DB}" presName="wedge4Tx" presStyleLbl="node1" presStyleIdx="3" presStyleCnt="4">
        <dgm:presLayoutVars>
          <dgm:chMax val="0"/>
          <dgm:chPref val="0"/>
          <dgm:bulletEnabled val="1"/>
        </dgm:presLayoutVars>
      </dgm:prSet>
      <dgm:spPr/>
    </dgm:pt>
    <dgm:pt modelId="{C4C8E8F6-13EE-4F59-93C6-F463EBBFBD1A}" type="pres">
      <dgm:prSet presAssocID="{44B53516-69A6-4971-86DA-CA9719EEB969}" presName="arrowWedge1" presStyleLbl="fgSibTrans2D1" presStyleIdx="0" presStyleCnt="4"/>
      <dgm:spPr/>
    </dgm:pt>
    <dgm:pt modelId="{9DBD4814-39EC-42D3-BAD7-57430BB01C2B}" type="pres">
      <dgm:prSet presAssocID="{31279033-066F-40E2-BE17-AB601B27E984}" presName="arrowWedge2" presStyleLbl="fgSibTrans2D1" presStyleIdx="1" presStyleCnt="4"/>
      <dgm:spPr/>
    </dgm:pt>
    <dgm:pt modelId="{2C91AEA7-BA8E-41DD-8645-F5628B005F66}" type="pres">
      <dgm:prSet presAssocID="{31C84077-237A-418A-BA09-22C20BE41233}" presName="arrowWedge3" presStyleLbl="fgSibTrans2D1" presStyleIdx="2" presStyleCnt="4"/>
      <dgm:spPr/>
    </dgm:pt>
    <dgm:pt modelId="{EC2EB240-85BF-4FA0-9D2A-D536C8ACC83B}" type="pres">
      <dgm:prSet presAssocID="{29B41C99-9ADA-4ADB-81D0-724966ABE577}" presName="arrowWedge4" presStyleLbl="fgSibTrans2D1" presStyleIdx="3" presStyleCnt="4"/>
      <dgm:spPr/>
    </dgm:pt>
  </dgm:ptLst>
  <dgm:cxnLst>
    <dgm:cxn modelId="{D742DD03-CE8D-46DC-A18E-C4A3BE5D0B34}" type="presOf" srcId="{67E84921-A992-4F4D-9ABA-A3248EA1797D}" destId="{EFCFA2AD-E912-4E8A-95DA-DD97CA3A2516}" srcOrd="0" destOrd="0" presId="urn:microsoft.com/office/officeart/2005/8/layout/cycle8"/>
    <dgm:cxn modelId="{18B45323-201C-4130-9745-C60D7F5F1D0E}" srcId="{54ACC666-A065-4FE1-BEBC-2F298B0814DB}" destId="{B501B032-83CB-44F7-B1BF-F0F9E0BDA1F3}" srcOrd="2" destOrd="0" parTransId="{88147427-CF03-4B02-B067-AA0CD9A7F2BA}" sibTransId="{31C84077-237A-418A-BA09-22C20BE41233}"/>
    <dgm:cxn modelId="{93DC3535-DEA5-493B-87C2-6C91B5D8C002}" type="presOf" srcId="{67E84921-A992-4F4D-9ABA-A3248EA1797D}" destId="{E6308A04-9C6B-4AA8-933E-54587DFC502C}" srcOrd="1" destOrd="0" presId="urn:microsoft.com/office/officeart/2005/8/layout/cycle8"/>
    <dgm:cxn modelId="{644CAF5B-FC9D-4EA7-BF60-70C089DE415E}" type="presOf" srcId="{8C13D338-FDA7-4775-862E-8701AC62EBF7}" destId="{93B38DC4-D4E3-4BB0-A914-01EA21DBA6E7}" srcOrd="1" destOrd="0" presId="urn:microsoft.com/office/officeart/2005/8/layout/cycle8"/>
    <dgm:cxn modelId="{52584641-0963-496C-8456-6FA96A5E1250}" type="presOf" srcId="{9C44981D-A153-4D3C-97D2-5D5FA1E6E9FF}" destId="{35FCDB96-B775-4E08-9424-92E3C79569B0}" srcOrd="1" destOrd="0" presId="urn:microsoft.com/office/officeart/2005/8/layout/cycle8"/>
    <dgm:cxn modelId="{8E38EE51-3D60-4EDE-ACC8-5BFF04606274}" srcId="{54ACC666-A065-4FE1-BEBC-2F298B0814DB}" destId="{8C13D338-FDA7-4775-862E-8701AC62EBF7}" srcOrd="0" destOrd="0" parTransId="{F0F01BCF-7C66-4538-B013-98D3EF4F8E45}" sibTransId="{44B53516-69A6-4971-86DA-CA9719EEB969}"/>
    <dgm:cxn modelId="{B7BF1B83-B0A7-4EBF-8D21-07E50A2F9634}" type="presOf" srcId="{8C13D338-FDA7-4775-862E-8701AC62EBF7}" destId="{3D221019-DC88-4318-BBD7-3F0DB1A10A62}" srcOrd="0" destOrd="0" presId="urn:microsoft.com/office/officeart/2005/8/layout/cycle8"/>
    <dgm:cxn modelId="{AF2CDD89-D8CA-4F60-AAFB-D58352A624AD}" type="presOf" srcId="{B501B032-83CB-44F7-B1BF-F0F9E0BDA1F3}" destId="{E16EFB2A-4369-4634-BD34-84EC553822C3}" srcOrd="0" destOrd="0" presId="urn:microsoft.com/office/officeart/2005/8/layout/cycle8"/>
    <dgm:cxn modelId="{D0623698-BAC1-4955-A3A8-9910B1688B7A}" type="presOf" srcId="{B501B032-83CB-44F7-B1BF-F0F9E0BDA1F3}" destId="{C4B81507-6A52-4DCE-BCB8-EC0ADED353DE}" srcOrd="1" destOrd="0" presId="urn:microsoft.com/office/officeart/2005/8/layout/cycle8"/>
    <dgm:cxn modelId="{BCD280C0-34BF-4380-B2E3-8503E84C4033}" type="presOf" srcId="{54ACC666-A065-4FE1-BEBC-2F298B0814DB}" destId="{D71E9BD8-3CDC-4F12-8EF3-C7ADA61ECE67}" srcOrd="0" destOrd="0" presId="urn:microsoft.com/office/officeart/2005/8/layout/cycle8"/>
    <dgm:cxn modelId="{461326C1-D430-4404-B627-6618187CD303}" srcId="{54ACC666-A065-4FE1-BEBC-2F298B0814DB}" destId="{9C44981D-A153-4D3C-97D2-5D5FA1E6E9FF}" srcOrd="1" destOrd="0" parTransId="{7651C569-FB36-471F-B68A-984B1E068D08}" sibTransId="{31279033-066F-40E2-BE17-AB601B27E984}"/>
    <dgm:cxn modelId="{EF2A14D1-A239-44A2-849E-B78DFF02B7C0}" srcId="{54ACC666-A065-4FE1-BEBC-2F298B0814DB}" destId="{67E84921-A992-4F4D-9ABA-A3248EA1797D}" srcOrd="3" destOrd="0" parTransId="{D9124653-0D1A-4D08-8371-5C4339228514}" sibTransId="{29B41C99-9ADA-4ADB-81D0-724966ABE577}"/>
    <dgm:cxn modelId="{26FB10DE-7382-4C73-ACFE-990A12D02C35}" type="presOf" srcId="{9C44981D-A153-4D3C-97D2-5D5FA1E6E9FF}" destId="{63426254-3896-4CC4-9CC1-9EF16222EFD4}" srcOrd="0" destOrd="0" presId="urn:microsoft.com/office/officeart/2005/8/layout/cycle8"/>
    <dgm:cxn modelId="{8453CD6A-ACA2-4D32-9145-7E4D646D40EC}" type="presParOf" srcId="{D71E9BD8-3CDC-4F12-8EF3-C7ADA61ECE67}" destId="{EFCFA2AD-E912-4E8A-95DA-DD97CA3A2516}" srcOrd="0" destOrd="0" presId="urn:microsoft.com/office/officeart/2005/8/layout/cycle8"/>
    <dgm:cxn modelId="{38A499A1-7FD6-4909-B4D7-4877693F9457}" type="presParOf" srcId="{D71E9BD8-3CDC-4F12-8EF3-C7ADA61ECE67}" destId="{DF7F0ACA-9F0D-4285-9EBD-8CE47C30DAAB}" srcOrd="1" destOrd="0" presId="urn:microsoft.com/office/officeart/2005/8/layout/cycle8"/>
    <dgm:cxn modelId="{BBE95A7A-34EB-4C25-B28A-143B3669BA46}" type="presParOf" srcId="{D71E9BD8-3CDC-4F12-8EF3-C7ADA61ECE67}" destId="{FB38AAFB-7E48-4B0D-90C9-224960583D66}" srcOrd="2" destOrd="0" presId="urn:microsoft.com/office/officeart/2005/8/layout/cycle8"/>
    <dgm:cxn modelId="{F098F1F7-ECB5-4939-B463-D7D47873E2A1}" type="presParOf" srcId="{D71E9BD8-3CDC-4F12-8EF3-C7ADA61ECE67}" destId="{E6308A04-9C6B-4AA8-933E-54587DFC502C}" srcOrd="3" destOrd="0" presId="urn:microsoft.com/office/officeart/2005/8/layout/cycle8"/>
    <dgm:cxn modelId="{EAA058B7-2EE9-4A0E-8CAD-A19FAA7A14AC}" type="presParOf" srcId="{D71E9BD8-3CDC-4F12-8EF3-C7ADA61ECE67}" destId="{E16EFB2A-4369-4634-BD34-84EC553822C3}" srcOrd="4" destOrd="0" presId="urn:microsoft.com/office/officeart/2005/8/layout/cycle8"/>
    <dgm:cxn modelId="{0519D82A-6DEF-4EBA-B143-D361FC136F72}" type="presParOf" srcId="{D71E9BD8-3CDC-4F12-8EF3-C7ADA61ECE67}" destId="{05B8BE93-361E-4DCA-996A-DE7A30CE7C56}" srcOrd="5" destOrd="0" presId="urn:microsoft.com/office/officeart/2005/8/layout/cycle8"/>
    <dgm:cxn modelId="{9BD91240-954D-46F4-A7FE-33187A193F18}" type="presParOf" srcId="{D71E9BD8-3CDC-4F12-8EF3-C7ADA61ECE67}" destId="{D23305DD-569D-4E3E-8466-8E8AAB59D2C3}" srcOrd="6" destOrd="0" presId="urn:microsoft.com/office/officeart/2005/8/layout/cycle8"/>
    <dgm:cxn modelId="{5D508EF8-A6DC-4B10-A093-C3895CBDB04E}" type="presParOf" srcId="{D71E9BD8-3CDC-4F12-8EF3-C7ADA61ECE67}" destId="{C4B81507-6A52-4DCE-BCB8-EC0ADED353DE}" srcOrd="7" destOrd="0" presId="urn:microsoft.com/office/officeart/2005/8/layout/cycle8"/>
    <dgm:cxn modelId="{59D26B65-A295-419E-8F42-598F673E9649}" type="presParOf" srcId="{D71E9BD8-3CDC-4F12-8EF3-C7ADA61ECE67}" destId="{63426254-3896-4CC4-9CC1-9EF16222EFD4}" srcOrd="8" destOrd="0" presId="urn:microsoft.com/office/officeart/2005/8/layout/cycle8"/>
    <dgm:cxn modelId="{928ACC12-BADB-400D-9B81-CF5180AF68A9}" type="presParOf" srcId="{D71E9BD8-3CDC-4F12-8EF3-C7ADA61ECE67}" destId="{3FC8C73D-62EA-42B0-B8E9-AF2FDD0A503D}" srcOrd="9" destOrd="0" presId="urn:microsoft.com/office/officeart/2005/8/layout/cycle8"/>
    <dgm:cxn modelId="{3EC4030D-54F9-4C0C-A268-01D4521F5DBE}" type="presParOf" srcId="{D71E9BD8-3CDC-4F12-8EF3-C7ADA61ECE67}" destId="{875C650C-1C6D-4520-B9A3-16572B6E6136}" srcOrd="10" destOrd="0" presId="urn:microsoft.com/office/officeart/2005/8/layout/cycle8"/>
    <dgm:cxn modelId="{39230117-8629-47C8-AC12-39814F5B28E5}" type="presParOf" srcId="{D71E9BD8-3CDC-4F12-8EF3-C7ADA61ECE67}" destId="{35FCDB96-B775-4E08-9424-92E3C79569B0}" srcOrd="11" destOrd="0" presId="urn:microsoft.com/office/officeart/2005/8/layout/cycle8"/>
    <dgm:cxn modelId="{8F14C9E3-CE71-43D2-88CF-1CD1CACFCBB2}" type="presParOf" srcId="{D71E9BD8-3CDC-4F12-8EF3-C7ADA61ECE67}" destId="{3D221019-DC88-4318-BBD7-3F0DB1A10A62}" srcOrd="12" destOrd="0" presId="urn:microsoft.com/office/officeart/2005/8/layout/cycle8"/>
    <dgm:cxn modelId="{92FAF28D-A06B-4327-9984-8C4BDA2B53CB}" type="presParOf" srcId="{D71E9BD8-3CDC-4F12-8EF3-C7ADA61ECE67}" destId="{6D7248EC-B060-4B11-9239-7B0778672641}" srcOrd="13" destOrd="0" presId="urn:microsoft.com/office/officeart/2005/8/layout/cycle8"/>
    <dgm:cxn modelId="{46625BC5-95C3-454C-A43A-2FCBCE764F5E}" type="presParOf" srcId="{D71E9BD8-3CDC-4F12-8EF3-C7ADA61ECE67}" destId="{8240866C-6207-4B22-8534-7CCBBC92C6E2}" srcOrd="14" destOrd="0" presId="urn:microsoft.com/office/officeart/2005/8/layout/cycle8"/>
    <dgm:cxn modelId="{23581A7B-CA4D-4C83-9E7A-45BA10E15569}" type="presParOf" srcId="{D71E9BD8-3CDC-4F12-8EF3-C7ADA61ECE67}" destId="{93B38DC4-D4E3-4BB0-A914-01EA21DBA6E7}" srcOrd="15" destOrd="0" presId="urn:microsoft.com/office/officeart/2005/8/layout/cycle8"/>
    <dgm:cxn modelId="{043EBE47-4599-42EB-A32D-7D71FCC65B68}" type="presParOf" srcId="{D71E9BD8-3CDC-4F12-8EF3-C7ADA61ECE67}" destId="{C4C8E8F6-13EE-4F59-93C6-F463EBBFBD1A}" srcOrd="16" destOrd="0" presId="urn:microsoft.com/office/officeart/2005/8/layout/cycle8"/>
    <dgm:cxn modelId="{E65AA5FE-F08A-4FD9-A335-324126DB6A78}" type="presParOf" srcId="{D71E9BD8-3CDC-4F12-8EF3-C7ADA61ECE67}" destId="{9DBD4814-39EC-42D3-BAD7-57430BB01C2B}" srcOrd="17" destOrd="0" presId="urn:microsoft.com/office/officeart/2005/8/layout/cycle8"/>
    <dgm:cxn modelId="{E682DEBE-780F-4B86-821B-129AEB96A13C}" type="presParOf" srcId="{D71E9BD8-3CDC-4F12-8EF3-C7ADA61ECE67}" destId="{2C91AEA7-BA8E-41DD-8645-F5628B005F66}" srcOrd="18" destOrd="0" presId="urn:microsoft.com/office/officeart/2005/8/layout/cycle8"/>
    <dgm:cxn modelId="{978AE2BF-B8FA-40FE-91AD-4191FFE857AB}" type="presParOf" srcId="{D71E9BD8-3CDC-4F12-8EF3-C7ADA61ECE67}" destId="{EC2EB240-85BF-4FA0-9D2A-D536C8ACC83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5E129B-6227-3848-85DE-EBC4D4C67B0E}" type="doc">
      <dgm:prSet loTypeId="urn:microsoft.com/office/officeart/2005/8/layout/pyramid1" loCatId="list" qsTypeId="urn:microsoft.com/office/officeart/2005/8/quickstyle/simple1" qsCatId="simple" csTypeId="urn:microsoft.com/office/officeart/2005/8/colors/accent1_2" csCatId="accent1" phldr="1"/>
      <dgm:spPr/>
      <dgm:t>
        <a:bodyPr/>
        <a:lstStyle/>
        <a:p>
          <a:endParaRPr lang="en-US"/>
        </a:p>
      </dgm:t>
    </dgm:pt>
    <dgm:pt modelId="{1396F4E5-180D-774D-908F-9817A29BD470}">
      <dgm:prSet phldrT="[Text]" custT="1"/>
      <dgm:spPr>
        <a:ln>
          <a:noFill/>
        </a:ln>
      </dgm:spPr>
      <dgm:t>
        <a:bodyPr anchor="ctr"/>
        <a:lstStyle/>
        <a:p>
          <a:endParaRPr lang="en-US" sz="1400" b="0" i="0" dirty="0">
            <a:solidFill>
              <a:schemeClr val="bg1"/>
            </a:solidFill>
            <a:latin typeface="Montserrat Medium" pitchFamily="2" charset="77"/>
          </a:endParaRPr>
        </a:p>
        <a:p>
          <a:endParaRPr lang="en-US" sz="1400" b="0" i="0" dirty="0">
            <a:solidFill>
              <a:schemeClr val="bg1"/>
            </a:solidFill>
            <a:latin typeface="Montserrat Medium" pitchFamily="2" charset="77"/>
          </a:endParaRPr>
        </a:p>
        <a:p>
          <a:r>
            <a:rPr lang="en-US" sz="1400" b="0" i="0" dirty="0">
              <a:solidFill>
                <a:schemeClr val="bg1"/>
              </a:solidFill>
              <a:latin typeface="Montserrat Medium" pitchFamily="2" charset="77"/>
            </a:rPr>
            <a:t>Project or </a:t>
          </a:r>
        </a:p>
        <a:p>
          <a:r>
            <a:rPr lang="en-US" sz="1400" b="0" i="0" dirty="0">
              <a:solidFill>
                <a:schemeClr val="bg1"/>
              </a:solidFill>
              <a:latin typeface="Montserrat Medium" pitchFamily="2" charset="77"/>
            </a:rPr>
            <a:t>Program</a:t>
          </a:r>
        </a:p>
      </dgm:t>
    </dgm:pt>
    <dgm:pt modelId="{E495100A-4B33-4F46-8AF4-D4D7157288EE}" type="parTrans" cxnId="{D5480C32-47AB-3547-B137-FAA40E9DFDC3}">
      <dgm:prSet/>
      <dgm:spPr/>
      <dgm:t>
        <a:bodyPr/>
        <a:lstStyle/>
        <a:p>
          <a:endParaRPr lang="en-US" sz="2000" b="0" i="0">
            <a:solidFill>
              <a:schemeClr val="bg1"/>
            </a:solidFill>
            <a:latin typeface="Montserrat Medium" pitchFamily="2" charset="77"/>
          </a:endParaRPr>
        </a:p>
      </dgm:t>
    </dgm:pt>
    <dgm:pt modelId="{62F48AF2-C46E-124B-9DB9-6220AA0A481A}" type="sibTrans" cxnId="{D5480C32-47AB-3547-B137-FAA40E9DFDC3}">
      <dgm:prSet/>
      <dgm:spPr/>
      <dgm:t>
        <a:bodyPr/>
        <a:lstStyle/>
        <a:p>
          <a:endParaRPr lang="en-US" sz="2000" b="0" i="0">
            <a:solidFill>
              <a:schemeClr val="bg1"/>
            </a:solidFill>
            <a:latin typeface="Montserrat Medium" pitchFamily="2" charset="77"/>
          </a:endParaRPr>
        </a:p>
      </dgm:t>
    </dgm:pt>
    <dgm:pt modelId="{6C64C368-37F5-D040-8470-1F371AA78B70}">
      <dgm:prSet custT="1"/>
      <dgm:spPr>
        <a:solidFill>
          <a:schemeClr val="accent1">
            <a:hueOff val="0"/>
            <a:satOff val="0"/>
            <a:lumOff val="0"/>
            <a:alpha val="75000"/>
          </a:schemeClr>
        </a:solidFill>
        <a:ln>
          <a:noFill/>
        </a:ln>
      </dgm:spPr>
      <dgm:t>
        <a:bodyPr/>
        <a:lstStyle/>
        <a:p>
          <a:pPr>
            <a:spcAft>
              <a:spcPts val="1200"/>
            </a:spcAft>
          </a:pPr>
          <a:endParaRPr lang="en-US" sz="2000" b="0" i="0" dirty="0">
            <a:solidFill>
              <a:schemeClr val="bg1"/>
            </a:solidFill>
            <a:latin typeface="Montserrat Medium" pitchFamily="2" charset="77"/>
          </a:endParaRPr>
        </a:p>
        <a:p>
          <a:pPr>
            <a:spcAft>
              <a:spcPts val="1200"/>
            </a:spcAft>
          </a:pPr>
          <a:r>
            <a:rPr lang="en-US" sz="2000" b="0" i="0" dirty="0">
              <a:solidFill>
                <a:schemeClr val="bg1"/>
              </a:solidFill>
              <a:latin typeface="Montserrat Medium" pitchFamily="2" charset="77"/>
            </a:rPr>
            <a:t>Universal Backlog  </a:t>
          </a:r>
        </a:p>
        <a:p>
          <a:pPr>
            <a:spcAft>
              <a:spcPts val="1200"/>
            </a:spcAft>
          </a:pPr>
          <a:r>
            <a:rPr lang="en-US" sz="2000" b="0" i="0" dirty="0">
              <a:solidFill>
                <a:schemeClr val="bg1"/>
              </a:solidFill>
              <a:latin typeface="Montserrat Medium" pitchFamily="2" charset="77"/>
            </a:rPr>
            <a:t>Team-Level Maintenance </a:t>
          </a:r>
        </a:p>
        <a:p>
          <a:pPr>
            <a:spcAft>
              <a:spcPts val="1200"/>
            </a:spcAft>
          </a:pPr>
          <a:r>
            <a:rPr lang="en-US" sz="2000" b="0" i="0" dirty="0">
              <a:solidFill>
                <a:schemeClr val="bg1"/>
              </a:solidFill>
              <a:latin typeface="Montserrat Medium" pitchFamily="2" charset="77"/>
            </a:rPr>
            <a:t>Quick Fixes</a:t>
          </a:r>
        </a:p>
      </dgm:t>
    </dgm:pt>
    <dgm:pt modelId="{730DC138-A33A-3B41-A729-ED22FBEF8F6F}" type="parTrans" cxnId="{7B378B02-0E2C-9945-AAAC-A5B401747BE5}">
      <dgm:prSet/>
      <dgm:spPr/>
      <dgm:t>
        <a:bodyPr/>
        <a:lstStyle/>
        <a:p>
          <a:endParaRPr lang="en-US" sz="2000" b="0" i="0">
            <a:solidFill>
              <a:schemeClr val="bg1"/>
            </a:solidFill>
            <a:latin typeface="Montserrat Medium" pitchFamily="2" charset="77"/>
          </a:endParaRPr>
        </a:p>
      </dgm:t>
    </dgm:pt>
    <dgm:pt modelId="{0225B756-635A-AD4F-8585-15DD530AF7DC}" type="sibTrans" cxnId="{7B378B02-0E2C-9945-AAAC-A5B401747BE5}">
      <dgm:prSet/>
      <dgm:spPr/>
      <dgm:t>
        <a:bodyPr/>
        <a:lstStyle/>
        <a:p>
          <a:endParaRPr lang="en-US" sz="2000" b="0" i="0">
            <a:solidFill>
              <a:schemeClr val="bg1"/>
            </a:solidFill>
            <a:latin typeface="Montserrat Medium" pitchFamily="2" charset="77"/>
          </a:endParaRPr>
        </a:p>
      </dgm:t>
    </dgm:pt>
    <dgm:pt modelId="{0A65BADE-6ECF-D84E-A3AD-45D45A9FFD6B}" type="pres">
      <dgm:prSet presAssocID="{4A5E129B-6227-3848-85DE-EBC4D4C67B0E}" presName="Name0" presStyleCnt="0">
        <dgm:presLayoutVars>
          <dgm:dir/>
          <dgm:animLvl val="lvl"/>
          <dgm:resizeHandles val="exact"/>
        </dgm:presLayoutVars>
      </dgm:prSet>
      <dgm:spPr/>
    </dgm:pt>
    <dgm:pt modelId="{43EB76F7-1100-4741-A386-0D549F37D2AA}" type="pres">
      <dgm:prSet presAssocID="{1396F4E5-180D-774D-908F-9817A29BD470}" presName="Name8" presStyleCnt="0"/>
      <dgm:spPr/>
    </dgm:pt>
    <dgm:pt modelId="{42B2996C-C526-C841-B796-F1DD92F0B0D6}" type="pres">
      <dgm:prSet presAssocID="{1396F4E5-180D-774D-908F-9817A29BD470}" presName="level" presStyleLbl="node1" presStyleIdx="0" presStyleCnt="2" custScaleX="99463" custScaleY="59859" custLinFactNeighborY="-4700">
        <dgm:presLayoutVars>
          <dgm:chMax val="1"/>
          <dgm:bulletEnabled val="1"/>
        </dgm:presLayoutVars>
      </dgm:prSet>
      <dgm:spPr/>
    </dgm:pt>
    <dgm:pt modelId="{2E0B41DA-58BA-DC45-84BE-8D6A8DC0E297}" type="pres">
      <dgm:prSet presAssocID="{1396F4E5-180D-774D-908F-9817A29BD470}" presName="levelTx" presStyleLbl="revTx" presStyleIdx="0" presStyleCnt="0">
        <dgm:presLayoutVars>
          <dgm:chMax val="1"/>
          <dgm:bulletEnabled val="1"/>
        </dgm:presLayoutVars>
      </dgm:prSet>
      <dgm:spPr/>
    </dgm:pt>
    <dgm:pt modelId="{287CE2E1-1621-6B4F-BFCA-92DAA1532479}" type="pres">
      <dgm:prSet presAssocID="{6C64C368-37F5-D040-8470-1F371AA78B70}" presName="Name8" presStyleCnt="0"/>
      <dgm:spPr/>
    </dgm:pt>
    <dgm:pt modelId="{B4BBF29F-13D8-954F-A15B-7B174D2C8CAC}" type="pres">
      <dgm:prSet presAssocID="{6C64C368-37F5-D040-8470-1F371AA78B70}" presName="level" presStyleLbl="node1" presStyleIdx="1" presStyleCnt="2">
        <dgm:presLayoutVars>
          <dgm:chMax val="1"/>
          <dgm:bulletEnabled val="1"/>
        </dgm:presLayoutVars>
      </dgm:prSet>
      <dgm:spPr/>
    </dgm:pt>
    <dgm:pt modelId="{0FD5F945-0729-6546-95E8-527D87D2001A}" type="pres">
      <dgm:prSet presAssocID="{6C64C368-37F5-D040-8470-1F371AA78B70}" presName="levelTx" presStyleLbl="revTx" presStyleIdx="0" presStyleCnt="0">
        <dgm:presLayoutVars>
          <dgm:chMax val="1"/>
          <dgm:bulletEnabled val="1"/>
        </dgm:presLayoutVars>
      </dgm:prSet>
      <dgm:spPr/>
    </dgm:pt>
  </dgm:ptLst>
  <dgm:cxnLst>
    <dgm:cxn modelId="{7B378B02-0E2C-9945-AAAC-A5B401747BE5}" srcId="{4A5E129B-6227-3848-85DE-EBC4D4C67B0E}" destId="{6C64C368-37F5-D040-8470-1F371AA78B70}" srcOrd="1" destOrd="0" parTransId="{730DC138-A33A-3B41-A729-ED22FBEF8F6F}" sibTransId="{0225B756-635A-AD4F-8585-15DD530AF7DC}"/>
    <dgm:cxn modelId="{31915410-353C-074C-83A4-1134CC3CB928}" type="presOf" srcId="{6C64C368-37F5-D040-8470-1F371AA78B70}" destId="{0FD5F945-0729-6546-95E8-527D87D2001A}" srcOrd="1" destOrd="0" presId="urn:microsoft.com/office/officeart/2005/8/layout/pyramid1"/>
    <dgm:cxn modelId="{D5480C32-47AB-3547-B137-FAA40E9DFDC3}" srcId="{4A5E129B-6227-3848-85DE-EBC4D4C67B0E}" destId="{1396F4E5-180D-774D-908F-9817A29BD470}" srcOrd="0" destOrd="0" parTransId="{E495100A-4B33-4F46-8AF4-D4D7157288EE}" sibTransId="{62F48AF2-C46E-124B-9DB9-6220AA0A481A}"/>
    <dgm:cxn modelId="{8E7C5757-C917-3A48-983D-7902FF6DD043}" type="presOf" srcId="{4A5E129B-6227-3848-85DE-EBC4D4C67B0E}" destId="{0A65BADE-6ECF-D84E-A3AD-45D45A9FFD6B}" srcOrd="0" destOrd="0" presId="urn:microsoft.com/office/officeart/2005/8/layout/pyramid1"/>
    <dgm:cxn modelId="{780B61BC-677D-714C-9F59-922AD6A27AF9}" type="presOf" srcId="{1396F4E5-180D-774D-908F-9817A29BD470}" destId="{42B2996C-C526-C841-B796-F1DD92F0B0D6}" srcOrd="0" destOrd="0" presId="urn:microsoft.com/office/officeart/2005/8/layout/pyramid1"/>
    <dgm:cxn modelId="{BFC3C8DC-B364-E947-91E9-DF1FEBD89EAF}" type="presOf" srcId="{6C64C368-37F5-D040-8470-1F371AA78B70}" destId="{B4BBF29F-13D8-954F-A15B-7B174D2C8CAC}" srcOrd="0" destOrd="0" presId="urn:microsoft.com/office/officeart/2005/8/layout/pyramid1"/>
    <dgm:cxn modelId="{58CEA1F1-2439-1E4E-AE13-81D74A5BEA19}" type="presOf" srcId="{1396F4E5-180D-774D-908F-9817A29BD470}" destId="{2E0B41DA-58BA-DC45-84BE-8D6A8DC0E297}" srcOrd="1" destOrd="0" presId="urn:microsoft.com/office/officeart/2005/8/layout/pyramid1"/>
    <dgm:cxn modelId="{A4E8694B-7CD0-5E45-8648-A915B46EF045}" type="presParOf" srcId="{0A65BADE-6ECF-D84E-A3AD-45D45A9FFD6B}" destId="{43EB76F7-1100-4741-A386-0D549F37D2AA}" srcOrd="0" destOrd="0" presId="urn:microsoft.com/office/officeart/2005/8/layout/pyramid1"/>
    <dgm:cxn modelId="{7906967E-0599-6D48-9B5B-7AA2CC22C0D4}" type="presParOf" srcId="{43EB76F7-1100-4741-A386-0D549F37D2AA}" destId="{42B2996C-C526-C841-B796-F1DD92F0B0D6}" srcOrd="0" destOrd="0" presId="urn:microsoft.com/office/officeart/2005/8/layout/pyramid1"/>
    <dgm:cxn modelId="{6FAFCDAF-1606-8042-B689-69758E96EBCC}" type="presParOf" srcId="{43EB76F7-1100-4741-A386-0D549F37D2AA}" destId="{2E0B41DA-58BA-DC45-84BE-8D6A8DC0E297}" srcOrd="1" destOrd="0" presId="urn:microsoft.com/office/officeart/2005/8/layout/pyramid1"/>
    <dgm:cxn modelId="{322AE1A7-9510-9947-8DC7-64D725AF74DE}" type="presParOf" srcId="{0A65BADE-6ECF-D84E-A3AD-45D45A9FFD6B}" destId="{287CE2E1-1621-6B4F-BFCA-92DAA1532479}" srcOrd="1" destOrd="0" presId="urn:microsoft.com/office/officeart/2005/8/layout/pyramid1"/>
    <dgm:cxn modelId="{2DBA2DF3-8C38-AD4A-ABAB-199944F81061}" type="presParOf" srcId="{287CE2E1-1621-6B4F-BFCA-92DAA1532479}" destId="{B4BBF29F-13D8-954F-A15B-7B174D2C8CAC}" srcOrd="0" destOrd="0" presId="urn:microsoft.com/office/officeart/2005/8/layout/pyramid1"/>
    <dgm:cxn modelId="{0EEB7A72-29A8-4E49-AD28-0043796A2177}" type="presParOf" srcId="{287CE2E1-1621-6B4F-BFCA-92DAA1532479}" destId="{0FD5F945-0729-6546-95E8-527D87D200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21E2-87C1-414D-A414-56A2AAE44F47}">
      <dsp:nvSpPr>
        <dsp:cNvPr id="0" name=""/>
        <dsp:cNvSpPr/>
      </dsp:nvSpPr>
      <dsp:spPr>
        <a:xfrm>
          <a:off x="3799" y="0"/>
          <a:ext cx="3322673" cy="101619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0000500000000000000" pitchFamily="2" charset="0"/>
            </a:rPr>
            <a:t>Phase 1</a:t>
          </a:r>
        </a:p>
        <a:p>
          <a:pPr marL="0" lvl="0" indent="0" algn="ctr" defTabSz="622300">
            <a:lnSpc>
              <a:spcPct val="90000"/>
            </a:lnSpc>
            <a:spcBef>
              <a:spcPct val="0"/>
            </a:spcBef>
            <a:spcAft>
              <a:spcPct val="35000"/>
            </a:spcAft>
            <a:buNone/>
          </a:pPr>
          <a:r>
            <a:rPr lang="en-US" sz="1400" kern="1200" dirty="0">
              <a:latin typeface="Montserrat" panose="00000500000000000000" pitchFamily="2" charset="0"/>
            </a:rPr>
            <a:t>Identify Technical Debt</a:t>
          </a:r>
        </a:p>
      </dsp:txBody>
      <dsp:txXfrm>
        <a:off x="3799" y="0"/>
        <a:ext cx="3068625" cy="1016192"/>
      </dsp:txXfrm>
    </dsp:sp>
    <dsp:sp modelId="{BE840A39-1306-4AEF-ADCD-28099CAE7BE1}">
      <dsp:nvSpPr>
        <dsp:cNvPr id="0" name=""/>
        <dsp:cNvSpPr/>
      </dsp:nvSpPr>
      <dsp:spPr>
        <a:xfrm>
          <a:off x="2661938" y="0"/>
          <a:ext cx="3322673" cy="1016192"/>
        </a:xfrm>
        <a:prstGeom prst="chevron">
          <a:avLst/>
        </a:prstGeom>
        <a:solidFill>
          <a:schemeClr val="accent1">
            <a:shade val="80000"/>
            <a:hueOff val="267459"/>
            <a:satOff val="-14837"/>
            <a:lumOff val="158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0000500000000000000" pitchFamily="2" charset="0"/>
            </a:rPr>
            <a:t>Phase 2</a:t>
          </a:r>
        </a:p>
        <a:p>
          <a:pPr marL="0" lvl="0" indent="0" algn="ctr" defTabSz="622300">
            <a:lnSpc>
              <a:spcPct val="90000"/>
            </a:lnSpc>
            <a:spcBef>
              <a:spcPct val="0"/>
            </a:spcBef>
            <a:spcAft>
              <a:spcPct val="35000"/>
            </a:spcAft>
            <a:buNone/>
          </a:pPr>
          <a:r>
            <a:rPr lang="en-US" sz="1400" kern="1200" dirty="0">
              <a:latin typeface="Montserrat" panose="00000500000000000000" pitchFamily="2" charset="0"/>
            </a:rPr>
            <a:t>Measure Technical Debt</a:t>
          </a:r>
          <a:endParaRPr lang="en-CA" sz="1400" kern="1200" dirty="0">
            <a:latin typeface="Montserrat" panose="00000500000000000000" pitchFamily="2" charset="0"/>
          </a:endParaRPr>
        </a:p>
      </dsp:txBody>
      <dsp:txXfrm>
        <a:off x="3170034" y="0"/>
        <a:ext cx="2306481" cy="1016192"/>
      </dsp:txXfrm>
    </dsp:sp>
    <dsp:sp modelId="{A8612D2A-892A-4F89-A395-9A98FAF04D82}">
      <dsp:nvSpPr>
        <dsp:cNvPr id="0" name=""/>
        <dsp:cNvSpPr/>
      </dsp:nvSpPr>
      <dsp:spPr>
        <a:xfrm>
          <a:off x="5320077" y="0"/>
          <a:ext cx="3322673" cy="1016192"/>
        </a:xfrm>
        <a:prstGeom prst="chevron">
          <a:avLst/>
        </a:prstGeom>
        <a:solidFill>
          <a:schemeClr val="accent1">
            <a:shade val="80000"/>
            <a:hueOff val="534918"/>
            <a:satOff val="-29673"/>
            <a:lumOff val="31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Montserrat" panose="00000500000000000000" pitchFamily="2" charset="0"/>
            </a:rPr>
            <a:t>Phase 3</a:t>
          </a:r>
        </a:p>
        <a:p>
          <a:pPr marL="0" lvl="0" indent="0" algn="ctr" defTabSz="622300">
            <a:lnSpc>
              <a:spcPct val="90000"/>
            </a:lnSpc>
            <a:spcBef>
              <a:spcPct val="0"/>
            </a:spcBef>
            <a:spcAft>
              <a:spcPct val="35000"/>
            </a:spcAft>
            <a:buNone/>
          </a:pPr>
          <a:r>
            <a:rPr lang="en-US" sz="1400" kern="1200" dirty="0">
              <a:latin typeface="Montserrat" panose="00000500000000000000" pitchFamily="2" charset="0"/>
            </a:rPr>
            <a:t>Manage Technical Debt</a:t>
          </a:r>
          <a:endParaRPr lang="en-CA" sz="1400" kern="1200" dirty="0">
            <a:latin typeface="Montserrat" panose="00000500000000000000" pitchFamily="2" charset="0"/>
          </a:endParaRPr>
        </a:p>
      </dsp:txBody>
      <dsp:txXfrm>
        <a:off x="5828173" y="0"/>
        <a:ext cx="2306481" cy="1016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FA2AD-E912-4E8A-95DA-DD97CA3A2516}">
      <dsp:nvSpPr>
        <dsp:cNvPr id="0" name=""/>
        <dsp:cNvSpPr/>
      </dsp:nvSpPr>
      <dsp:spPr>
        <a:xfrm>
          <a:off x="288435" y="99877"/>
          <a:ext cx="1573559" cy="1573559"/>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Roboto Condensed Light" panose="02000000000000000000" pitchFamily="2" charset="0"/>
              <a:ea typeface="Roboto Condensed Light" panose="02000000000000000000" pitchFamily="2" charset="0"/>
            </a:rPr>
            <a:t>Slows down business &amp; IT</a:t>
          </a:r>
          <a:endParaRPr lang="en-CA" sz="900" kern="1200" dirty="0">
            <a:latin typeface="Roboto Condensed Light" panose="02000000000000000000" pitchFamily="2" charset="0"/>
            <a:ea typeface="Roboto Condensed Light" panose="02000000000000000000" pitchFamily="2" charset="0"/>
          </a:endParaRPr>
        </a:p>
      </dsp:txBody>
      <dsp:txXfrm>
        <a:off x="1123733" y="426016"/>
        <a:ext cx="580718" cy="430855"/>
      </dsp:txXfrm>
    </dsp:sp>
    <dsp:sp modelId="{E16EFB2A-4369-4634-BD34-84EC553822C3}">
      <dsp:nvSpPr>
        <dsp:cNvPr id="0" name=""/>
        <dsp:cNvSpPr/>
      </dsp:nvSpPr>
      <dsp:spPr>
        <a:xfrm>
          <a:off x="288435" y="152704"/>
          <a:ext cx="1573559" cy="1573559"/>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Roboto Condensed Light" panose="02000000000000000000" pitchFamily="2" charset="0"/>
              <a:ea typeface="Roboto Condensed Light" panose="02000000000000000000" pitchFamily="2" charset="0"/>
            </a:rPr>
            <a:t>Fail to pay back debt</a:t>
          </a:r>
          <a:endParaRPr lang="en-CA" sz="900" kern="1200" dirty="0">
            <a:latin typeface="Roboto Condensed Light" panose="02000000000000000000" pitchFamily="2" charset="0"/>
            <a:ea typeface="Roboto Condensed Light" panose="02000000000000000000" pitchFamily="2" charset="0"/>
          </a:endParaRPr>
        </a:p>
      </dsp:txBody>
      <dsp:txXfrm>
        <a:off x="1123733" y="969269"/>
        <a:ext cx="580718" cy="430855"/>
      </dsp:txXfrm>
    </dsp:sp>
    <dsp:sp modelId="{63426254-3896-4CC4-9CC1-9EF16222EFD4}">
      <dsp:nvSpPr>
        <dsp:cNvPr id="0" name=""/>
        <dsp:cNvSpPr/>
      </dsp:nvSpPr>
      <dsp:spPr>
        <a:xfrm>
          <a:off x="185664" y="105560"/>
          <a:ext cx="1673448" cy="1667847"/>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Roboto Condensed Light" panose="02000000000000000000" pitchFamily="2" charset="0"/>
              <a:ea typeface="Roboto Condensed Light" panose="02000000000000000000" pitchFamily="2" charset="0"/>
            </a:rPr>
            <a:t>Take on technical debt</a:t>
          </a:r>
          <a:endParaRPr lang="en-CA" sz="900" kern="1200" dirty="0">
            <a:latin typeface="Roboto Condensed Light" panose="02000000000000000000" pitchFamily="2" charset="0"/>
            <a:ea typeface="Roboto Condensed Light" panose="02000000000000000000" pitchFamily="2" charset="0"/>
          </a:endParaRPr>
        </a:p>
      </dsp:txBody>
      <dsp:txXfrm>
        <a:off x="353208" y="971053"/>
        <a:ext cx="617582" cy="456672"/>
      </dsp:txXfrm>
    </dsp:sp>
    <dsp:sp modelId="{3D221019-DC88-4318-BBD7-3F0DB1A10A62}">
      <dsp:nvSpPr>
        <dsp:cNvPr id="0" name=""/>
        <dsp:cNvSpPr/>
      </dsp:nvSpPr>
      <dsp:spPr>
        <a:xfrm>
          <a:off x="235608" y="99877"/>
          <a:ext cx="1573559" cy="1573559"/>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Roboto Condensed Light" panose="02000000000000000000" pitchFamily="2" charset="0"/>
              <a:ea typeface="Roboto Condensed Light" panose="02000000000000000000" pitchFamily="2" charset="0"/>
            </a:rPr>
            <a:t>(More) Pressure to execute</a:t>
          </a:r>
          <a:endParaRPr lang="en-CA" sz="900" kern="1200" dirty="0">
            <a:latin typeface="Roboto Condensed Light" panose="02000000000000000000" pitchFamily="2" charset="0"/>
            <a:ea typeface="Roboto Condensed Light" panose="02000000000000000000" pitchFamily="2" charset="0"/>
          </a:endParaRPr>
        </a:p>
      </dsp:txBody>
      <dsp:txXfrm>
        <a:off x="393152" y="426016"/>
        <a:ext cx="580718" cy="430855"/>
      </dsp:txXfrm>
    </dsp:sp>
    <dsp:sp modelId="{C4C8E8F6-13EE-4F59-93C6-F463EBBFBD1A}">
      <dsp:nvSpPr>
        <dsp:cNvPr id="0" name=""/>
        <dsp:cNvSpPr/>
      </dsp:nvSpPr>
      <dsp:spPr>
        <a:xfrm>
          <a:off x="191024" y="2466"/>
          <a:ext cx="1768381" cy="1768381"/>
        </a:xfrm>
        <a:prstGeom prst="leftCircularArrow">
          <a:avLst>
            <a:gd name="adj1" fmla="val 5085"/>
            <a:gd name="adj2" fmla="val 327528"/>
            <a:gd name="adj3" fmla="val 16527528"/>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BD4814-39EC-42D3-BAD7-57430BB01C2B}">
      <dsp:nvSpPr>
        <dsp:cNvPr id="0" name=""/>
        <dsp:cNvSpPr/>
      </dsp:nvSpPr>
      <dsp:spPr>
        <a:xfrm>
          <a:off x="191024" y="55293"/>
          <a:ext cx="1768381" cy="1768381"/>
        </a:xfrm>
        <a:prstGeom prst="leftCircularArrow">
          <a:avLst>
            <a:gd name="adj1" fmla="val 5085"/>
            <a:gd name="adj2" fmla="val 327528"/>
            <a:gd name="adj3" fmla="val 327528"/>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91AEA7-BA8E-41DD-8645-F5628B005F66}">
      <dsp:nvSpPr>
        <dsp:cNvPr id="0" name=""/>
        <dsp:cNvSpPr/>
      </dsp:nvSpPr>
      <dsp:spPr>
        <a:xfrm>
          <a:off x="137055" y="54214"/>
          <a:ext cx="1768381" cy="1768381"/>
        </a:xfrm>
        <a:prstGeom prst="leftCircularArrow">
          <a:avLst>
            <a:gd name="adj1" fmla="val 5085"/>
            <a:gd name="adj2" fmla="val 327528"/>
            <a:gd name="adj3" fmla="val 5727528"/>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2EB240-85BF-4FA0-9D2A-D536C8ACC83B}">
      <dsp:nvSpPr>
        <dsp:cNvPr id="0" name=""/>
        <dsp:cNvSpPr/>
      </dsp:nvSpPr>
      <dsp:spPr>
        <a:xfrm>
          <a:off x="138198" y="2466"/>
          <a:ext cx="1768381" cy="1768381"/>
        </a:xfrm>
        <a:prstGeom prst="leftCircularArrow">
          <a:avLst>
            <a:gd name="adj1" fmla="val 5085"/>
            <a:gd name="adj2" fmla="val 327528"/>
            <a:gd name="adj3" fmla="val 11127528"/>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2996C-C526-C841-B796-F1DD92F0B0D6}">
      <dsp:nvSpPr>
        <dsp:cNvPr id="0" name=""/>
        <dsp:cNvSpPr/>
      </dsp:nvSpPr>
      <dsp:spPr>
        <a:xfrm>
          <a:off x="1668907" y="0"/>
          <a:ext cx="1980886" cy="1786917"/>
        </a:xfrm>
        <a:prstGeom prst="trapezoid">
          <a:avLst>
            <a:gd name="adj" fmla="val 55727"/>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b="0" i="0" kern="1200" dirty="0">
            <a:solidFill>
              <a:schemeClr val="bg1"/>
            </a:solidFill>
            <a:latin typeface="Montserrat Medium" pitchFamily="2" charset="77"/>
          </a:endParaRPr>
        </a:p>
        <a:p>
          <a:pPr marL="0" lvl="0" indent="0" algn="ctr" defTabSz="622300">
            <a:lnSpc>
              <a:spcPct val="90000"/>
            </a:lnSpc>
            <a:spcBef>
              <a:spcPct val="0"/>
            </a:spcBef>
            <a:spcAft>
              <a:spcPct val="35000"/>
            </a:spcAft>
            <a:buNone/>
          </a:pPr>
          <a:endParaRPr lang="en-US" sz="1400" b="0" i="0" kern="1200" dirty="0">
            <a:solidFill>
              <a:schemeClr val="bg1"/>
            </a:solidFill>
            <a:latin typeface="Montserrat Medium" pitchFamily="2" charset="77"/>
          </a:endParaRPr>
        </a:p>
        <a:p>
          <a:pPr marL="0" lvl="0" indent="0" algn="ctr" defTabSz="622300">
            <a:lnSpc>
              <a:spcPct val="90000"/>
            </a:lnSpc>
            <a:spcBef>
              <a:spcPct val="0"/>
            </a:spcBef>
            <a:spcAft>
              <a:spcPct val="35000"/>
            </a:spcAft>
            <a:buNone/>
          </a:pPr>
          <a:r>
            <a:rPr lang="en-US" sz="1400" b="0" i="0" kern="1200" dirty="0">
              <a:solidFill>
                <a:schemeClr val="bg1"/>
              </a:solidFill>
              <a:latin typeface="Montserrat Medium" pitchFamily="2" charset="77"/>
            </a:rPr>
            <a:t>Project or </a:t>
          </a:r>
        </a:p>
        <a:p>
          <a:pPr marL="0" lvl="0" indent="0" algn="ctr" defTabSz="622300">
            <a:lnSpc>
              <a:spcPct val="90000"/>
            </a:lnSpc>
            <a:spcBef>
              <a:spcPct val="0"/>
            </a:spcBef>
            <a:spcAft>
              <a:spcPct val="35000"/>
            </a:spcAft>
            <a:buNone/>
          </a:pPr>
          <a:r>
            <a:rPr lang="en-US" sz="1400" b="0" i="0" kern="1200" dirty="0">
              <a:solidFill>
                <a:schemeClr val="bg1"/>
              </a:solidFill>
              <a:latin typeface="Montserrat Medium" pitchFamily="2" charset="77"/>
            </a:rPr>
            <a:t>Program</a:t>
          </a:r>
        </a:p>
      </dsp:txBody>
      <dsp:txXfrm>
        <a:off x="1668907" y="0"/>
        <a:ext cx="1980886" cy="1786917"/>
      </dsp:txXfrm>
    </dsp:sp>
    <dsp:sp modelId="{B4BBF29F-13D8-954F-A15B-7B174D2C8CAC}">
      <dsp:nvSpPr>
        <dsp:cNvPr id="0" name=""/>
        <dsp:cNvSpPr/>
      </dsp:nvSpPr>
      <dsp:spPr>
        <a:xfrm>
          <a:off x="0" y="1786917"/>
          <a:ext cx="5318701" cy="2985211"/>
        </a:xfrm>
        <a:prstGeom prst="trapezoid">
          <a:avLst>
            <a:gd name="adj" fmla="val 55727"/>
          </a:avLst>
        </a:prstGeom>
        <a:solidFill>
          <a:schemeClr val="accent1">
            <a:hueOff val="0"/>
            <a:satOff val="0"/>
            <a:lumOff val="0"/>
            <a:alpha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ts val="1200"/>
            </a:spcAft>
            <a:buNone/>
          </a:pPr>
          <a:endParaRPr lang="en-US" sz="2000" b="0" i="0" kern="1200" dirty="0">
            <a:solidFill>
              <a:schemeClr val="bg1"/>
            </a:solidFill>
            <a:latin typeface="Montserrat Medium" pitchFamily="2" charset="77"/>
          </a:endParaRPr>
        </a:p>
        <a:p>
          <a:pPr marL="0" lvl="0" indent="0" algn="ctr" defTabSz="889000">
            <a:lnSpc>
              <a:spcPct val="90000"/>
            </a:lnSpc>
            <a:spcBef>
              <a:spcPct val="0"/>
            </a:spcBef>
            <a:spcAft>
              <a:spcPts val="1200"/>
            </a:spcAft>
            <a:buNone/>
          </a:pPr>
          <a:r>
            <a:rPr lang="en-US" sz="2000" b="0" i="0" kern="1200" dirty="0">
              <a:solidFill>
                <a:schemeClr val="bg1"/>
              </a:solidFill>
              <a:latin typeface="Montserrat Medium" pitchFamily="2" charset="77"/>
            </a:rPr>
            <a:t>Universal Backlog  </a:t>
          </a:r>
        </a:p>
        <a:p>
          <a:pPr marL="0" lvl="0" indent="0" algn="ctr" defTabSz="889000">
            <a:lnSpc>
              <a:spcPct val="90000"/>
            </a:lnSpc>
            <a:spcBef>
              <a:spcPct val="0"/>
            </a:spcBef>
            <a:spcAft>
              <a:spcPts val="1200"/>
            </a:spcAft>
            <a:buNone/>
          </a:pPr>
          <a:r>
            <a:rPr lang="en-US" sz="2000" b="0" i="0" kern="1200" dirty="0">
              <a:solidFill>
                <a:schemeClr val="bg1"/>
              </a:solidFill>
              <a:latin typeface="Montserrat Medium" pitchFamily="2" charset="77"/>
            </a:rPr>
            <a:t>Team-Level Maintenance </a:t>
          </a:r>
        </a:p>
        <a:p>
          <a:pPr marL="0" lvl="0" indent="0" algn="ctr" defTabSz="889000">
            <a:lnSpc>
              <a:spcPct val="90000"/>
            </a:lnSpc>
            <a:spcBef>
              <a:spcPct val="0"/>
            </a:spcBef>
            <a:spcAft>
              <a:spcPts val="1200"/>
            </a:spcAft>
            <a:buNone/>
          </a:pPr>
          <a:r>
            <a:rPr lang="en-US" sz="2000" b="0" i="0" kern="1200" dirty="0">
              <a:solidFill>
                <a:schemeClr val="bg1"/>
              </a:solidFill>
              <a:latin typeface="Montserrat Medium" pitchFamily="2" charset="77"/>
            </a:rPr>
            <a:t>Quick Fixes</a:t>
          </a:r>
        </a:p>
      </dsp:txBody>
      <dsp:txXfrm>
        <a:off x="930772" y="1786917"/>
        <a:ext cx="3457156" cy="298521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4BFADC-759D-9A4E-9A09-AD89F1BCC0AE}"/>
              </a:ext>
            </a:extLst>
          </p:cNvPr>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62EC22-1B51-694A-94D5-D4CB2538FD12}"/>
              </a:ext>
            </a:extLst>
          </p:cNvPr>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3421FBE2-D7AF-034E-A3E8-B3AFB8825F2F}" type="datetimeFigureOut">
              <a:rPr lang="en-US" smtClean="0"/>
              <a:t>2/12/2021</a:t>
            </a:fld>
            <a:endParaRPr lang="en-US" dirty="0"/>
          </a:p>
        </p:txBody>
      </p:sp>
      <p:sp>
        <p:nvSpPr>
          <p:cNvPr id="4" name="Footer Placeholder 3">
            <a:extLst>
              <a:ext uri="{FF2B5EF4-FFF2-40B4-BE49-F238E27FC236}">
                <a16:creationId xmlns:a16="http://schemas.microsoft.com/office/drawing/2014/main" id="{2202C9E9-64FF-014C-96CA-5B97C999C1FF}"/>
              </a:ext>
            </a:extLst>
          </p:cNvPr>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38FAC2-6080-3440-A5EF-CDB292825895}"/>
              </a:ext>
            </a:extLst>
          </p:cNvPr>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A0D59A62-6DDC-664C-B490-E4412C3B9B65}" type="slidenum">
              <a:rPr lang="en-US" smtClean="0"/>
              <a:t>‹#›</a:t>
            </a:fld>
            <a:endParaRPr lang="en-US" dirty="0"/>
          </a:p>
        </p:txBody>
      </p:sp>
    </p:spTree>
    <p:extLst>
      <p:ext uri="{BB962C8B-B14F-4D97-AF65-F5344CB8AC3E}">
        <p14:creationId xmlns:p14="http://schemas.microsoft.com/office/powerpoint/2010/main" val="123349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b="0" i="0">
                <a:latin typeface="Roboto Condensed Light" panose="02000000000000000000" pitchFamily="2" charset="0"/>
              </a:defRPr>
            </a:lvl1pPr>
          </a:lstStyle>
          <a:p>
            <a:endParaRPr lang="en-US" dirty="0"/>
          </a:p>
        </p:txBody>
      </p:sp>
      <p:sp>
        <p:nvSpPr>
          <p:cNvPr id="3" name="Date Placeholder 2"/>
          <p:cNvSpPr>
            <a:spLocks noGrp="1"/>
          </p:cNvSpPr>
          <p:nvPr>
            <p:ph type="dt" idx="1"/>
          </p:nvPr>
        </p:nvSpPr>
        <p:spPr>
          <a:xfrm>
            <a:off x="6405715" y="0"/>
            <a:ext cx="4900956" cy="1007464"/>
          </a:xfrm>
          <a:prstGeom prst="rect">
            <a:avLst/>
          </a:prstGeom>
        </p:spPr>
        <p:txBody>
          <a:bodyPr vert="horz" lIns="91440" tIns="45720" rIns="91440" bIns="45720" rtlCol="0"/>
          <a:lstStyle>
            <a:lvl1pPr algn="r">
              <a:defRPr sz="1200" b="0" i="0">
                <a:latin typeface="Roboto Condensed Light" panose="02000000000000000000" pitchFamily="2" charset="0"/>
              </a:defRPr>
            </a:lvl1pPr>
          </a:lstStyle>
          <a:p>
            <a:fld id="{F0A9609A-B772-C646-9832-EF91D164CC90}" type="datetimeFigureOut">
              <a:rPr lang="en-US" smtClean="0"/>
              <a:pPr/>
              <a:t>2/12/2021</a:t>
            </a:fld>
            <a:endParaRPr lang="en-US" dirty="0"/>
          </a:p>
        </p:txBody>
      </p:sp>
      <p:sp>
        <p:nvSpPr>
          <p:cNvPr id="4" name="Slide Image Placeholder 3"/>
          <p:cNvSpPr>
            <a:spLocks noGrp="1" noRot="1" noChangeAspect="1"/>
          </p:cNvSpPr>
          <p:nvPr>
            <p:ph type="sldImg" idx="2"/>
          </p:nvPr>
        </p:nvSpPr>
        <p:spPr>
          <a:xfrm>
            <a:off x="-374650" y="2514600"/>
            <a:ext cx="12058650" cy="67833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130578" y="9673900"/>
            <a:ext cx="9048194" cy="7918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639"/>
            <a:ext cx="4900956" cy="1007462"/>
          </a:xfrm>
          <a:prstGeom prst="rect">
            <a:avLst/>
          </a:prstGeom>
        </p:spPr>
        <p:txBody>
          <a:bodyPr vert="horz" lIns="91440" tIns="45720" rIns="91440" bIns="45720" rtlCol="0" anchor="b"/>
          <a:lstStyle>
            <a:lvl1pPr algn="l">
              <a:defRPr sz="1200" b="0" i="0">
                <a:latin typeface="Roboto Condensed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6405715" y="19096639"/>
            <a:ext cx="4900956" cy="1007462"/>
          </a:xfrm>
          <a:prstGeom prst="rect">
            <a:avLst/>
          </a:prstGeom>
        </p:spPr>
        <p:txBody>
          <a:bodyPr vert="horz" lIns="91440" tIns="45720" rIns="91440" bIns="45720" rtlCol="0" anchor="b"/>
          <a:lstStyle>
            <a:lvl1pPr algn="r">
              <a:defRPr sz="1200" b="0" i="0">
                <a:latin typeface="Roboto Condensed Light" panose="02000000000000000000" pitchFamily="2" charset="0"/>
              </a:defRPr>
            </a:lvl1pPr>
          </a:lstStyle>
          <a:p>
            <a:fld id="{06B0FC7D-8687-9A40-9CA8-0B2F00AB98E3}" type="slidenum">
              <a:rPr lang="en-US" smtClean="0"/>
              <a:pPr/>
              <a:t>‹#›</a:t>
            </a:fld>
            <a:endParaRPr lang="en-US" dirty="0"/>
          </a:p>
        </p:txBody>
      </p:sp>
    </p:spTree>
    <p:extLst>
      <p:ext uri="{BB962C8B-B14F-4D97-AF65-F5344CB8AC3E}">
        <p14:creationId xmlns:p14="http://schemas.microsoft.com/office/powerpoint/2010/main" val="231655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a:t>
            </a:fld>
            <a:endParaRPr lang="en-US" dirty="0"/>
          </a:p>
        </p:txBody>
      </p:sp>
    </p:spTree>
    <p:extLst>
      <p:ext uri="{BB962C8B-B14F-4D97-AF65-F5344CB8AC3E}">
        <p14:creationId xmlns:p14="http://schemas.microsoft.com/office/powerpoint/2010/main" val="2586890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29</a:t>
            </a:fld>
            <a:endParaRPr lang="en-US" dirty="0"/>
          </a:p>
        </p:txBody>
      </p:sp>
    </p:spTree>
    <p:extLst>
      <p:ext uri="{BB962C8B-B14F-4D97-AF65-F5344CB8AC3E}">
        <p14:creationId xmlns:p14="http://schemas.microsoft.com/office/powerpoint/2010/main" val="175472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30</a:t>
            </a:fld>
            <a:endParaRPr lang="en-US" dirty="0"/>
          </a:p>
        </p:txBody>
      </p:sp>
    </p:spTree>
    <p:extLst>
      <p:ext uri="{BB962C8B-B14F-4D97-AF65-F5344CB8AC3E}">
        <p14:creationId xmlns:p14="http://schemas.microsoft.com/office/powerpoint/2010/main" val="214590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31</a:t>
            </a:fld>
            <a:endParaRPr lang="en-US" dirty="0"/>
          </a:p>
        </p:txBody>
      </p:sp>
    </p:spTree>
    <p:extLst>
      <p:ext uri="{BB962C8B-B14F-4D97-AF65-F5344CB8AC3E}">
        <p14:creationId xmlns:p14="http://schemas.microsoft.com/office/powerpoint/2010/main" val="333444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32</a:t>
            </a:fld>
            <a:endParaRPr lang="en-US" dirty="0"/>
          </a:p>
        </p:txBody>
      </p:sp>
    </p:spTree>
    <p:extLst>
      <p:ext uri="{BB962C8B-B14F-4D97-AF65-F5344CB8AC3E}">
        <p14:creationId xmlns:p14="http://schemas.microsoft.com/office/powerpoint/2010/main" val="273829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39</a:t>
            </a:fld>
            <a:endParaRPr lang="en-US" dirty="0"/>
          </a:p>
        </p:txBody>
      </p:sp>
    </p:spTree>
    <p:extLst>
      <p:ext uri="{BB962C8B-B14F-4D97-AF65-F5344CB8AC3E}">
        <p14:creationId xmlns:p14="http://schemas.microsoft.com/office/powerpoint/2010/main" val="298165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42</a:t>
            </a:fld>
            <a:endParaRPr lang="en-US" dirty="0"/>
          </a:p>
        </p:txBody>
      </p:sp>
    </p:spTree>
    <p:extLst>
      <p:ext uri="{BB962C8B-B14F-4D97-AF65-F5344CB8AC3E}">
        <p14:creationId xmlns:p14="http://schemas.microsoft.com/office/powerpoint/2010/main" val="57567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44</a:t>
            </a:fld>
            <a:endParaRPr lang="en-US" dirty="0"/>
          </a:p>
        </p:txBody>
      </p:sp>
    </p:spTree>
    <p:extLst>
      <p:ext uri="{BB962C8B-B14F-4D97-AF65-F5344CB8AC3E}">
        <p14:creationId xmlns:p14="http://schemas.microsoft.com/office/powerpoint/2010/main" val="3806094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45</a:t>
            </a:fld>
            <a:endParaRPr lang="en-US" dirty="0"/>
          </a:p>
        </p:txBody>
      </p:sp>
    </p:spTree>
    <p:extLst>
      <p:ext uri="{BB962C8B-B14F-4D97-AF65-F5344CB8AC3E}">
        <p14:creationId xmlns:p14="http://schemas.microsoft.com/office/powerpoint/2010/main" val="365075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46</a:t>
            </a:fld>
            <a:endParaRPr lang="en-US" dirty="0"/>
          </a:p>
        </p:txBody>
      </p:sp>
    </p:spTree>
    <p:extLst>
      <p:ext uri="{BB962C8B-B14F-4D97-AF65-F5344CB8AC3E}">
        <p14:creationId xmlns:p14="http://schemas.microsoft.com/office/powerpoint/2010/main" val="3831610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49</a:t>
            </a:fld>
            <a:endParaRPr lang="en-US" dirty="0"/>
          </a:p>
        </p:txBody>
      </p:sp>
    </p:spTree>
    <p:extLst>
      <p:ext uri="{BB962C8B-B14F-4D97-AF65-F5344CB8AC3E}">
        <p14:creationId xmlns:p14="http://schemas.microsoft.com/office/powerpoint/2010/main" val="254449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3</a:t>
            </a:fld>
            <a:endParaRPr lang="en-US" dirty="0"/>
          </a:p>
        </p:txBody>
      </p:sp>
    </p:spTree>
    <p:extLst>
      <p:ext uri="{BB962C8B-B14F-4D97-AF65-F5344CB8AC3E}">
        <p14:creationId xmlns:p14="http://schemas.microsoft.com/office/powerpoint/2010/main" val="2135907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50</a:t>
            </a:fld>
            <a:endParaRPr lang="en-US" dirty="0"/>
          </a:p>
        </p:txBody>
      </p:sp>
    </p:spTree>
    <p:extLst>
      <p:ext uri="{BB962C8B-B14F-4D97-AF65-F5344CB8AC3E}">
        <p14:creationId xmlns:p14="http://schemas.microsoft.com/office/powerpoint/2010/main" val="231949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51</a:t>
            </a:fld>
            <a:endParaRPr lang="en-US" dirty="0"/>
          </a:p>
        </p:txBody>
      </p:sp>
    </p:spTree>
    <p:extLst>
      <p:ext uri="{BB962C8B-B14F-4D97-AF65-F5344CB8AC3E}">
        <p14:creationId xmlns:p14="http://schemas.microsoft.com/office/powerpoint/2010/main" val="235265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68</a:t>
            </a:fld>
            <a:endParaRPr lang="en-US" dirty="0"/>
          </a:p>
        </p:txBody>
      </p:sp>
    </p:spTree>
    <p:extLst>
      <p:ext uri="{BB962C8B-B14F-4D97-AF65-F5344CB8AC3E}">
        <p14:creationId xmlns:p14="http://schemas.microsoft.com/office/powerpoint/2010/main" val="4265252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72</a:t>
            </a:fld>
            <a:endParaRPr lang="en-US" dirty="0"/>
          </a:p>
        </p:txBody>
      </p:sp>
    </p:spTree>
    <p:extLst>
      <p:ext uri="{BB962C8B-B14F-4D97-AF65-F5344CB8AC3E}">
        <p14:creationId xmlns:p14="http://schemas.microsoft.com/office/powerpoint/2010/main" val="82458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Roboto" panose="02000000000000000000" pitchFamily="2" charset="0"/>
              <a:ea typeface="Roboto" panose="02000000000000000000" pitchFamily="2" charset="0"/>
            </a:endParaRPr>
          </a:p>
        </p:txBody>
      </p:sp>
      <p:sp>
        <p:nvSpPr>
          <p:cNvPr id="4" name="Slide Number Placeholder 3"/>
          <p:cNvSpPr>
            <a:spLocks noGrp="1"/>
          </p:cNvSpPr>
          <p:nvPr>
            <p:ph type="sldNum" sz="quarter" idx="5"/>
          </p:nvPr>
        </p:nvSpPr>
        <p:spPr/>
        <p:txBody>
          <a:bodyPr/>
          <a:lstStyle/>
          <a:p>
            <a:fld id="{06B0FC7D-8687-9A40-9CA8-0B2F00AB98E3}" type="slidenum">
              <a:rPr lang="en-US" smtClean="0"/>
              <a:pPr/>
              <a:t>4</a:t>
            </a:fld>
            <a:endParaRPr lang="en-US" dirty="0"/>
          </a:p>
        </p:txBody>
      </p:sp>
    </p:spTree>
    <p:extLst>
      <p:ext uri="{BB962C8B-B14F-4D97-AF65-F5344CB8AC3E}">
        <p14:creationId xmlns:p14="http://schemas.microsoft.com/office/powerpoint/2010/main" val="377677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5</a:t>
            </a:fld>
            <a:endParaRPr lang="en-US" dirty="0"/>
          </a:p>
        </p:txBody>
      </p:sp>
    </p:spTree>
    <p:extLst>
      <p:ext uri="{BB962C8B-B14F-4D97-AF65-F5344CB8AC3E}">
        <p14:creationId xmlns:p14="http://schemas.microsoft.com/office/powerpoint/2010/main" val="170224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29682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11</a:t>
            </a:fld>
            <a:endParaRPr lang="en-US" dirty="0"/>
          </a:p>
        </p:txBody>
      </p:sp>
    </p:spTree>
    <p:extLst>
      <p:ext uri="{BB962C8B-B14F-4D97-AF65-F5344CB8AC3E}">
        <p14:creationId xmlns:p14="http://schemas.microsoft.com/office/powerpoint/2010/main" val="290779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9506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18</a:t>
            </a:fld>
            <a:endParaRPr lang="en-US" dirty="0"/>
          </a:p>
        </p:txBody>
      </p:sp>
    </p:spTree>
    <p:extLst>
      <p:ext uri="{BB962C8B-B14F-4D97-AF65-F5344CB8AC3E}">
        <p14:creationId xmlns:p14="http://schemas.microsoft.com/office/powerpoint/2010/main" val="2514877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25</a:t>
            </a:fld>
            <a:endParaRPr lang="en-US" dirty="0"/>
          </a:p>
        </p:txBody>
      </p:sp>
    </p:spTree>
    <p:extLst>
      <p:ext uri="{BB962C8B-B14F-4D97-AF65-F5344CB8AC3E}">
        <p14:creationId xmlns:p14="http://schemas.microsoft.com/office/powerpoint/2010/main" val="424444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accenture.com/SiteCollectionDocuments/PDF/OutlookPDF_AgileOrganization_02" TargetMode="External"/><Relationship Id="rId2" Type="http://schemas.openxmlformats.org/officeDocument/2006/relationships/hyperlink" Target="http://www.forbes.com/sites/joshbersin/2013/05/06/time-to-scrap-performance-" TargetMode="External"/><Relationship Id="rId1" Type="http://schemas.openxmlformats.org/officeDocument/2006/relationships/slideMaster" Target="../slideMasters/slideMaster3.xml"/><Relationship Id="rId6" Type="http://schemas.openxmlformats.org/officeDocument/2006/relationships/hyperlink" Target="http://ryanestis.com/adobe-interview/" TargetMode="External"/><Relationship Id="rId5" Type="http://schemas.openxmlformats.org/officeDocument/2006/relationships/hyperlink" Target="http://www.forbes.com/sites/stevedenning/2012/04/17/" TargetMode="External"/><Relationship Id="rId4" Type="http://schemas.openxmlformats.org/officeDocument/2006/relationships/hyperlink" Target="http://www.huffingtonpost.com/samuel-culbert/performanc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Light-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CED198-04B0-1D4B-9CF9-27BE895D0690}"/>
              </a:ext>
            </a:extLst>
          </p:cNvPr>
          <p:cNvSpPr>
            <a:spLocks noGrp="1"/>
          </p:cNvSpPr>
          <p:nvPr>
            <p:ph type="body" sz="quarter" idx="10" hasCustomPrompt="1"/>
          </p:nvPr>
        </p:nvSpPr>
        <p:spPr>
          <a:xfrm>
            <a:off x="650874" y="1391732"/>
            <a:ext cx="7385845" cy="1306512"/>
          </a:xfrm>
          <a:prstGeom prst="rect">
            <a:avLst/>
          </a:prstGeom>
        </p:spPr>
        <p:txBody>
          <a:bodyPr/>
          <a:lstStyle>
            <a:lvl1pPr>
              <a:lnSpc>
                <a:spcPct val="90000"/>
              </a:lnSpc>
              <a:defRPr sz="4400" b="1" i="0">
                <a:solidFill>
                  <a:srgbClr val="2576B7"/>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dirty="0"/>
              <a:t>Observe the Evolution of Quantum Capacity</a:t>
            </a:r>
          </a:p>
        </p:txBody>
      </p:sp>
      <p:sp>
        <p:nvSpPr>
          <p:cNvPr id="6" name="Text Placeholder 12">
            <a:extLst>
              <a:ext uri="{FF2B5EF4-FFF2-40B4-BE49-F238E27FC236}">
                <a16:creationId xmlns:a16="http://schemas.microsoft.com/office/drawing/2014/main" id="{166CBD23-F230-3A4E-AC77-C2D2D4B6CADB}"/>
              </a:ext>
            </a:extLst>
          </p:cNvPr>
          <p:cNvSpPr>
            <a:spLocks noGrp="1"/>
          </p:cNvSpPr>
          <p:nvPr>
            <p:ph type="body" sz="quarter" idx="11" hasCustomPrompt="1"/>
          </p:nvPr>
        </p:nvSpPr>
        <p:spPr>
          <a:xfrm>
            <a:off x="650875" y="2794290"/>
            <a:ext cx="5703626" cy="1893887"/>
          </a:xfrm>
          <a:prstGeom prst="rect">
            <a:avLst/>
          </a:prstGeom>
        </p:spPr>
        <p:txBody>
          <a:bodyPr/>
          <a:lstStyle>
            <a:lvl1pPr>
              <a:lnSpc>
                <a:spcPct val="100000"/>
              </a:lnSpc>
              <a:defRPr sz="2400" b="0" i="0">
                <a:solidFill>
                  <a:srgbClr val="4A4A4A"/>
                </a:solidFill>
                <a:latin typeface="Exo" panose="02000503000000000000" pitchFamily="2" charset="77"/>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lvl="0"/>
            <a:r>
              <a:rPr lang="en-US" dirty="0"/>
              <a:t>Keep track of a transformational technology as it evolves.</a:t>
            </a:r>
          </a:p>
        </p:txBody>
      </p:sp>
    </p:spTree>
    <p:extLst>
      <p:ext uri="{BB962C8B-B14F-4D97-AF65-F5344CB8AC3E}">
        <p14:creationId xmlns:p14="http://schemas.microsoft.com/office/powerpoint/2010/main" val="1503973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Phases -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F527A54-705D-3546-96E2-BEB5EFD3F2C0}"/>
              </a:ext>
            </a:extLst>
          </p:cNvPr>
          <p:cNvSpPr/>
          <p:nvPr userDrawn="1"/>
        </p:nvSpPr>
        <p:spPr>
          <a:xfrm>
            <a:off x="9105899" y="0"/>
            <a:ext cx="3087687"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dirty="0"/>
          </a:p>
        </p:txBody>
      </p:sp>
      <p:pic>
        <p:nvPicPr>
          <p:cNvPr id="21" name="Picture 20">
            <a:extLst>
              <a:ext uri="{FF2B5EF4-FFF2-40B4-BE49-F238E27FC236}">
                <a16:creationId xmlns:a16="http://schemas.microsoft.com/office/drawing/2014/main" id="{F47C9913-5718-874D-9BAB-81EE03C551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089" y="1697742"/>
            <a:ext cx="10581006" cy="3971319"/>
          </a:xfrm>
          <a:prstGeom prst="rect">
            <a:avLst/>
          </a:prstGeom>
        </p:spPr>
      </p:pic>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383858" y="571500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7">
            <a:extLst>
              <a:ext uri="{FF2B5EF4-FFF2-40B4-BE49-F238E27FC236}">
                <a16:creationId xmlns:a16="http://schemas.microsoft.com/office/drawing/2014/main" id="{C88F8756-2789-9C44-8E94-B8F2D55E69A4}"/>
              </a:ext>
            </a:extLst>
          </p:cNvPr>
          <p:cNvSpPr>
            <a:spLocks noGrp="1"/>
          </p:cNvSpPr>
          <p:nvPr>
            <p:ph type="body" sz="quarter" idx="16"/>
          </p:nvPr>
        </p:nvSpPr>
        <p:spPr>
          <a:xfrm>
            <a:off x="84591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4" name="Text Placeholder 17">
            <a:extLst>
              <a:ext uri="{FF2B5EF4-FFF2-40B4-BE49-F238E27FC236}">
                <a16:creationId xmlns:a16="http://schemas.microsoft.com/office/drawing/2014/main" id="{2562FEB0-7A4E-064A-9714-05D7FEABEEE0}"/>
              </a:ext>
            </a:extLst>
          </p:cNvPr>
          <p:cNvSpPr>
            <a:spLocks noGrp="1"/>
          </p:cNvSpPr>
          <p:nvPr>
            <p:ph type="body" sz="quarter" idx="17"/>
          </p:nvPr>
        </p:nvSpPr>
        <p:spPr>
          <a:xfrm>
            <a:off x="97497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7" name="Text Placeholder 17">
            <a:extLst>
              <a:ext uri="{FF2B5EF4-FFF2-40B4-BE49-F238E27FC236}">
                <a16:creationId xmlns:a16="http://schemas.microsoft.com/office/drawing/2014/main" id="{95180202-FB5D-F94C-BB6D-AEA8675BF86A}"/>
              </a:ext>
            </a:extLst>
          </p:cNvPr>
          <p:cNvSpPr>
            <a:spLocks noGrp="1"/>
          </p:cNvSpPr>
          <p:nvPr>
            <p:ph type="body" sz="quarter" idx="18"/>
          </p:nvPr>
        </p:nvSpPr>
        <p:spPr>
          <a:xfrm>
            <a:off x="345703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8" name="Text Placeholder 17">
            <a:extLst>
              <a:ext uri="{FF2B5EF4-FFF2-40B4-BE49-F238E27FC236}">
                <a16:creationId xmlns:a16="http://schemas.microsoft.com/office/drawing/2014/main" id="{58E8B607-4E77-764D-9F28-AFB22E9A0527}"/>
              </a:ext>
            </a:extLst>
          </p:cNvPr>
          <p:cNvSpPr>
            <a:spLocks noGrp="1"/>
          </p:cNvSpPr>
          <p:nvPr>
            <p:ph type="body" sz="quarter" idx="19"/>
          </p:nvPr>
        </p:nvSpPr>
        <p:spPr>
          <a:xfrm>
            <a:off x="358609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9" name="Text Placeholder 17">
            <a:extLst>
              <a:ext uri="{FF2B5EF4-FFF2-40B4-BE49-F238E27FC236}">
                <a16:creationId xmlns:a16="http://schemas.microsoft.com/office/drawing/2014/main" id="{EA10E58D-5C00-A54A-812B-4083B4CDAEF8}"/>
              </a:ext>
            </a:extLst>
          </p:cNvPr>
          <p:cNvSpPr>
            <a:spLocks noGrp="1"/>
          </p:cNvSpPr>
          <p:nvPr>
            <p:ph type="body" sz="quarter" idx="20"/>
          </p:nvPr>
        </p:nvSpPr>
        <p:spPr>
          <a:xfrm>
            <a:off x="606815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7">
            <a:extLst>
              <a:ext uri="{FF2B5EF4-FFF2-40B4-BE49-F238E27FC236}">
                <a16:creationId xmlns:a16="http://schemas.microsoft.com/office/drawing/2014/main" id="{4E732226-B0CE-4141-BA0A-B0610C10DF1A}"/>
              </a:ext>
            </a:extLst>
          </p:cNvPr>
          <p:cNvSpPr>
            <a:spLocks noGrp="1"/>
          </p:cNvSpPr>
          <p:nvPr>
            <p:ph type="body" sz="quarter" idx="21"/>
          </p:nvPr>
        </p:nvSpPr>
        <p:spPr>
          <a:xfrm>
            <a:off x="619721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411517B8-6A3E-EA46-B44F-5257BEE2FF8B}"/>
              </a:ext>
            </a:extLst>
          </p:cNvPr>
          <p:cNvSpPr>
            <a:spLocks noGrp="1"/>
          </p:cNvSpPr>
          <p:nvPr>
            <p:ph type="body" sz="quarter" idx="12"/>
          </p:nvPr>
        </p:nvSpPr>
        <p:spPr>
          <a:xfrm>
            <a:off x="9362364" y="662318"/>
            <a:ext cx="2531187" cy="539728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5" name="TextBox 24">
            <a:extLst>
              <a:ext uri="{FF2B5EF4-FFF2-40B4-BE49-F238E27FC236}">
                <a16:creationId xmlns:a16="http://schemas.microsoft.com/office/drawing/2014/main" id="{EAB38534-59C8-AB42-8101-EB37B1EC4E88}"/>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5" name="Title 9">
            <a:extLst>
              <a:ext uri="{FF2B5EF4-FFF2-40B4-BE49-F238E27FC236}">
                <a16:creationId xmlns:a16="http://schemas.microsoft.com/office/drawing/2014/main" id="{364B2857-0349-4295-A09F-BC1F3F187279}"/>
              </a:ext>
            </a:extLst>
          </p:cNvPr>
          <p:cNvSpPr>
            <a:spLocks noGrp="1"/>
          </p:cNvSpPr>
          <p:nvPr>
            <p:ph type="title"/>
          </p:nvPr>
        </p:nvSpPr>
        <p:spPr>
          <a:xfrm>
            <a:off x="354106" y="530021"/>
            <a:ext cx="8480612" cy="519691"/>
          </a:xfrm>
        </p:spPr>
        <p:txBody>
          <a:bodyPr>
            <a:noAutofit/>
          </a:bodyPr>
          <a:lstStyle>
            <a:lvl1pPr>
              <a:lnSpc>
                <a:spcPct val="90000"/>
              </a:lnSpc>
              <a:defRPr b="0" i="0">
                <a:solidFill>
                  <a:srgbClr val="4A4A4A"/>
                </a:solidFill>
              </a:defRPr>
            </a:lvl1pPr>
          </a:lstStyle>
          <a:p>
            <a:r>
              <a:rPr lang="en-US"/>
              <a:t>Click to edit Master title style</a:t>
            </a:r>
          </a:p>
        </p:txBody>
      </p:sp>
      <p:sp>
        <p:nvSpPr>
          <p:cNvPr id="16" name="Text Placeholder 11">
            <a:extLst>
              <a:ext uri="{FF2B5EF4-FFF2-40B4-BE49-F238E27FC236}">
                <a16:creationId xmlns:a16="http://schemas.microsoft.com/office/drawing/2014/main" id="{E17E7439-B4AF-49B8-ACA3-5699AC95DD30}"/>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6656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Phases -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B425FD-3D89-C248-A85B-4B68C01FA877}"/>
              </a:ext>
            </a:extLst>
          </p:cNvPr>
          <p:cNvSpPr/>
          <p:nvPr userDrawn="1"/>
        </p:nvSpPr>
        <p:spPr>
          <a:xfrm>
            <a:off x="9105899" y="0"/>
            <a:ext cx="3087687"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dirty="0"/>
          </a:p>
        </p:txBody>
      </p:sp>
      <p:pic>
        <p:nvPicPr>
          <p:cNvPr id="21" name="Picture 20">
            <a:extLst>
              <a:ext uri="{FF2B5EF4-FFF2-40B4-BE49-F238E27FC236}">
                <a16:creationId xmlns:a16="http://schemas.microsoft.com/office/drawing/2014/main" id="{F47C9913-5718-874D-9BAB-81EE03C551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089" y="1700496"/>
            <a:ext cx="10581006" cy="3965811"/>
          </a:xfrm>
          <a:prstGeom prst="rect">
            <a:avLst/>
          </a:prstGeom>
        </p:spPr>
      </p:pic>
      <p:sp>
        <p:nvSpPr>
          <p:cNvPr id="6" name="Text Placeholder 14">
            <a:extLst>
              <a:ext uri="{FF2B5EF4-FFF2-40B4-BE49-F238E27FC236}">
                <a16:creationId xmlns:a16="http://schemas.microsoft.com/office/drawing/2014/main" id="{74E863AB-F0D1-E945-8334-6F5A93C81567}"/>
              </a:ext>
            </a:extLst>
          </p:cNvPr>
          <p:cNvSpPr>
            <a:spLocks noGrp="1"/>
          </p:cNvSpPr>
          <p:nvPr>
            <p:ph type="body" sz="quarter" idx="12"/>
          </p:nvPr>
        </p:nvSpPr>
        <p:spPr>
          <a:xfrm>
            <a:off x="9362364" y="662318"/>
            <a:ext cx="2531187" cy="539728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383858" y="571500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7">
            <a:extLst>
              <a:ext uri="{FF2B5EF4-FFF2-40B4-BE49-F238E27FC236}">
                <a16:creationId xmlns:a16="http://schemas.microsoft.com/office/drawing/2014/main" id="{C88F8756-2789-9C44-8E94-B8F2D55E69A4}"/>
              </a:ext>
            </a:extLst>
          </p:cNvPr>
          <p:cNvSpPr>
            <a:spLocks noGrp="1"/>
          </p:cNvSpPr>
          <p:nvPr>
            <p:ph type="body" sz="quarter" idx="16"/>
          </p:nvPr>
        </p:nvSpPr>
        <p:spPr>
          <a:xfrm>
            <a:off x="84591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4" name="Text Placeholder 17">
            <a:extLst>
              <a:ext uri="{FF2B5EF4-FFF2-40B4-BE49-F238E27FC236}">
                <a16:creationId xmlns:a16="http://schemas.microsoft.com/office/drawing/2014/main" id="{2562FEB0-7A4E-064A-9714-05D7FEABEEE0}"/>
              </a:ext>
            </a:extLst>
          </p:cNvPr>
          <p:cNvSpPr>
            <a:spLocks noGrp="1"/>
          </p:cNvSpPr>
          <p:nvPr>
            <p:ph type="body" sz="quarter" idx="17"/>
          </p:nvPr>
        </p:nvSpPr>
        <p:spPr>
          <a:xfrm>
            <a:off x="97497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7" name="Text Placeholder 17">
            <a:extLst>
              <a:ext uri="{FF2B5EF4-FFF2-40B4-BE49-F238E27FC236}">
                <a16:creationId xmlns:a16="http://schemas.microsoft.com/office/drawing/2014/main" id="{95180202-FB5D-F94C-BB6D-AEA8675BF86A}"/>
              </a:ext>
            </a:extLst>
          </p:cNvPr>
          <p:cNvSpPr>
            <a:spLocks noGrp="1"/>
          </p:cNvSpPr>
          <p:nvPr>
            <p:ph type="body" sz="quarter" idx="18"/>
          </p:nvPr>
        </p:nvSpPr>
        <p:spPr>
          <a:xfrm>
            <a:off x="345703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8" name="Text Placeholder 17">
            <a:extLst>
              <a:ext uri="{FF2B5EF4-FFF2-40B4-BE49-F238E27FC236}">
                <a16:creationId xmlns:a16="http://schemas.microsoft.com/office/drawing/2014/main" id="{58E8B607-4E77-764D-9F28-AFB22E9A0527}"/>
              </a:ext>
            </a:extLst>
          </p:cNvPr>
          <p:cNvSpPr>
            <a:spLocks noGrp="1"/>
          </p:cNvSpPr>
          <p:nvPr>
            <p:ph type="body" sz="quarter" idx="19"/>
          </p:nvPr>
        </p:nvSpPr>
        <p:spPr>
          <a:xfrm>
            <a:off x="358609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9" name="Text Placeholder 17">
            <a:extLst>
              <a:ext uri="{FF2B5EF4-FFF2-40B4-BE49-F238E27FC236}">
                <a16:creationId xmlns:a16="http://schemas.microsoft.com/office/drawing/2014/main" id="{EA10E58D-5C00-A54A-812B-4083B4CDAEF8}"/>
              </a:ext>
            </a:extLst>
          </p:cNvPr>
          <p:cNvSpPr>
            <a:spLocks noGrp="1"/>
          </p:cNvSpPr>
          <p:nvPr>
            <p:ph type="body" sz="quarter" idx="20"/>
          </p:nvPr>
        </p:nvSpPr>
        <p:spPr>
          <a:xfrm>
            <a:off x="606815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7">
            <a:extLst>
              <a:ext uri="{FF2B5EF4-FFF2-40B4-BE49-F238E27FC236}">
                <a16:creationId xmlns:a16="http://schemas.microsoft.com/office/drawing/2014/main" id="{4E732226-B0CE-4141-BA0A-B0610C10DF1A}"/>
              </a:ext>
            </a:extLst>
          </p:cNvPr>
          <p:cNvSpPr>
            <a:spLocks noGrp="1"/>
          </p:cNvSpPr>
          <p:nvPr>
            <p:ph type="body" sz="quarter" idx="21"/>
          </p:nvPr>
        </p:nvSpPr>
        <p:spPr>
          <a:xfrm>
            <a:off x="619721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Box 22">
            <a:extLst>
              <a:ext uri="{FF2B5EF4-FFF2-40B4-BE49-F238E27FC236}">
                <a16:creationId xmlns:a16="http://schemas.microsoft.com/office/drawing/2014/main" id="{16075586-BA0A-1847-A4BF-C2DDA49655C4}"/>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5" name="Title 9">
            <a:extLst>
              <a:ext uri="{FF2B5EF4-FFF2-40B4-BE49-F238E27FC236}">
                <a16:creationId xmlns:a16="http://schemas.microsoft.com/office/drawing/2014/main" id="{C35D8806-3285-4BE5-B0AE-3463590F7BBA}"/>
              </a:ext>
            </a:extLst>
          </p:cNvPr>
          <p:cNvSpPr>
            <a:spLocks noGrp="1"/>
          </p:cNvSpPr>
          <p:nvPr>
            <p:ph type="title"/>
          </p:nvPr>
        </p:nvSpPr>
        <p:spPr>
          <a:xfrm>
            <a:off x="354106" y="530021"/>
            <a:ext cx="8480612" cy="519691"/>
          </a:xfrm>
        </p:spPr>
        <p:txBody>
          <a:bodyPr>
            <a:noAutofit/>
          </a:bodyPr>
          <a:lstStyle>
            <a:lvl1pPr>
              <a:lnSpc>
                <a:spcPct val="90000"/>
              </a:lnSpc>
              <a:defRPr b="0" i="0">
                <a:solidFill>
                  <a:srgbClr val="4A4A4A"/>
                </a:solidFill>
              </a:defRPr>
            </a:lvl1pPr>
          </a:lstStyle>
          <a:p>
            <a:r>
              <a:rPr lang="en-US"/>
              <a:t>Click to edit Master title style</a:t>
            </a:r>
          </a:p>
        </p:txBody>
      </p:sp>
      <p:sp>
        <p:nvSpPr>
          <p:cNvPr id="16" name="Text Placeholder 11">
            <a:extLst>
              <a:ext uri="{FF2B5EF4-FFF2-40B4-BE49-F238E27FC236}">
                <a16:creationId xmlns:a16="http://schemas.microsoft.com/office/drawing/2014/main" id="{E5B3A946-1D9F-49EB-B505-DC02CC241C9D}"/>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40038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F76D18-C940-E84E-830D-6CF9AF3924F1}"/>
              </a:ext>
            </a:extLst>
          </p:cNvPr>
          <p:cNvSpPr/>
          <p:nvPr userDrawn="1"/>
        </p:nvSpPr>
        <p:spPr>
          <a:xfrm>
            <a:off x="9105899" y="0"/>
            <a:ext cx="3087687"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pPr>
            <a:endParaRPr lang="en-US" dirty="0"/>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30021"/>
            <a:ext cx="8480612" cy="519691"/>
          </a:xfrm>
        </p:spPr>
        <p:txBody>
          <a:bodyPr>
            <a:noAutofit/>
          </a:bodyPr>
          <a:lstStyle>
            <a:lvl1pPr>
              <a:lnSpc>
                <a:spcPct val="90000"/>
              </a:lnSpc>
              <a:defRPr b="0" i="0">
                <a:solidFill>
                  <a:srgbClr val="4A4A4A"/>
                </a:solidFill>
              </a:defRPr>
            </a:lvl1pPr>
          </a:lstStyle>
          <a:p>
            <a:r>
              <a:rPr lang="en-US"/>
              <a:t>Click to edit Master title style</a:t>
            </a:r>
          </a:p>
        </p:txBody>
      </p:sp>
      <p:sp>
        <p:nvSpPr>
          <p:cNvPr id="4" name="Text Placeholder 11">
            <a:extLst>
              <a:ext uri="{FF2B5EF4-FFF2-40B4-BE49-F238E27FC236}">
                <a16:creationId xmlns:a16="http://schemas.microsoft.com/office/drawing/2014/main" id="{AFF3E0B4-46E9-884B-8F5F-3F97FE21CDA1}"/>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9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26" name="Text Placeholder 14">
            <a:extLst>
              <a:ext uri="{FF2B5EF4-FFF2-40B4-BE49-F238E27FC236}">
                <a16:creationId xmlns:a16="http://schemas.microsoft.com/office/drawing/2014/main" id="{8C23CA75-41C7-1B4F-A0B0-3377675711B0}"/>
              </a:ext>
            </a:extLst>
          </p:cNvPr>
          <p:cNvSpPr>
            <a:spLocks noGrp="1"/>
          </p:cNvSpPr>
          <p:nvPr>
            <p:ph type="body" sz="quarter" idx="12"/>
          </p:nvPr>
        </p:nvSpPr>
        <p:spPr>
          <a:xfrm>
            <a:off x="9362364" y="662318"/>
            <a:ext cx="2531187" cy="378355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9" name="Text Placeholder 17">
            <a:extLst>
              <a:ext uri="{FF2B5EF4-FFF2-40B4-BE49-F238E27FC236}">
                <a16:creationId xmlns:a16="http://schemas.microsoft.com/office/drawing/2014/main" id="{3D4F850B-D58B-594D-978A-673E1E69514E}"/>
              </a:ext>
            </a:extLst>
          </p:cNvPr>
          <p:cNvSpPr>
            <a:spLocks noGrp="1"/>
          </p:cNvSpPr>
          <p:nvPr>
            <p:ph type="body" sz="quarter" idx="16"/>
          </p:nvPr>
        </p:nvSpPr>
        <p:spPr>
          <a:xfrm>
            <a:off x="374474" y="2082070"/>
            <a:ext cx="4529132" cy="371902"/>
          </a:xfrm>
          <a:prstGeom prst="rect">
            <a:avLst/>
          </a:prstGeom>
        </p:spPr>
        <p:txBody>
          <a:bodyPr lIns="0" tIns="0" rIns="0" bIns="0">
            <a:noAutofit/>
          </a:bodyPr>
          <a:lstStyle>
            <a:lvl1pPr marL="0" indent="0" algn="l">
              <a:lnSpc>
                <a:spcPct val="90000"/>
              </a:lnSpc>
              <a:buNone/>
              <a:defRPr sz="18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9362364" y="4720830"/>
            <a:ext cx="2542732" cy="473616"/>
          </a:xfrm>
          <a:prstGeom prst="rect">
            <a:avLst/>
          </a:prstGeom>
        </p:spPr>
        <p:txBody>
          <a:bodyPr lIns="0" tIns="0" rIns="0" bIns="0">
            <a:noAutofit/>
          </a:bodyPr>
          <a:lstStyle>
            <a:lvl1pPr marL="0" indent="0">
              <a:lnSpc>
                <a:spcPct val="90000"/>
              </a:lnSpc>
              <a:buNone/>
              <a:defRPr sz="1600" b="0" i="0">
                <a:solidFill>
                  <a:schemeClr val="bg1"/>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9" name="Text Placeholder 14">
            <a:extLst>
              <a:ext uri="{FF2B5EF4-FFF2-40B4-BE49-F238E27FC236}">
                <a16:creationId xmlns:a16="http://schemas.microsoft.com/office/drawing/2014/main" id="{C4C6D666-F1FC-4C45-8814-EC78F26C85BE}"/>
              </a:ext>
            </a:extLst>
          </p:cNvPr>
          <p:cNvSpPr>
            <a:spLocks noGrp="1"/>
          </p:cNvSpPr>
          <p:nvPr>
            <p:ph type="body" sz="quarter" idx="15"/>
          </p:nvPr>
        </p:nvSpPr>
        <p:spPr>
          <a:xfrm>
            <a:off x="9362364" y="4949429"/>
            <a:ext cx="2544797" cy="1324301"/>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1">
            <a:extLst>
              <a:ext uri="{FF2B5EF4-FFF2-40B4-BE49-F238E27FC236}">
                <a16:creationId xmlns:a16="http://schemas.microsoft.com/office/drawing/2014/main" id="{07BB7D92-C928-3E42-B0C1-1E8CA4149E24}"/>
              </a:ext>
            </a:extLst>
          </p:cNvPr>
          <p:cNvSpPr>
            <a:spLocks noGrp="1"/>
          </p:cNvSpPr>
          <p:nvPr>
            <p:ph type="body" sz="quarter" idx="35"/>
          </p:nvPr>
        </p:nvSpPr>
        <p:spPr>
          <a:xfrm>
            <a:off x="358603" y="4835636"/>
            <a:ext cx="7070567" cy="939371"/>
          </a:xfrm>
          <a:prstGeom prst="rect">
            <a:avLst/>
          </a:prstGeom>
        </p:spPr>
        <p:txBody>
          <a:bodyPr lIns="0" tIns="0" rIns="0" bIns="0">
            <a:noAutofit/>
          </a:bodyPr>
          <a:lstStyle>
            <a:lvl1pPr marL="0" indent="0">
              <a:lnSpc>
                <a:spcPct val="90000"/>
              </a:lnSpc>
              <a:buNone/>
              <a:defRPr sz="2000" b="1" i="0" spc="0">
                <a:solidFill>
                  <a:srgbClr val="4A4A4A"/>
                </a:solidFill>
                <a:latin typeface="Montserrat SemiBold" panose="020B0604020202020204" charset="0"/>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FDEDCE3A-356D-4642-851B-3AB57D790ADD}"/>
              </a:ext>
            </a:extLst>
          </p:cNvPr>
          <p:cNvSpPr>
            <a:spLocks noGrp="1"/>
          </p:cNvSpPr>
          <p:nvPr>
            <p:ph type="body" sz="quarter" idx="34"/>
          </p:nvPr>
        </p:nvSpPr>
        <p:spPr>
          <a:xfrm>
            <a:off x="380033" y="2580323"/>
            <a:ext cx="5237948" cy="1263015"/>
          </a:xfrm>
          <a:prstGeom prst="rect">
            <a:avLst/>
          </a:prstGeom>
        </p:spPr>
        <p:txBody>
          <a:bodyPr lIns="0" tIns="0" rIns="0" bIns="0">
            <a:noAutofit/>
          </a:bodyPr>
          <a:lstStyle>
            <a:lvl1pPr marL="0" indent="0">
              <a:lnSpc>
                <a:spcPct val="90000"/>
              </a:lnSpc>
              <a:buNone/>
              <a:defRPr sz="1600" b="0" i="0">
                <a:solidFill>
                  <a:srgbClr val="000000"/>
                </a:solidFill>
                <a:latin typeface="Exo" panose="02000503000000000000" pitchFamily="2" charset="77"/>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2" name="TextBox 11">
            <a:extLst>
              <a:ext uri="{FF2B5EF4-FFF2-40B4-BE49-F238E27FC236}">
                <a16:creationId xmlns:a16="http://schemas.microsoft.com/office/drawing/2014/main" id="{907E2940-62C3-4846-A4B6-19D915C5EDE1}"/>
              </a:ext>
            </a:extLst>
          </p:cNvPr>
          <p:cNvSpPr txBox="1"/>
          <p:nvPr userDrawn="1"/>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0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65263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44769"/>
            <a:ext cx="5632357" cy="1130188"/>
          </a:xfrm>
        </p:spPr>
        <p:txBody>
          <a:bodyPr>
            <a:noAutofit/>
          </a:bodyPr>
          <a:lstStyle>
            <a:lvl1pPr>
              <a:defRPr b="0" i="0"/>
            </a:lvl1pPr>
          </a:lstStyle>
          <a:p>
            <a:r>
              <a:rPr lang="en-US"/>
              <a:t>Click to edit Master title style</a:t>
            </a:r>
          </a:p>
        </p:txBody>
      </p:sp>
    </p:spTree>
    <p:extLst>
      <p:ext uri="{BB962C8B-B14F-4D97-AF65-F5344CB8AC3E}">
        <p14:creationId xmlns:p14="http://schemas.microsoft.com/office/powerpoint/2010/main" val="405738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ic-slide-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44769"/>
            <a:ext cx="4967041" cy="1130188"/>
          </a:xfrm>
        </p:spPr>
        <p:txBody>
          <a:bodyPr>
            <a:noAutofit/>
          </a:bodyPr>
          <a:lstStyle>
            <a:lvl1pPr>
              <a:lnSpc>
                <a:spcPct val="90000"/>
              </a:lnSpc>
              <a:defRPr b="0" i="0"/>
            </a:lvl1pPr>
          </a:lstStyle>
          <a:p>
            <a:r>
              <a:rPr lang="en-US"/>
              <a:t>Click to edit Master title style</a:t>
            </a:r>
          </a:p>
        </p:txBody>
      </p:sp>
      <p:sp>
        <p:nvSpPr>
          <p:cNvPr id="4" name="Text Placeholder 11">
            <a:extLst>
              <a:ext uri="{FF2B5EF4-FFF2-40B4-BE49-F238E27FC236}">
                <a16:creationId xmlns:a16="http://schemas.microsoft.com/office/drawing/2014/main" id="{DDF1013D-24FA-B04E-AE09-DB6F11760046}"/>
              </a:ext>
            </a:extLst>
          </p:cNvPr>
          <p:cNvSpPr>
            <a:spLocks noGrp="1"/>
          </p:cNvSpPr>
          <p:nvPr>
            <p:ph type="body" sz="quarter" idx="11"/>
          </p:nvPr>
        </p:nvSpPr>
        <p:spPr>
          <a:xfrm>
            <a:off x="367658" y="1643564"/>
            <a:ext cx="4116208" cy="669978"/>
          </a:xfrm>
          <a:prstGeom prst="rect">
            <a:avLst/>
          </a:prstGeom>
        </p:spPr>
        <p:txBody>
          <a:bodyPr lIns="0" tIns="0" rIns="0" bIns="0">
            <a:noAutofit/>
          </a:bodyPr>
          <a:lstStyle>
            <a:lvl1pPr marL="0" indent="0">
              <a:lnSpc>
                <a:spcPct val="110000"/>
              </a:lnSpc>
              <a:buNone/>
              <a:defRPr sz="2000" b="0" i="0" spc="0">
                <a:solidFill>
                  <a:srgbClr val="2576B7"/>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9881DA12-3A02-104C-8DA9-67C6D34506B4}"/>
              </a:ext>
            </a:extLst>
          </p:cNvPr>
          <p:cNvSpPr>
            <a:spLocks noGrp="1"/>
          </p:cNvSpPr>
          <p:nvPr>
            <p:ph type="body" sz="quarter" idx="33"/>
          </p:nvPr>
        </p:nvSpPr>
        <p:spPr>
          <a:xfrm>
            <a:off x="371476" y="2710334"/>
            <a:ext cx="5689599" cy="2999350"/>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8480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arious Levels of Support">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4D20383-3FCC-7C4F-B1C5-B9D644F808E1}"/>
              </a:ext>
            </a:extLst>
          </p:cNvPr>
          <p:cNvSpPr txBox="1"/>
          <p:nvPr userDrawn="1"/>
        </p:nvSpPr>
        <p:spPr>
          <a:xfrm>
            <a:off x="351314" y="5561419"/>
            <a:ext cx="11572240" cy="283998"/>
          </a:xfrm>
          <a:prstGeom prst="rect">
            <a:avLst/>
          </a:prstGeom>
        </p:spPr>
        <p:txBody>
          <a:bodyPr vert="horz" wrap="square" lIns="0" tIns="6931" rIns="0" bIns="0" rtlCol="0">
            <a:spAutoFit/>
          </a:bodyPr>
          <a:lstStyle/>
          <a:p>
            <a:pPr marL="7701" marR="242975" lvl="0" indent="0" algn="ctr" defTabSz="554492" rtl="0" eaLnBrk="1" fontAlgn="auto" latinLnBrk="0" hangingPunct="1">
              <a:lnSpc>
                <a:spcPct val="90000"/>
              </a:lnSpc>
              <a:spcBef>
                <a:spcPts val="1000"/>
              </a:spcBef>
              <a:spcAft>
                <a:spcPts val="0"/>
              </a:spcAft>
              <a:buClrTx/>
              <a:buSzTx/>
              <a:buFontTx/>
              <a:buNone/>
              <a:tabLst/>
              <a:defRPr/>
            </a:pPr>
            <a:r>
              <a:rPr lang="en-US" sz="2000" b="1" i="0" dirty="0">
                <a:solidFill>
                  <a:srgbClr val="2576B7"/>
                </a:solidFill>
                <a:latin typeface="Montserrat SemiBold" pitchFamily="2" charset="77"/>
              </a:rPr>
              <a:t>Diagnostic and consistent frameworks are used throughout all four options.</a:t>
            </a:r>
          </a:p>
        </p:txBody>
      </p:sp>
      <p:sp>
        <p:nvSpPr>
          <p:cNvPr id="26" name="Oval 25">
            <a:extLst>
              <a:ext uri="{FF2B5EF4-FFF2-40B4-BE49-F238E27FC236}">
                <a16:creationId xmlns:a16="http://schemas.microsoft.com/office/drawing/2014/main" id="{9E98C6B9-9801-2049-89AF-F94E0519AED1}"/>
              </a:ext>
            </a:extLst>
          </p:cNvPr>
          <p:cNvSpPr/>
          <p:nvPr userDrawn="1"/>
        </p:nvSpPr>
        <p:spPr>
          <a:xfrm>
            <a:off x="640080" y="2235200"/>
            <a:ext cx="2834640" cy="2834640"/>
          </a:xfrm>
          <a:prstGeom prst="ellipse">
            <a:avLst/>
          </a:prstGeom>
          <a:solidFill>
            <a:srgbClr val="2576B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48C5C57C-EF5C-A14F-8C7D-2C892950EE5D}"/>
              </a:ext>
            </a:extLst>
          </p:cNvPr>
          <p:cNvSpPr txBox="1"/>
          <p:nvPr userDrawn="1"/>
        </p:nvSpPr>
        <p:spPr>
          <a:xfrm>
            <a:off x="746493" y="3021264"/>
            <a:ext cx="2621815" cy="283998"/>
          </a:xfrm>
          <a:prstGeom prst="rect">
            <a:avLst/>
          </a:prstGeom>
        </p:spPr>
        <p:txBody>
          <a:bodyPr vert="horz" wrap="square" lIns="0" tIns="6931" rIns="0" bIns="0" rtlCol="0">
            <a:spAutoFit/>
          </a:bodyPr>
          <a:lstStyle/>
          <a:p>
            <a:pPr algn="ctr" rtl="0">
              <a:lnSpc>
                <a:spcPct val="90000"/>
              </a:lnSpc>
              <a:buSzPts val="2800"/>
              <a:buFont typeface="Arial" panose="020B0604020202020204" pitchFamily="34" charset="0"/>
              <a:buNone/>
            </a:pPr>
            <a:r>
              <a:rPr lang="en-US" sz="2000" b="1" i="0" u="none" strike="noStrike" kern="1200" baseline="0" dirty="0">
                <a:solidFill>
                  <a:schemeClr val="bg1"/>
                </a:solidFill>
                <a:latin typeface="Montserrat SemiBold" pitchFamily="2" charset="77"/>
              </a:rPr>
              <a:t>DIY Toolkit</a:t>
            </a:r>
          </a:p>
        </p:txBody>
      </p:sp>
      <p:sp>
        <p:nvSpPr>
          <p:cNvPr id="28" name="TextBox 27">
            <a:extLst>
              <a:ext uri="{FF2B5EF4-FFF2-40B4-BE49-F238E27FC236}">
                <a16:creationId xmlns:a16="http://schemas.microsoft.com/office/drawing/2014/main" id="{822836B6-57C7-3145-A73C-5DECF33CF9CF}"/>
              </a:ext>
            </a:extLst>
          </p:cNvPr>
          <p:cNvSpPr txBox="1"/>
          <p:nvPr userDrawn="1"/>
        </p:nvSpPr>
        <p:spPr>
          <a:xfrm>
            <a:off x="1031240" y="3439160"/>
            <a:ext cx="2052320" cy="1009837"/>
          </a:xfrm>
          <a:prstGeom prst="rect">
            <a:avLst/>
          </a:prstGeom>
        </p:spPr>
        <p:txBody>
          <a:bodyPr vert="horz" wrap="square" lIns="0" tIns="6931" rIns="0" bIns="0" rtlCol="0">
            <a:spAutoFit/>
          </a:bodyPr>
          <a:lstStyle/>
          <a:p>
            <a:pPr algn="ctr">
              <a:lnSpc>
                <a:spcPct val="110000"/>
              </a:lnSpc>
            </a:pPr>
            <a:r>
              <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rPr>
              <a:t>“Our team has already made this critical project a priority, and we have the time and capability, but some guidance along the way would be helpful.” </a:t>
            </a:r>
          </a:p>
        </p:txBody>
      </p:sp>
      <p:sp>
        <p:nvSpPr>
          <p:cNvPr id="29" name="Oval 28">
            <a:extLst>
              <a:ext uri="{FF2B5EF4-FFF2-40B4-BE49-F238E27FC236}">
                <a16:creationId xmlns:a16="http://schemas.microsoft.com/office/drawing/2014/main" id="{5F7934EF-7D77-8E47-B92E-DB566035F413}"/>
              </a:ext>
            </a:extLst>
          </p:cNvPr>
          <p:cNvSpPr/>
          <p:nvPr userDrawn="1"/>
        </p:nvSpPr>
        <p:spPr>
          <a:xfrm>
            <a:off x="3312425" y="2235200"/>
            <a:ext cx="2834640" cy="2834640"/>
          </a:xfrm>
          <a:prstGeom prst="ellipse">
            <a:avLst/>
          </a:prstGeom>
          <a:solidFill>
            <a:srgbClr val="2576B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687958E-F387-1B47-A1A1-7456666D95C1}"/>
              </a:ext>
            </a:extLst>
          </p:cNvPr>
          <p:cNvSpPr txBox="1"/>
          <p:nvPr userDrawn="1"/>
        </p:nvSpPr>
        <p:spPr>
          <a:xfrm>
            <a:off x="3409207" y="2746944"/>
            <a:ext cx="2621815" cy="560996"/>
          </a:xfrm>
          <a:prstGeom prst="rect">
            <a:avLst/>
          </a:prstGeom>
        </p:spPr>
        <p:txBody>
          <a:bodyPr vert="horz" wrap="square" lIns="0" tIns="6931" rIns="0" bIns="0" rtlCol="0">
            <a:spAutoFit/>
          </a:bodyPr>
          <a:lstStyle/>
          <a:p>
            <a:pPr algn="ctr" rtl="0">
              <a:lnSpc>
                <a:spcPct val="90000"/>
              </a:lnSpc>
              <a:buSzPts val="2800"/>
              <a:buFont typeface="Arial" panose="020B0604020202020204" pitchFamily="34" charset="0"/>
              <a:buNone/>
            </a:pPr>
            <a:r>
              <a:rPr lang="en-US" sz="2000" b="1" i="0" u="none" strike="noStrike" kern="1200" baseline="0" dirty="0">
                <a:solidFill>
                  <a:schemeClr val="bg1"/>
                </a:solidFill>
                <a:latin typeface="Montserrat SemiBold" pitchFamily="2" charset="77"/>
              </a:rPr>
              <a:t>Guided Implementation</a:t>
            </a:r>
          </a:p>
        </p:txBody>
      </p:sp>
      <p:sp>
        <p:nvSpPr>
          <p:cNvPr id="31" name="TextBox 30">
            <a:extLst>
              <a:ext uri="{FF2B5EF4-FFF2-40B4-BE49-F238E27FC236}">
                <a16:creationId xmlns:a16="http://schemas.microsoft.com/office/drawing/2014/main" id="{39C0FAF0-D25D-C846-9AB6-57D70838B891}"/>
              </a:ext>
            </a:extLst>
          </p:cNvPr>
          <p:cNvSpPr txBox="1"/>
          <p:nvPr userDrawn="1"/>
        </p:nvSpPr>
        <p:spPr>
          <a:xfrm>
            <a:off x="3693954" y="3439160"/>
            <a:ext cx="2052320" cy="1212970"/>
          </a:xfrm>
          <a:prstGeom prst="rect">
            <a:avLst/>
          </a:prstGeom>
        </p:spPr>
        <p:txBody>
          <a:bodyPr vert="horz" wrap="square" lIns="0" tIns="6931" rIns="0" bIns="0" rtlCol="0">
            <a:spAutoFit/>
          </a:bodyPr>
          <a:lstStyle/>
          <a:p>
            <a:pPr algn="ctr">
              <a:lnSpc>
                <a:spcPct val="110000"/>
              </a:lnSpc>
            </a:pPr>
            <a:r>
              <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rPr>
              <a:t>“Our team knows that we need to fix a process, but we need assistance to determine where to focus. Some check-ins along the way would help keep us on track.”</a:t>
            </a:r>
          </a:p>
          <a:p>
            <a:pPr algn="ctr">
              <a:lnSpc>
                <a:spcPct val="110000"/>
              </a:lnSpc>
            </a:pPr>
            <a:endPar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endParaRPr>
          </a:p>
        </p:txBody>
      </p:sp>
      <p:sp>
        <p:nvSpPr>
          <p:cNvPr id="32" name="Oval 31">
            <a:extLst>
              <a:ext uri="{FF2B5EF4-FFF2-40B4-BE49-F238E27FC236}">
                <a16:creationId xmlns:a16="http://schemas.microsoft.com/office/drawing/2014/main" id="{2ACC858F-1D39-2B41-949E-070EB0C0418C}"/>
              </a:ext>
            </a:extLst>
          </p:cNvPr>
          <p:cNvSpPr/>
          <p:nvPr userDrawn="1"/>
        </p:nvSpPr>
        <p:spPr>
          <a:xfrm>
            <a:off x="5984770" y="2235200"/>
            <a:ext cx="2834640" cy="2834640"/>
          </a:xfrm>
          <a:prstGeom prst="ellipse">
            <a:avLst/>
          </a:prstGeom>
          <a:solidFill>
            <a:srgbClr val="2576B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7248CF82-0839-1B42-90C6-2565B8E19DAA}"/>
              </a:ext>
            </a:extLst>
          </p:cNvPr>
          <p:cNvSpPr txBox="1"/>
          <p:nvPr userDrawn="1"/>
        </p:nvSpPr>
        <p:spPr>
          <a:xfrm>
            <a:off x="6111767" y="3021264"/>
            <a:ext cx="2621815" cy="283998"/>
          </a:xfrm>
          <a:prstGeom prst="rect">
            <a:avLst/>
          </a:prstGeom>
        </p:spPr>
        <p:txBody>
          <a:bodyPr vert="horz" wrap="square" lIns="0" tIns="6931" rIns="0" bIns="0" rtlCol="0">
            <a:spAutoFit/>
          </a:bodyPr>
          <a:lstStyle/>
          <a:p>
            <a:pPr algn="ctr" rtl="0">
              <a:lnSpc>
                <a:spcPct val="90000"/>
              </a:lnSpc>
              <a:buSzPts val="2800"/>
              <a:buFont typeface="Arial" panose="020B0604020202020204" pitchFamily="34" charset="0"/>
              <a:buNone/>
            </a:pPr>
            <a:r>
              <a:rPr lang="en-US" sz="2000" b="1" i="0" u="none" strike="noStrike" kern="1200" baseline="0" dirty="0">
                <a:solidFill>
                  <a:schemeClr val="bg1"/>
                </a:solidFill>
                <a:latin typeface="Montserrat SemiBold" pitchFamily="2" charset="77"/>
              </a:rPr>
              <a:t>Workshop</a:t>
            </a:r>
          </a:p>
        </p:txBody>
      </p:sp>
      <p:sp>
        <p:nvSpPr>
          <p:cNvPr id="34" name="TextBox 33">
            <a:extLst>
              <a:ext uri="{FF2B5EF4-FFF2-40B4-BE49-F238E27FC236}">
                <a16:creationId xmlns:a16="http://schemas.microsoft.com/office/drawing/2014/main" id="{FFE019FE-4785-EB46-B01D-CB07AB2C430F}"/>
              </a:ext>
            </a:extLst>
          </p:cNvPr>
          <p:cNvSpPr txBox="1"/>
          <p:nvPr userDrawn="1"/>
        </p:nvSpPr>
        <p:spPr>
          <a:xfrm>
            <a:off x="6416834" y="3439160"/>
            <a:ext cx="1944846" cy="1212970"/>
          </a:xfrm>
          <a:prstGeom prst="rect">
            <a:avLst/>
          </a:prstGeom>
        </p:spPr>
        <p:txBody>
          <a:bodyPr vert="horz" wrap="square" lIns="0" tIns="6931" rIns="0" bIns="0" rtlCol="0">
            <a:spAutoFit/>
          </a:bodyPr>
          <a:lstStyle/>
          <a:p>
            <a:pPr algn="ctr">
              <a:lnSpc>
                <a:spcPct val="110000"/>
              </a:lnSpc>
            </a:pPr>
            <a:r>
              <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rPr>
              <a:t>“We need to hit the ground running and get this project kicked off immediately. Our team has the ability to take this over once we get a framework and strategy in place.”</a:t>
            </a:r>
          </a:p>
        </p:txBody>
      </p:sp>
      <p:sp>
        <p:nvSpPr>
          <p:cNvPr id="36" name="Oval 35">
            <a:extLst>
              <a:ext uri="{FF2B5EF4-FFF2-40B4-BE49-F238E27FC236}">
                <a16:creationId xmlns:a16="http://schemas.microsoft.com/office/drawing/2014/main" id="{4613E971-548E-644E-AC62-5E7A3EB2413E}"/>
              </a:ext>
            </a:extLst>
          </p:cNvPr>
          <p:cNvSpPr/>
          <p:nvPr userDrawn="1"/>
        </p:nvSpPr>
        <p:spPr>
          <a:xfrm>
            <a:off x="8657114" y="2235200"/>
            <a:ext cx="2834640" cy="2834640"/>
          </a:xfrm>
          <a:prstGeom prst="ellipse">
            <a:avLst/>
          </a:prstGeom>
          <a:solidFill>
            <a:srgbClr val="2576B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4CDDF159-01E9-D844-865D-6938B43C7FC3}"/>
              </a:ext>
            </a:extLst>
          </p:cNvPr>
          <p:cNvSpPr txBox="1"/>
          <p:nvPr userDrawn="1"/>
        </p:nvSpPr>
        <p:spPr>
          <a:xfrm>
            <a:off x="8773687" y="3021264"/>
            <a:ext cx="2621815" cy="283998"/>
          </a:xfrm>
          <a:prstGeom prst="rect">
            <a:avLst/>
          </a:prstGeom>
        </p:spPr>
        <p:txBody>
          <a:bodyPr vert="horz" wrap="square" lIns="0" tIns="6931" rIns="0" bIns="0" rtlCol="0">
            <a:spAutoFit/>
          </a:bodyPr>
          <a:lstStyle/>
          <a:p>
            <a:pPr algn="ctr" rtl="0">
              <a:lnSpc>
                <a:spcPct val="90000"/>
              </a:lnSpc>
              <a:buSzPts val="2800"/>
              <a:buFont typeface="Arial" panose="020B0604020202020204" pitchFamily="34" charset="0"/>
              <a:buNone/>
            </a:pPr>
            <a:r>
              <a:rPr lang="en-US" sz="2000" b="1" i="0" u="none" strike="noStrike" kern="1200" baseline="0" dirty="0">
                <a:solidFill>
                  <a:schemeClr val="bg1"/>
                </a:solidFill>
                <a:latin typeface="Montserrat SemiBold" pitchFamily="2" charset="77"/>
              </a:rPr>
              <a:t>Consulting</a:t>
            </a:r>
          </a:p>
        </p:txBody>
      </p:sp>
      <p:sp>
        <p:nvSpPr>
          <p:cNvPr id="38" name="TextBox 37">
            <a:extLst>
              <a:ext uri="{FF2B5EF4-FFF2-40B4-BE49-F238E27FC236}">
                <a16:creationId xmlns:a16="http://schemas.microsoft.com/office/drawing/2014/main" id="{2A598409-5DD3-E046-B8A2-B2ECEB9E82DB}"/>
              </a:ext>
            </a:extLst>
          </p:cNvPr>
          <p:cNvSpPr txBox="1"/>
          <p:nvPr userDrawn="1"/>
        </p:nvSpPr>
        <p:spPr>
          <a:xfrm>
            <a:off x="9058434" y="3439160"/>
            <a:ext cx="2052320" cy="1009837"/>
          </a:xfrm>
          <a:prstGeom prst="rect">
            <a:avLst/>
          </a:prstGeom>
        </p:spPr>
        <p:txBody>
          <a:bodyPr vert="horz" wrap="square" lIns="0" tIns="6931" rIns="0" bIns="0" rtlCol="0">
            <a:spAutoFit/>
          </a:bodyPr>
          <a:lstStyle/>
          <a:p>
            <a:pPr algn="ctr">
              <a:lnSpc>
                <a:spcPct val="110000"/>
              </a:lnSpc>
            </a:pPr>
            <a:r>
              <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rPr>
              <a:t>“Our team does not have the time or the knowledge to take this project on. We need assistance through the entirety of this project.”</a:t>
            </a:r>
          </a:p>
          <a:p>
            <a:pPr algn="ctr">
              <a:lnSpc>
                <a:spcPct val="110000"/>
              </a:lnSpc>
            </a:pPr>
            <a:endParaRPr lang="en-CA" sz="1200" b="0" i="0" kern="1200" dirty="0">
              <a:solidFill>
                <a:schemeClr val="bg1"/>
              </a:solidFill>
              <a:effectLst/>
              <a:latin typeface="Roboto Condensed Light" panose="02000000000000000000" pitchFamily="2" charset="0"/>
              <a:ea typeface="Roboto Condensed Light" panose="02000000000000000000" pitchFamily="2" charset="0"/>
              <a:cs typeface="+mn-cs"/>
            </a:endParaRPr>
          </a:p>
        </p:txBody>
      </p:sp>
      <p:sp>
        <p:nvSpPr>
          <p:cNvPr id="39" name="TextBox 38">
            <a:extLst>
              <a:ext uri="{FF2B5EF4-FFF2-40B4-BE49-F238E27FC236}">
                <a16:creationId xmlns:a16="http://schemas.microsoft.com/office/drawing/2014/main" id="{B7A24B53-8F5A-EF4B-A9C9-8343BC4F4E5B}"/>
              </a:ext>
            </a:extLst>
          </p:cNvPr>
          <p:cNvSpPr txBox="1"/>
          <p:nvPr userDrawn="1"/>
        </p:nvSpPr>
        <p:spPr>
          <a:xfrm>
            <a:off x="336885" y="514801"/>
            <a:ext cx="8705515" cy="1032921"/>
          </a:xfrm>
          <a:prstGeom prst="rect">
            <a:avLst/>
          </a:prstGeom>
        </p:spPr>
        <p:txBody>
          <a:bodyPr vert="horz" wrap="square" lIns="0" tIns="6931" rIns="0" bIns="0" rtlCol="0">
            <a:noAutofit/>
          </a:bodyPr>
          <a:lstStyle/>
          <a:p>
            <a:pPr marL="7701" marR="242975" algn="l">
              <a:lnSpc>
                <a:spcPct val="90000"/>
              </a:lnSpc>
              <a:spcBef>
                <a:spcPts val="55"/>
              </a:spcBef>
            </a:pPr>
            <a:r>
              <a:rPr lang="en-US" sz="4000" b="1" i="0" dirty="0">
                <a:solidFill>
                  <a:srgbClr val="4A4A4A"/>
                </a:solidFill>
                <a:latin typeface="Montserrat SemiBold" pitchFamily="2" charset="77"/>
              </a:rPr>
              <a:t>Info-Tech offers various levels of support to best suit your needs</a:t>
            </a:r>
            <a:endParaRPr lang="en-US" sz="4000" b="1" i="0" spc="-30" dirty="0">
              <a:solidFill>
                <a:srgbClr val="4A4A4A"/>
              </a:solidFill>
              <a:latin typeface="Montserrat SemiBold" pitchFamily="2" charset="77"/>
              <a:cs typeface="Arial Narrow"/>
            </a:endParaRPr>
          </a:p>
        </p:txBody>
      </p:sp>
    </p:spTree>
    <p:extLst>
      <p:ext uri="{BB962C8B-B14F-4D97-AF65-F5344CB8AC3E}">
        <p14:creationId xmlns:p14="http://schemas.microsoft.com/office/powerpoint/2010/main" val="3792006705"/>
      </p:ext>
    </p:extLst>
  </p:cSld>
  <p:clrMapOvr>
    <a:masterClrMapping/>
  </p:clrMapOvr>
  <p:extLst>
    <p:ext uri="{DCECCB84-F9BA-43D5-87BE-67443E8EF086}">
      <p15:sldGuideLst xmlns:p15="http://schemas.microsoft.com/office/powerpoint/2012/main">
        <p15:guide id="1" orient="horz" pos="1865" userDrawn="1">
          <p15:clr>
            <a:srgbClr val="FBAE40"/>
          </p15:clr>
        </p15:guide>
        <p15:guide id="2" orient="horz" pos="197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lated Research A">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910DF08-7026-664D-B665-454241ABB91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79000"/>
                    </a14:imgEffect>
                  </a14:imgLayer>
                </a14:imgProps>
              </a:ext>
              <a:ext uri="{28A0092B-C50C-407E-A947-70E740481C1C}">
                <a14:useLocalDpi xmlns:a14="http://schemas.microsoft.com/office/drawing/2010/main"/>
              </a:ext>
            </a:extLst>
          </a:blip>
          <a:srcRect l="39120" r="37452" b="28119"/>
          <a:stretch/>
        </p:blipFill>
        <p:spPr>
          <a:xfrm>
            <a:off x="0" y="-1"/>
            <a:ext cx="3287713" cy="6873276"/>
          </a:xfrm>
          <a:prstGeom prst="rect">
            <a:avLst/>
          </a:prstGeom>
        </p:spPr>
      </p:pic>
      <p:sp>
        <p:nvSpPr>
          <p:cNvPr id="24" name="Rectangle 23">
            <a:extLst>
              <a:ext uri="{FF2B5EF4-FFF2-40B4-BE49-F238E27FC236}">
                <a16:creationId xmlns:a16="http://schemas.microsoft.com/office/drawing/2014/main" id="{617BD03E-54AB-3E4C-8B2B-01F4843F6E8D}"/>
              </a:ext>
            </a:extLst>
          </p:cNvPr>
          <p:cNvSpPr/>
          <p:nvPr userDrawn="1"/>
        </p:nvSpPr>
        <p:spPr>
          <a:xfrm>
            <a:off x="2" y="0"/>
            <a:ext cx="3287711" cy="6858000"/>
          </a:xfrm>
          <a:prstGeom prst="rect">
            <a:avLst/>
          </a:prstGeom>
          <a:gradFill>
            <a:gsLst>
              <a:gs pos="19000">
                <a:srgbClr val="2576B7">
                  <a:alpha val="11000"/>
                </a:srgbClr>
              </a:gs>
              <a:gs pos="99000">
                <a:schemeClr val="accent1">
                  <a:lumMod val="60000"/>
                  <a:lumOff val="40000"/>
                  <a:alpha val="5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dirty="0"/>
          </a:p>
        </p:txBody>
      </p:sp>
      <p:sp>
        <p:nvSpPr>
          <p:cNvPr id="32" name="Picture Placeholder 31">
            <a:extLst>
              <a:ext uri="{FF2B5EF4-FFF2-40B4-BE49-F238E27FC236}">
                <a16:creationId xmlns:a16="http://schemas.microsoft.com/office/drawing/2014/main" id="{06E425A5-C952-374F-8050-A2393321E7A8}"/>
              </a:ext>
            </a:extLst>
          </p:cNvPr>
          <p:cNvSpPr>
            <a:spLocks noGrp="1"/>
          </p:cNvSpPr>
          <p:nvPr>
            <p:ph type="pic" sz="quarter" idx="11"/>
          </p:nvPr>
        </p:nvSpPr>
        <p:spPr>
          <a:xfrm>
            <a:off x="3662363" y="574675"/>
            <a:ext cx="2660650" cy="1217613"/>
          </a:xfrm>
          <a:prstGeom prst="rect">
            <a:avLst/>
          </a:prstGeom>
        </p:spPr>
        <p:txBody>
          <a:bodyPr>
            <a:noAutofit/>
          </a:bodyPr>
          <a:lstStyle>
            <a:lvl1pPr>
              <a:lnSpc>
                <a:spcPct val="110000"/>
              </a:lnSpc>
              <a:defRPr sz="1800" b="1" i="0">
                <a:latin typeface="Montserrat SemiBold" pitchFamily="2" charset="77"/>
              </a:defRPr>
            </a:lvl1pPr>
          </a:lstStyle>
          <a:p>
            <a:endParaRPr lang="en-US" dirty="0"/>
          </a:p>
        </p:txBody>
      </p:sp>
      <p:sp>
        <p:nvSpPr>
          <p:cNvPr id="34" name="Picture Placeholder 31">
            <a:extLst>
              <a:ext uri="{FF2B5EF4-FFF2-40B4-BE49-F238E27FC236}">
                <a16:creationId xmlns:a16="http://schemas.microsoft.com/office/drawing/2014/main" id="{A16A3254-CD4F-E745-B5D3-9721CB4A246F}"/>
              </a:ext>
            </a:extLst>
          </p:cNvPr>
          <p:cNvSpPr>
            <a:spLocks noGrp="1"/>
          </p:cNvSpPr>
          <p:nvPr>
            <p:ph type="pic" sz="quarter" idx="12"/>
          </p:nvPr>
        </p:nvSpPr>
        <p:spPr>
          <a:xfrm>
            <a:off x="3662363" y="2341386"/>
            <a:ext cx="2660650" cy="1217613"/>
          </a:xfrm>
          <a:prstGeom prst="rect">
            <a:avLst/>
          </a:prstGeom>
        </p:spPr>
        <p:txBody>
          <a:bodyPr>
            <a:noAutofit/>
          </a:bodyPr>
          <a:lstStyle>
            <a:lvl1pPr>
              <a:lnSpc>
                <a:spcPct val="110000"/>
              </a:lnSpc>
              <a:defRPr sz="1800" b="1" i="0">
                <a:latin typeface="Montserrat SemiBold" pitchFamily="2" charset="77"/>
              </a:defRPr>
            </a:lvl1pPr>
          </a:lstStyle>
          <a:p>
            <a:endParaRPr lang="en-US" dirty="0"/>
          </a:p>
        </p:txBody>
      </p:sp>
      <p:sp>
        <p:nvSpPr>
          <p:cNvPr id="35" name="Picture Placeholder 31">
            <a:extLst>
              <a:ext uri="{FF2B5EF4-FFF2-40B4-BE49-F238E27FC236}">
                <a16:creationId xmlns:a16="http://schemas.microsoft.com/office/drawing/2014/main" id="{2BBE0ADF-1343-9540-96CB-1F8B7367207D}"/>
              </a:ext>
            </a:extLst>
          </p:cNvPr>
          <p:cNvSpPr>
            <a:spLocks noGrp="1"/>
          </p:cNvSpPr>
          <p:nvPr>
            <p:ph type="pic" sz="quarter" idx="13"/>
          </p:nvPr>
        </p:nvSpPr>
        <p:spPr>
          <a:xfrm>
            <a:off x="3662363" y="4158897"/>
            <a:ext cx="2660650" cy="1217613"/>
          </a:xfrm>
          <a:prstGeom prst="rect">
            <a:avLst/>
          </a:prstGeom>
        </p:spPr>
        <p:txBody>
          <a:bodyPr>
            <a:noAutofit/>
          </a:bodyPr>
          <a:lstStyle>
            <a:lvl1pPr>
              <a:lnSpc>
                <a:spcPct val="110000"/>
              </a:lnSpc>
              <a:defRPr sz="1800" b="1" i="0">
                <a:latin typeface="Montserrat SemiBold" pitchFamily="2" charset="77"/>
              </a:defRPr>
            </a:lvl1pPr>
          </a:lstStyle>
          <a:p>
            <a:endParaRPr lang="en-US" dirty="0"/>
          </a:p>
        </p:txBody>
      </p:sp>
      <p:sp>
        <p:nvSpPr>
          <p:cNvPr id="4" name="Text Placeholder 3">
            <a:extLst>
              <a:ext uri="{FF2B5EF4-FFF2-40B4-BE49-F238E27FC236}">
                <a16:creationId xmlns:a16="http://schemas.microsoft.com/office/drawing/2014/main" id="{060A9573-73C9-FD44-B7AF-0D9F9C006C8B}"/>
              </a:ext>
            </a:extLst>
          </p:cNvPr>
          <p:cNvSpPr>
            <a:spLocks noGrp="1"/>
          </p:cNvSpPr>
          <p:nvPr>
            <p:ph type="body" sz="quarter" idx="19" hasCustomPrompt="1"/>
          </p:nvPr>
        </p:nvSpPr>
        <p:spPr>
          <a:xfrm>
            <a:off x="6501813" y="522421"/>
            <a:ext cx="2973113" cy="467491"/>
          </a:xfrm>
          <a:prstGeom prst="rect">
            <a:avLst/>
          </a:prstGeom>
        </p:spPr>
        <p:txBody>
          <a:bodyPr lIns="0" tIns="0" rIns="0" bIns="0">
            <a:noAutofit/>
          </a:bodyPr>
          <a:lstStyle>
            <a:lvl1pPr marL="0" indent="0">
              <a:lnSpc>
                <a:spcPct val="110000"/>
              </a:lnSpc>
              <a:buNone/>
              <a:defRPr sz="1600" b="0" i="0">
                <a:solidFill>
                  <a:srgbClr val="2576B7"/>
                </a:solidFill>
                <a:latin typeface="Exo" panose="020B0604020202020204" charset="0"/>
              </a:defRPr>
            </a:lvl1pPr>
          </a:lstStyle>
          <a:p>
            <a:pPr lvl="0"/>
            <a:r>
              <a:rPr lang="en-US"/>
              <a:t>Observe the Evolution of Quantum Capability</a:t>
            </a:r>
          </a:p>
        </p:txBody>
      </p:sp>
      <p:sp>
        <p:nvSpPr>
          <p:cNvPr id="18" name="Text Placeholder 3">
            <a:extLst>
              <a:ext uri="{FF2B5EF4-FFF2-40B4-BE49-F238E27FC236}">
                <a16:creationId xmlns:a16="http://schemas.microsoft.com/office/drawing/2014/main" id="{DE4B797A-3634-5A48-B5BC-3ECDA11783E2}"/>
              </a:ext>
            </a:extLst>
          </p:cNvPr>
          <p:cNvSpPr>
            <a:spLocks noGrp="1"/>
          </p:cNvSpPr>
          <p:nvPr>
            <p:ph type="body" sz="quarter" idx="21" hasCustomPrompt="1"/>
          </p:nvPr>
        </p:nvSpPr>
        <p:spPr>
          <a:xfrm>
            <a:off x="6501813" y="2297433"/>
            <a:ext cx="2973113" cy="467491"/>
          </a:xfrm>
          <a:prstGeom prst="rect">
            <a:avLst/>
          </a:prstGeom>
        </p:spPr>
        <p:txBody>
          <a:bodyPr lIns="0" tIns="0" rIns="0" bIns="0">
            <a:noAutofit/>
          </a:bodyPr>
          <a:lstStyle>
            <a:lvl1pPr marL="0" indent="0">
              <a:lnSpc>
                <a:spcPct val="110000"/>
              </a:lnSpc>
              <a:buNone/>
              <a:defRPr sz="1600" b="0" i="0">
                <a:solidFill>
                  <a:srgbClr val="2576B7"/>
                </a:solidFill>
                <a:latin typeface="Exo" panose="020B0604020202020204" charset="0"/>
              </a:defRPr>
            </a:lvl1pPr>
          </a:lstStyle>
          <a:p>
            <a:pPr lvl="0"/>
            <a:r>
              <a:rPr lang="en-US"/>
              <a:t>Observe the Evolution of Quantum Capability</a:t>
            </a:r>
          </a:p>
        </p:txBody>
      </p:sp>
      <p:sp>
        <p:nvSpPr>
          <p:cNvPr id="20" name="Text Placeholder 3">
            <a:extLst>
              <a:ext uri="{FF2B5EF4-FFF2-40B4-BE49-F238E27FC236}">
                <a16:creationId xmlns:a16="http://schemas.microsoft.com/office/drawing/2014/main" id="{944478D2-E7F8-C243-AA66-3B1878B49256}"/>
              </a:ext>
            </a:extLst>
          </p:cNvPr>
          <p:cNvSpPr>
            <a:spLocks noGrp="1"/>
          </p:cNvSpPr>
          <p:nvPr>
            <p:ph type="body" sz="quarter" idx="23" hasCustomPrompt="1"/>
          </p:nvPr>
        </p:nvSpPr>
        <p:spPr>
          <a:xfrm>
            <a:off x="6501813" y="4099339"/>
            <a:ext cx="2973113" cy="467491"/>
          </a:xfrm>
          <a:prstGeom prst="rect">
            <a:avLst/>
          </a:prstGeom>
        </p:spPr>
        <p:txBody>
          <a:bodyPr lIns="0" tIns="0" rIns="0" bIns="0">
            <a:noAutofit/>
          </a:bodyPr>
          <a:lstStyle>
            <a:lvl1pPr marL="0" indent="0">
              <a:lnSpc>
                <a:spcPct val="110000"/>
              </a:lnSpc>
              <a:buNone/>
              <a:defRPr sz="1600" b="0" i="0">
                <a:solidFill>
                  <a:srgbClr val="2576B7"/>
                </a:solidFill>
                <a:latin typeface="Exo" panose="020B0604020202020204" charset="0"/>
              </a:defRPr>
            </a:lvl1pPr>
          </a:lstStyle>
          <a:p>
            <a:pPr lvl="0"/>
            <a:r>
              <a:rPr lang="en-US"/>
              <a:t>Observe the Evolution of Quantum Capability</a:t>
            </a:r>
          </a:p>
        </p:txBody>
      </p:sp>
      <p:sp>
        <p:nvSpPr>
          <p:cNvPr id="14" name="Title 1">
            <a:extLst>
              <a:ext uri="{FF2B5EF4-FFF2-40B4-BE49-F238E27FC236}">
                <a16:creationId xmlns:a16="http://schemas.microsoft.com/office/drawing/2014/main" id="{C42E7176-D606-0141-AE7A-6525F8273FB2}"/>
              </a:ext>
            </a:extLst>
          </p:cNvPr>
          <p:cNvSpPr>
            <a:spLocks noGrp="1"/>
          </p:cNvSpPr>
          <p:nvPr>
            <p:ph type="title" hasCustomPrompt="1"/>
          </p:nvPr>
        </p:nvSpPr>
        <p:spPr>
          <a:xfrm>
            <a:off x="354107" y="530020"/>
            <a:ext cx="2528793" cy="1655967"/>
          </a:xfrm>
        </p:spPr>
        <p:txBody>
          <a:bodyPr>
            <a:noAutofit/>
          </a:bodyPr>
          <a:lstStyle>
            <a:lvl1pPr>
              <a:defRPr>
                <a:solidFill>
                  <a:schemeClr val="bg1"/>
                </a:solidFill>
              </a:defRPr>
            </a:lvl1pPr>
          </a:lstStyle>
          <a:p>
            <a:r>
              <a:rPr lang="en-US"/>
              <a:t>Related Info-Tech</a:t>
            </a:r>
            <a:br>
              <a:rPr lang="en-US"/>
            </a:br>
            <a:r>
              <a:rPr lang="en-US"/>
              <a:t>Research</a:t>
            </a:r>
          </a:p>
        </p:txBody>
      </p:sp>
      <p:sp>
        <p:nvSpPr>
          <p:cNvPr id="19" name="Text Placeholder 4">
            <a:extLst>
              <a:ext uri="{FF2B5EF4-FFF2-40B4-BE49-F238E27FC236}">
                <a16:creationId xmlns:a16="http://schemas.microsoft.com/office/drawing/2014/main" id="{6DD138BE-D45D-9D4D-AF5B-E321D9F85B7D}"/>
              </a:ext>
            </a:extLst>
          </p:cNvPr>
          <p:cNvSpPr>
            <a:spLocks noGrp="1"/>
          </p:cNvSpPr>
          <p:nvPr>
            <p:ph type="body" sz="quarter" idx="33"/>
          </p:nvPr>
        </p:nvSpPr>
        <p:spPr>
          <a:xfrm>
            <a:off x="6495828" y="1083555"/>
            <a:ext cx="5397722" cy="989796"/>
          </a:xfrm>
          <a:prstGeom prst="rect">
            <a:avLst/>
          </a:prstGeom>
        </p:spPr>
        <p:txBody>
          <a:bodyPr lIns="0" tIns="0" rIns="0" bIns="0" numCol="1" spcCol="292608"/>
          <a:lstStyle>
            <a:lvl1pPr marL="179388" indent="-179388">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5869B384-9C2F-F347-BAE3-5DCC96829BB3}"/>
              </a:ext>
            </a:extLst>
          </p:cNvPr>
          <p:cNvSpPr>
            <a:spLocks noGrp="1"/>
          </p:cNvSpPr>
          <p:nvPr>
            <p:ph type="body" sz="quarter" idx="34"/>
          </p:nvPr>
        </p:nvSpPr>
        <p:spPr>
          <a:xfrm>
            <a:off x="6495828" y="2842435"/>
            <a:ext cx="5397722" cy="989796"/>
          </a:xfrm>
          <a:prstGeom prst="rect">
            <a:avLst/>
          </a:prstGeom>
        </p:spPr>
        <p:txBody>
          <a:bodyPr lIns="0" tIns="0" rIns="0" bIns="0" numCol="1" spcCol="292608"/>
          <a:lstStyle>
            <a:lvl1pPr marL="179388" indent="-179388">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4">
            <a:extLst>
              <a:ext uri="{FF2B5EF4-FFF2-40B4-BE49-F238E27FC236}">
                <a16:creationId xmlns:a16="http://schemas.microsoft.com/office/drawing/2014/main" id="{C13E2497-852B-6C4D-9573-4A393AA2B2EF}"/>
              </a:ext>
            </a:extLst>
          </p:cNvPr>
          <p:cNvSpPr>
            <a:spLocks noGrp="1"/>
          </p:cNvSpPr>
          <p:nvPr>
            <p:ph type="body" sz="quarter" idx="35"/>
          </p:nvPr>
        </p:nvSpPr>
        <p:spPr>
          <a:xfrm>
            <a:off x="6495828" y="4660602"/>
            <a:ext cx="5397722" cy="989796"/>
          </a:xfrm>
          <a:prstGeom prst="rect">
            <a:avLst/>
          </a:prstGeom>
        </p:spPr>
        <p:txBody>
          <a:bodyPr lIns="0" tIns="0" rIns="0" bIns="0" numCol="1" spcCol="292608"/>
          <a:lstStyle>
            <a:lvl1pPr marL="179388" indent="-179388">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2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66C2654F-9C93-6344-819C-768695BC5C3E}"/>
              </a:ext>
            </a:extLst>
          </p:cNvPr>
          <p:cNvSpPr txBox="1"/>
          <p:nvPr userDrawn="1"/>
        </p:nvSpPr>
        <p:spPr>
          <a:xfrm>
            <a:off x="10911840" y="6410960"/>
            <a:ext cx="0" cy="0"/>
          </a:xfrm>
          <a:prstGeom prst="rect">
            <a:avLst/>
          </a:prstGeom>
        </p:spPr>
        <p:txBody>
          <a:bodyPr wrap="none" lIns="0" tIns="0" rIns="0" bIns="0" numCol="1" spcCol="360000" rtlCol="0">
            <a:noAutofit/>
          </a:bodyPr>
          <a:lstStyle/>
          <a:p>
            <a:pPr marL="179388" indent="-179388" algn="l">
              <a:lnSpc>
                <a:spcPct val="110000"/>
              </a:lnSpc>
              <a:buFont typeface="Arial" panose="020B0604020202020204" pitchFamily="34" charset="0"/>
              <a:buChar char="•"/>
              <a:tabLst/>
            </a:pP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3" name="TextBox 2">
            <a:extLst>
              <a:ext uri="{FF2B5EF4-FFF2-40B4-BE49-F238E27FC236}">
                <a16:creationId xmlns:a16="http://schemas.microsoft.com/office/drawing/2014/main" id="{BBA02A3B-65E5-6B43-A0D5-3A83153EAC5B}"/>
              </a:ext>
            </a:extLst>
          </p:cNvPr>
          <p:cNvSpPr txBox="1"/>
          <p:nvPr userDrawn="1"/>
        </p:nvSpPr>
        <p:spPr>
          <a:xfrm>
            <a:off x="11501120" y="6512560"/>
            <a:ext cx="0" cy="0"/>
          </a:xfrm>
          <a:prstGeom prst="rect">
            <a:avLst/>
          </a:prstGeom>
        </p:spPr>
        <p:txBody>
          <a:bodyPr wrap="none" lIns="0" tIns="0" rIns="0" bIns="0" numCol="1" spcCol="360000" rtlCol="0">
            <a:noAutofit/>
          </a:bodyPr>
          <a:lstStyle/>
          <a:p>
            <a:pPr marL="179388" indent="-179388" algn="l">
              <a:lnSpc>
                <a:spcPct val="110000"/>
              </a:lnSpc>
              <a:buFont typeface="Arial" panose="020B0604020202020204" pitchFamily="34" charset="0"/>
              <a:buChar char="•"/>
              <a:tabLst/>
            </a:pP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329491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bliograph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64A327A-EE11-AC48-BC31-DE279A6E652A}"/>
              </a:ext>
            </a:extLst>
          </p:cNvPr>
          <p:cNvSpPr>
            <a:spLocks noGrp="1"/>
          </p:cNvSpPr>
          <p:nvPr>
            <p:ph type="title" hasCustomPrompt="1"/>
          </p:nvPr>
        </p:nvSpPr>
        <p:spPr>
          <a:xfrm>
            <a:off x="354106" y="530021"/>
            <a:ext cx="6713321" cy="1130188"/>
          </a:xfrm>
        </p:spPr>
        <p:txBody>
          <a:bodyPr>
            <a:noAutofit/>
          </a:bodyPr>
          <a:lstStyle>
            <a:lvl1pPr>
              <a:defRPr>
                <a:solidFill>
                  <a:srgbClr val="2576B7"/>
                </a:solidFill>
              </a:defRPr>
            </a:lvl1pPr>
          </a:lstStyle>
          <a:p>
            <a:r>
              <a:rPr lang="en-US"/>
              <a:t>Bibliography</a:t>
            </a:r>
          </a:p>
        </p:txBody>
      </p:sp>
      <p:sp>
        <p:nvSpPr>
          <p:cNvPr id="7" name="Text Placeholder 10">
            <a:extLst>
              <a:ext uri="{FF2B5EF4-FFF2-40B4-BE49-F238E27FC236}">
                <a16:creationId xmlns:a16="http://schemas.microsoft.com/office/drawing/2014/main" id="{F31CD5B0-F94C-7D4D-97FF-D8D98F6F0C8E}"/>
              </a:ext>
            </a:extLst>
          </p:cNvPr>
          <p:cNvSpPr>
            <a:spLocks noGrp="1"/>
          </p:cNvSpPr>
          <p:nvPr>
            <p:ph type="body" sz="quarter" idx="13" hasCustomPrompt="1"/>
          </p:nvPr>
        </p:nvSpPr>
        <p:spPr>
          <a:xfrm>
            <a:off x="381794" y="1552498"/>
            <a:ext cx="5477732" cy="4503847"/>
          </a:xfrm>
          <a:prstGeom prst="rect">
            <a:avLst/>
          </a:prstGeom>
        </p:spPr>
        <p:txBody>
          <a:bodyPr lIns="0" tIns="0" rIns="0" bIns="0">
            <a:noAutofit/>
          </a:bodyPr>
          <a:lstStyle>
            <a:lvl1pPr marL="179388" marR="182520" indent="-179388"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Bersin</a:t>
            </a:r>
            <a:r>
              <a:rPr lang="en-CA" sz="1200" spc="-30"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Josh.</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“Time</a:t>
            </a:r>
            <a:r>
              <a:rPr lang="en-CA" sz="1200" spc="-64"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to</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Scrap</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12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Appraisals?”</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Forbes</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Magazine.</a:t>
            </a:r>
            <a:r>
              <a:rPr lang="en-CA" sz="1200" spc="-64"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5</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June</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64" dirty="0">
                <a:solidFill>
                  <a:srgbClr val="000000"/>
                </a:solidFill>
                <a:latin typeface="Roboto Condensed Light" panose="02000000000000000000" pitchFamily="2" charset="0"/>
                <a:cs typeface="Arial Narrow"/>
              </a:rPr>
              <a:t> </a:t>
            </a:r>
            <a:r>
              <a:rPr lang="en-CA" sz="1200" spc="-42" dirty="0">
                <a:solidFill>
                  <a:srgbClr val="000000"/>
                </a:solidFill>
                <a:latin typeface="Roboto Condensed Light" panose="02000000000000000000" pitchFamily="2" charset="0"/>
                <a:cs typeface="Arial Narrow"/>
              </a:rPr>
              <a:t>Web.  </a:t>
            </a:r>
            <a:r>
              <a:rPr lang="en-CA" sz="1200" spc="-21" dirty="0">
                <a:solidFill>
                  <a:srgbClr val="000000"/>
                </a:solidFill>
                <a:latin typeface="Roboto Condensed Light" panose="02000000000000000000" pitchFamily="2" charset="0"/>
                <a:cs typeface="Arial Narrow"/>
              </a:rPr>
              <a:t>30 </a:t>
            </a:r>
            <a:r>
              <a:rPr lang="en-CA" sz="1200" spc="-24" dirty="0">
                <a:solidFill>
                  <a:srgbClr val="000000"/>
                </a:solidFill>
                <a:latin typeface="Roboto Condensed Light" panose="02000000000000000000" pitchFamily="2" charset="0"/>
                <a:cs typeface="Arial Narrow"/>
              </a:rPr>
              <a:t>Oct </a:t>
            </a:r>
            <a:r>
              <a:rPr lang="en-CA" sz="1200" spc="-30" dirty="0">
                <a:solidFill>
                  <a:srgbClr val="000000"/>
                </a:solidFill>
                <a:latin typeface="Roboto Condensed Light" panose="02000000000000000000" pitchFamily="2" charset="0"/>
                <a:cs typeface="Arial Narrow"/>
              </a:rPr>
              <a:t>2013. </a:t>
            </a:r>
            <a:r>
              <a:rPr lang="en-CA" sz="1200" spc="-36" dirty="0">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dirty="0">
                <a:solidFill>
                  <a:srgbClr val="2576B7"/>
                </a:solidFill>
                <a:latin typeface="Roboto Condensed Light" panose="02000000000000000000" pitchFamily="2" charset="0"/>
                <a:cs typeface="Arial Narrow"/>
              </a:rPr>
              <a:t> </a:t>
            </a:r>
            <a:r>
              <a:rPr lang="en-CA" sz="1200" spc="-33" dirty="0">
                <a:solidFill>
                  <a:srgbClr val="2576B7"/>
                </a:solidFill>
                <a:latin typeface="Roboto Condensed Light" panose="02000000000000000000" pitchFamily="2" charset="0"/>
                <a:cs typeface="Arial Narrow"/>
              </a:rPr>
              <a:t>appraisals/&gt;.</a:t>
            </a:r>
            <a:endParaRPr lang="en-CA" sz="1200" spc="0" dirty="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dirty="0">
                <a:solidFill>
                  <a:srgbClr val="000000"/>
                </a:solidFill>
                <a:latin typeface="Roboto Condensed Light" panose="02000000000000000000" pitchFamily="2" charset="0"/>
                <a:cs typeface="Arial Narrow"/>
              </a:rPr>
              <a:t>Cheese,</a:t>
            </a:r>
            <a:r>
              <a:rPr lang="en-CA" sz="1200" spc="-67" dirty="0">
                <a:solidFill>
                  <a:srgbClr val="000000"/>
                </a:solidFill>
                <a:latin typeface="Roboto Condensed Light" panose="02000000000000000000" pitchFamily="2" charset="0"/>
                <a:cs typeface="Arial Narrow"/>
              </a:rPr>
              <a:t> </a:t>
            </a:r>
            <a:r>
              <a:rPr lang="en-CA" sz="1200" spc="-39" dirty="0">
                <a:solidFill>
                  <a:srgbClr val="000000"/>
                </a:solidFill>
                <a:latin typeface="Roboto Condensed Light" panose="02000000000000000000" pitchFamily="2" charset="0"/>
                <a:cs typeface="Arial Narrow"/>
              </a:rPr>
              <a:t>Peter,</a:t>
            </a:r>
            <a:r>
              <a:rPr lang="en-CA" sz="1200" spc="-64"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et</a:t>
            </a:r>
            <a:r>
              <a:rPr lang="en-CA" sz="1200" spc="-64"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al.</a:t>
            </a:r>
            <a:r>
              <a:rPr lang="en-CA" sz="1200" spc="-64"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Creating</a:t>
            </a:r>
            <a:r>
              <a:rPr lang="en-CA" sz="1200" spc="-64"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an</a:t>
            </a:r>
            <a:r>
              <a:rPr lang="en-CA" sz="1200" spc="-12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Agile</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Organization.”</a:t>
            </a:r>
            <a:r>
              <a:rPr lang="en-CA" sz="1200" spc="-12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Accenture.</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2009.</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4" dirty="0">
                <a:solidFill>
                  <a:srgbClr val="000000"/>
                </a:solidFill>
                <a:latin typeface="Roboto Condensed Light" panose="02000000000000000000" pitchFamily="2" charset="0"/>
                <a:cs typeface="Arial Narrow"/>
              </a:rPr>
              <a:t> </a:t>
            </a:r>
            <a:r>
              <a:rPr lang="en-CA" sz="1200" spc="-49" dirty="0">
                <a:solidFill>
                  <a:srgbClr val="000000"/>
                </a:solidFill>
                <a:latin typeface="Roboto Condensed Light" panose="02000000000000000000" pitchFamily="2" charset="0"/>
                <a:cs typeface="Arial Narrow"/>
              </a:rPr>
              <a:t>Nov.</a:t>
            </a:r>
            <a:r>
              <a:rPr lang="en-CA" sz="1200" spc="-64" dirty="0">
                <a:solidFill>
                  <a:srgbClr val="000000"/>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2013.</a:t>
            </a:r>
            <a:br>
              <a:rPr lang="en-CA" sz="1200" spc="0" dirty="0">
                <a:solidFill>
                  <a:srgbClr val="000000"/>
                </a:solidFill>
                <a:latin typeface="Roboto Condensed Light" panose="02000000000000000000" pitchFamily="2" charset="0"/>
                <a:cs typeface="Arial Narrow"/>
              </a:rPr>
            </a:br>
            <a:r>
              <a:rPr lang="en-CA" sz="1200" spc="-36" dirty="0">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dirty="0">
                <a:solidFill>
                  <a:srgbClr val="2576B7"/>
                </a:solidFill>
                <a:latin typeface="Roboto Condensed Light" panose="02000000000000000000" pitchFamily="2" charset="0"/>
                <a:cs typeface="Arial Narrow"/>
              </a:rPr>
              <a:t> </a:t>
            </a:r>
            <a:r>
              <a:rPr lang="en-CA" sz="1200" spc="-30" dirty="0">
                <a:solidFill>
                  <a:srgbClr val="2576B7"/>
                </a:solidFill>
                <a:latin typeface="Roboto Condensed Light" panose="02000000000000000000" pitchFamily="2" charset="0"/>
                <a:cs typeface="Arial Narrow"/>
              </a:rPr>
              <a:t>pdf&gt;.</a:t>
            </a:r>
            <a:endParaRPr lang="en-CA" sz="1200" spc="0" dirty="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Croxon</a:t>
            </a:r>
            <a:r>
              <a:rPr lang="en-CA" sz="1200" spc="-30" dirty="0">
                <a:solidFill>
                  <a:srgbClr val="000000"/>
                </a:solidFill>
                <a:latin typeface="Roboto Condensed Light" panose="02000000000000000000" pitchFamily="2" charset="0"/>
                <a:cs typeface="Arial Narrow"/>
              </a:rPr>
              <a:t>,</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Bruce</a:t>
            </a:r>
            <a:r>
              <a:rPr lang="en-CA" sz="1200" spc="-67"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et</a:t>
            </a:r>
            <a:r>
              <a:rPr lang="en-CA" sz="1200" spc="-64"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al.</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“Dinner</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Series:</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67"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Management</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with</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Bruce</a:t>
            </a:r>
            <a:r>
              <a:rPr lang="en-CA" sz="1200" spc="-67" dirty="0">
                <a:solidFill>
                  <a:srgbClr val="000000"/>
                </a:solidFill>
                <a:latin typeface="Roboto Condensed Light" panose="02000000000000000000" pitchFamily="2" charset="0"/>
                <a:cs typeface="Arial Narrow"/>
              </a:rPr>
              <a:t> </a:t>
            </a:r>
            <a:r>
              <a:rPr lang="en-CA" sz="1200" spc="-30" dirty="0" err="1">
                <a:solidFill>
                  <a:srgbClr val="000000"/>
                </a:solidFill>
                <a:latin typeface="Roboto Condensed Light" panose="02000000000000000000" pitchFamily="2" charset="0"/>
                <a:cs typeface="Arial Narrow"/>
              </a:rPr>
              <a:t>Croxon</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from</a:t>
            </a:r>
            <a:r>
              <a:rPr lang="en-CA" sz="1200" spc="-67"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CBC’s  ‘Dragon’s </a:t>
            </a:r>
            <a:r>
              <a:rPr lang="en-CA" sz="1200" spc="-30" dirty="0">
                <a:solidFill>
                  <a:srgbClr val="000000"/>
                </a:solidFill>
                <a:latin typeface="Roboto Condensed Light" panose="02000000000000000000" pitchFamily="2" charset="0"/>
                <a:cs typeface="Arial Narrow"/>
              </a:rPr>
              <a:t>Den’” </a:t>
            </a:r>
            <a:r>
              <a:rPr lang="en-CA" sz="1200" spc="-49" dirty="0">
                <a:solidFill>
                  <a:srgbClr val="000000"/>
                </a:solidFill>
                <a:latin typeface="Roboto Condensed Light" panose="02000000000000000000" pitchFamily="2" charset="0"/>
                <a:cs typeface="Arial Narrow"/>
              </a:rPr>
              <a:t>HRPA Toronto </a:t>
            </a:r>
            <a:r>
              <a:rPr lang="en-CA" sz="1200" spc="-39" dirty="0">
                <a:solidFill>
                  <a:srgbClr val="000000"/>
                </a:solidFill>
                <a:latin typeface="Roboto Condensed Light" panose="02000000000000000000" pitchFamily="2" charset="0"/>
                <a:cs typeface="Arial Narrow"/>
              </a:rPr>
              <a:t>Chapter. </a:t>
            </a:r>
            <a:r>
              <a:rPr lang="en-CA" sz="1200" spc="-33" dirty="0">
                <a:solidFill>
                  <a:srgbClr val="000000"/>
                </a:solidFill>
                <a:latin typeface="Roboto Condensed Light" panose="02000000000000000000" pitchFamily="2" charset="0"/>
                <a:cs typeface="Arial Narrow"/>
              </a:rPr>
              <a:t>Sheraton </a:t>
            </a:r>
            <a:r>
              <a:rPr lang="en-CA" sz="1200" spc="-30" dirty="0">
                <a:solidFill>
                  <a:srgbClr val="000000"/>
                </a:solidFill>
                <a:latin typeface="Roboto Condensed Light" panose="02000000000000000000" pitchFamily="2" charset="0"/>
                <a:cs typeface="Arial Narrow"/>
              </a:rPr>
              <a:t>Hotel, </a:t>
            </a:r>
            <a:r>
              <a:rPr lang="en-CA" sz="1200" spc="-45" dirty="0">
                <a:solidFill>
                  <a:srgbClr val="000000"/>
                </a:solidFill>
                <a:latin typeface="Roboto Condensed Light" panose="02000000000000000000" pitchFamily="2" charset="0"/>
                <a:cs typeface="Arial Narrow"/>
              </a:rPr>
              <a:t>Toronto, </a:t>
            </a:r>
            <a:r>
              <a:rPr lang="en-CA" sz="1200" spc="-24" dirty="0">
                <a:solidFill>
                  <a:srgbClr val="000000"/>
                </a:solidFill>
                <a:latin typeface="Roboto Condensed Light" panose="02000000000000000000" pitchFamily="2" charset="0"/>
                <a:cs typeface="Arial Narrow"/>
              </a:rPr>
              <a:t>ON. </a:t>
            </a:r>
            <a:r>
              <a:rPr lang="en-CA" sz="1200" spc="-21" dirty="0">
                <a:solidFill>
                  <a:srgbClr val="000000"/>
                </a:solidFill>
                <a:latin typeface="Roboto Condensed Light" panose="02000000000000000000" pitchFamily="2" charset="0"/>
                <a:cs typeface="Arial Narrow"/>
              </a:rPr>
              <a:t>12 </a:t>
            </a:r>
            <a:r>
              <a:rPr lang="en-CA" sz="1200" spc="-49" dirty="0">
                <a:solidFill>
                  <a:srgbClr val="000000"/>
                </a:solidFill>
                <a:latin typeface="Roboto Condensed Light" panose="02000000000000000000" pitchFamily="2" charset="0"/>
                <a:cs typeface="Arial Narrow"/>
              </a:rPr>
              <a:t>Nov. </a:t>
            </a:r>
            <a:r>
              <a:rPr lang="en-CA" sz="1200" spc="-30" dirty="0">
                <a:solidFill>
                  <a:srgbClr val="000000"/>
                </a:solidFill>
                <a:latin typeface="Roboto Condensed Light" panose="02000000000000000000" pitchFamily="2" charset="0"/>
                <a:cs typeface="Arial Narrow"/>
              </a:rPr>
              <a:t>2013. </a:t>
            </a:r>
            <a:r>
              <a:rPr lang="en-CA" sz="1200" spc="-36" dirty="0">
                <a:solidFill>
                  <a:srgbClr val="000000"/>
                </a:solidFill>
                <a:latin typeface="Roboto Condensed Light" panose="02000000000000000000" pitchFamily="2" charset="0"/>
                <a:cs typeface="Arial Narrow"/>
              </a:rPr>
              <a:t>Panel  discussion.</a:t>
            </a:r>
            <a:endParaRPr lang="en-CA" sz="1200" spc="0" dirty="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dirty="0" err="1">
                <a:solidFill>
                  <a:srgbClr val="000000"/>
                </a:solidFill>
                <a:latin typeface="Roboto Condensed Light" panose="02000000000000000000" pitchFamily="2" charset="0"/>
                <a:cs typeface="Arial Narrow"/>
              </a:rPr>
              <a:t>Culbert</a:t>
            </a:r>
            <a:r>
              <a:rPr lang="en-CA" sz="1200" spc="-33"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Samuel. </a:t>
            </a:r>
            <a:r>
              <a:rPr lang="en-CA" sz="1200" spc="-24" dirty="0">
                <a:solidFill>
                  <a:srgbClr val="000000"/>
                </a:solidFill>
                <a:latin typeface="Roboto Condensed Light" panose="02000000000000000000" pitchFamily="2" charset="0"/>
                <a:cs typeface="Arial Narrow"/>
              </a:rPr>
              <a:t>“10 </a:t>
            </a:r>
            <a:r>
              <a:rPr lang="en-CA" sz="1200" spc="-33" dirty="0">
                <a:solidFill>
                  <a:srgbClr val="000000"/>
                </a:solidFill>
                <a:latin typeface="Roboto Condensed Light" panose="02000000000000000000" pitchFamily="2" charset="0"/>
                <a:cs typeface="Arial Narrow"/>
              </a:rPr>
              <a:t>Reasons </a:t>
            </a:r>
            <a:r>
              <a:rPr lang="en-CA" sz="1200" spc="-18" dirty="0">
                <a:solidFill>
                  <a:srgbClr val="000000"/>
                </a:solidFill>
                <a:latin typeface="Roboto Condensed Light" panose="02000000000000000000" pitchFamily="2" charset="0"/>
                <a:cs typeface="Arial Narrow"/>
              </a:rPr>
              <a:t>to </a:t>
            </a:r>
            <a:r>
              <a:rPr lang="en-CA" sz="1200" spc="-24" dirty="0">
                <a:solidFill>
                  <a:srgbClr val="000000"/>
                </a:solidFill>
                <a:latin typeface="Roboto Condensed Light" panose="02000000000000000000" pitchFamily="2" charset="0"/>
                <a:cs typeface="Arial Narrow"/>
              </a:rPr>
              <a:t>Get Rid </a:t>
            </a:r>
            <a:r>
              <a:rPr lang="en-CA" sz="1200" spc="-18" dirty="0">
                <a:solidFill>
                  <a:srgbClr val="000000"/>
                </a:solidFill>
                <a:latin typeface="Roboto Condensed Light" panose="02000000000000000000" pitchFamily="2" charset="0"/>
                <a:cs typeface="Arial Narrow"/>
              </a:rPr>
              <a:t>of </a:t>
            </a:r>
            <a:r>
              <a:rPr lang="en-CA" sz="1200" spc="-33" dirty="0">
                <a:solidFill>
                  <a:srgbClr val="000000"/>
                </a:solidFill>
                <a:latin typeface="Roboto Condensed Light" panose="02000000000000000000" pitchFamily="2" charset="0"/>
                <a:cs typeface="Arial Narrow"/>
              </a:rPr>
              <a:t>Performance Reviews.” </a:t>
            </a:r>
            <a:r>
              <a:rPr lang="en-CA" sz="1200" spc="-30" dirty="0">
                <a:solidFill>
                  <a:srgbClr val="000000"/>
                </a:solidFill>
                <a:latin typeface="Roboto Condensed Light" panose="02000000000000000000" pitchFamily="2" charset="0"/>
                <a:cs typeface="Arial Narrow"/>
              </a:rPr>
              <a:t>Huffington </a:t>
            </a:r>
            <a:r>
              <a:rPr lang="en-CA" sz="1200" spc="-27" dirty="0">
                <a:solidFill>
                  <a:srgbClr val="000000"/>
                </a:solidFill>
                <a:latin typeface="Roboto Condensed Light" panose="02000000000000000000" pitchFamily="2" charset="0"/>
                <a:cs typeface="Arial Narrow"/>
              </a:rPr>
              <a:t>Post </a:t>
            </a:r>
            <a:r>
              <a:rPr lang="en-CA" sz="1200" spc="-36" dirty="0">
                <a:solidFill>
                  <a:srgbClr val="000000"/>
                </a:solidFill>
                <a:latin typeface="Roboto Condensed Light" panose="02000000000000000000" pitchFamily="2" charset="0"/>
                <a:cs typeface="Arial Narrow"/>
              </a:rPr>
              <a:t>Business.  </a:t>
            </a:r>
            <a:r>
              <a:rPr lang="en-CA" sz="1200" spc="-21" dirty="0">
                <a:solidFill>
                  <a:srgbClr val="000000"/>
                </a:solidFill>
                <a:latin typeface="Roboto Condensed Light" panose="02000000000000000000" pitchFamily="2" charset="0"/>
                <a:cs typeface="Arial Narrow"/>
              </a:rPr>
              <a:t>18</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Dec.</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2012.</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28</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30" dirty="0">
                <a:solidFill>
                  <a:srgbClr val="2576B7"/>
                </a:solidFill>
                <a:latin typeface="Roboto Condensed Light" panose="02000000000000000000" pitchFamily="2" charset="0"/>
                <a:cs typeface="Arial Narrow"/>
              </a:rPr>
              <a:t>.</a:t>
            </a:r>
            <a:r>
              <a:rPr lang="en-CA" sz="1200" spc="-58" dirty="0">
                <a:solidFill>
                  <a:srgbClr val="2576B7"/>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dirty="0">
                <a:solidFill>
                  <a:srgbClr val="2576B7"/>
                </a:solidFill>
                <a:latin typeface="Roboto Condensed Light" panose="02000000000000000000" pitchFamily="2" charset="0"/>
                <a:cs typeface="Arial Narrow"/>
              </a:rPr>
              <a:t> reviews_b_2325104.html&gt;.</a:t>
            </a:r>
            <a:endParaRPr lang="en-CA" sz="1200" spc="0" dirty="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dirty="0">
                <a:solidFill>
                  <a:srgbClr val="000000"/>
                </a:solidFill>
                <a:latin typeface="Roboto Condensed Light" panose="02000000000000000000" pitchFamily="2" charset="0"/>
                <a:cs typeface="Arial Narrow"/>
              </a:rPr>
              <a:t>Denning, </a:t>
            </a:r>
            <a:r>
              <a:rPr lang="en-CA" sz="1200" spc="-30" dirty="0">
                <a:solidFill>
                  <a:srgbClr val="000000"/>
                </a:solidFill>
                <a:latin typeface="Roboto Condensed Light" panose="02000000000000000000" pitchFamily="2" charset="0"/>
                <a:cs typeface="Arial Narrow"/>
              </a:rPr>
              <a:t>Steve. </a:t>
            </a:r>
            <a:r>
              <a:rPr lang="en-CA" sz="1200" spc="-27" dirty="0">
                <a:solidFill>
                  <a:srgbClr val="000000"/>
                </a:solidFill>
                <a:latin typeface="Roboto Condensed Light" panose="02000000000000000000" pitchFamily="2" charset="0"/>
                <a:cs typeface="Arial Narrow"/>
              </a:rPr>
              <a:t>“The Case </a:t>
            </a:r>
            <a:r>
              <a:rPr lang="en-CA" sz="1200" spc="-30" dirty="0">
                <a:solidFill>
                  <a:srgbClr val="000000"/>
                </a:solidFill>
                <a:latin typeface="Roboto Condensed Light" panose="02000000000000000000" pitchFamily="2" charset="0"/>
                <a:cs typeface="Arial Narrow"/>
              </a:rPr>
              <a:t>Against Agile: </a:t>
            </a:r>
            <a:r>
              <a:rPr lang="en-CA" sz="1200" spc="-64" dirty="0">
                <a:solidFill>
                  <a:srgbClr val="000000"/>
                </a:solidFill>
                <a:latin typeface="Roboto Condensed Light" panose="02000000000000000000" pitchFamily="2" charset="0"/>
                <a:cs typeface="Arial Narrow"/>
              </a:rPr>
              <a:t>Ten </a:t>
            </a:r>
            <a:r>
              <a:rPr lang="en-CA" sz="1200" spc="-33" dirty="0">
                <a:solidFill>
                  <a:srgbClr val="000000"/>
                </a:solidFill>
                <a:latin typeface="Roboto Condensed Light" panose="02000000000000000000" pitchFamily="2" charset="0"/>
                <a:cs typeface="Arial Narrow"/>
              </a:rPr>
              <a:t>Perennial Management Objections.” </a:t>
            </a:r>
            <a:r>
              <a:rPr lang="en-CA" sz="1200" spc="-36" dirty="0">
                <a:solidFill>
                  <a:srgbClr val="000000"/>
                </a:solidFill>
                <a:latin typeface="Roboto Condensed Light" panose="02000000000000000000" pitchFamily="2" charset="0"/>
                <a:cs typeface="Arial Narrow"/>
              </a:rPr>
              <a:t>Forbes  </a:t>
            </a:r>
            <a:r>
              <a:rPr lang="en-CA" sz="1200" spc="-33" dirty="0">
                <a:solidFill>
                  <a:srgbClr val="000000"/>
                </a:solidFill>
                <a:latin typeface="Roboto Condensed Light" panose="02000000000000000000" pitchFamily="2" charset="0"/>
                <a:cs typeface="Arial Narrow"/>
              </a:rPr>
              <a:t>Magazine.</a:t>
            </a:r>
            <a:r>
              <a:rPr lang="en-CA" sz="1200" spc="-64"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17</a:t>
            </a:r>
            <a:r>
              <a:rPr lang="en-CA" sz="1200" spc="-124" dirty="0">
                <a:solidFill>
                  <a:srgbClr val="000000"/>
                </a:solidFill>
                <a:latin typeface="Roboto Condensed Light" panose="02000000000000000000" pitchFamily="2" charset="0"/>
                <a:cs typeface="Arial Narrow"/>
              </a:rPr>
              <a:t> </a:t>
            </a:r>
            <a:r>
              <a:rPr lang="en-CA" sz="1200" spc="-42" dirty="0">
                <a:solidFill>
                  <a:srgbClr val="000000"/>
                </a:solidFill>
                <a:latin typeface="Roboto Condensed Light" panose="02000000000000000000" pitchFamily="2" charset="0"/>
                <a:cs typeface="Arial Narrow"/>
              </a:rPr>
              <a:t>Apr.</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2012.</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4" dirty="0">
                <a:solidFill>
                  <a:srgbClr val="000000"/>
                </a:solidFill>
                <a:latin typeface="Roboto Condensed Light" panose="02000000000000000000" pitchFamily="2" charset="0"/>
                <a:cs typeface="Arial Narrow"/>
              </a:rPr>
              <a:t> </a:t>
            </a:r>
            <a:r>
              <a:rPr lang="en-CA" sz="1200" spc="-49" dirty="0">
                <a:solidFill>
                  <a:srgbClr val="000000"/>
                </a:solidFill>
                <a:latin typeface="Roboto Condensed Light" panose="02000000000000000000" pitchFamily="2" charset="0"/>
                <a:cs typeface="Arial Narrow"/>
              </a:rPr>
              <a:t>Nov.</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58" dirty="0">
                <a:solidFill>
                  <a:srgbClr val="000000"/>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dirty="0">
                <a:solidFill>
                  <a:srgbClr val="2576B7"/>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the-case-against-agile-ten-perennial-management-objections/&gt;.</a:t>
            </a:r>
            <a:endParaRPr lang="en-CA" sz="1200" spc="0" dirty="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Estis</a:t>
            </a:r>
            <a:r>
              <a:rPr lang="en-CA" sz="1200" spc="-30"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Ryan.</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“Blowing</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up</a:t>
            </a:r>
            <a:r>
              <a:rPr lang="en-CA" sz="1200" spc="-61"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the</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Review:</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Interview</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with</a:t>
            </a:r>
            <a:r>
              <a:rPr lang="en-CA" sz="1200" spc="-12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Adobe’s</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Donna</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Morris.”</a:t>
            </a:r>
            <a:r>
              <a:rPr lang="en-CA" sz="1200" spc="-64" dirty="0">
                <a:solidFill>
                  <a:srgbClr val="000000"/>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Ryan  </a:t>
            </a:r>
            <a:r>
              <a:rPr lang="en-CA" sz="1200" spc="-30" dirty="0" err="1">
                <a:solidFill>
                  <a:srgbClr val="000000"/>
                </a:solidFill>
                <a:latin typeface="Roboto Condensed Light" panose="02000000000000000000" pitchFamily="2" charset="0"/>
                <a:cs typeface="Arial Narrow"/>
              </a:rPr>
              <a:t>Estis</a:t>
            </a:r>
            <a:r>
              <a:rPr lang="en-CA" sz="1200" spc="-61"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&amp;</a:t>
            </a:r>
            <a:r>
              <a:rPr lang="en-CA" sz="1200" spc="-118"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Associates.</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17</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June</a:t>
            </a:r>
            <a:r>
              <a:rPr lang="en-CA" sz="1200" spc="-58"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58"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30" dirty="0">
                <a:solidFill>
                  <a:srgbClr val="2576B7"/>
                </a:solidFill>
                <a:latin typeface="Roboto Condensed Light" panose="02000000000000000000" pitchFamily="2" charset="0"/>
                <a:cs typeface="Arial Narrow"/>
              </a:rPr>
              <a:t>.</a:t>
            </a:r>
            <a:r>
              <a:rPr lang="en-CA" sz="1200" spc="-61" dirty="0">
                <a:solidFill>
                  <a:srgbClr val="2576B7"/>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rPr>
              <a:t>&lt;</a:t>
            </a:r>
            <a:r>
              <a:rPr lang="en-CA" sz="1200" spc="-36" dirty="0">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dirty="0">
                <a:solidFill>
                  <a:srgbClr val="2576B7"/>
                </a:solidFill>
                <a:latin typeface="Roboto Condensed Light" panose="02000000000000000000" pitchFamily="2" charset="0"/>
                <a:cs typeface="Arial Narrow"/>
              </a:rPr>
              <a:t>.</a:t>
            </a:r>
            <a:endParaRPr lang="en-CA" sz="1200" dirty="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dirty="0">
              <a:solidFill>
                <a:srgbClr val="000000"/>
              </a:solidFill>
            </a:endParaRPr>
          </a:p>
          <a:p>
            <a:pPr marL="0" indent="0" algn="l">
              <a:lnSpc>
                <a:spcPct val="110000"/>
              </a:lnSpc>
              <a:spcAft>
                <a:spcPts val="1200"/>
              </a:spcAft>
              <a:buFont typeface="Arial" panose="020B0604020202020204" pitchFamily="34" charset="0"/>
              <a:buNone/>
              <a:tabLst/>
            </a:pPr>
            <a:endParaRPr lang="en-US" sz="1200" dirty="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dirty="0" err="1">
              <a:solidFill>
                <a:srgbClr val="000000"/>
              </a:solidFill>
              <a:latin typeface="Roboto Condensed Light" panose="02000000000000000000" pitchFamily="2" charset="0"/>
              <a:ea typeface="Roboto Condensed Light" panose="02000000000000000000" pitchFamily="2" charset="0"/>
            </a:endParaRPr>
          </a:p>
        </p:txBody>
      </p:sp>
      <p:sp>
        <p:nvSpPr>
          <p:cNvPr id="8" name="Text Placeholder 10">
            <a:extLst>
              <a:ext uri="{FF2B5EF4-FFF2-40B4-BE49-F238E27FC236}">
                <a16:creationId xmlns:a16="http://schemas.microsoft.com/office/drawing/2014/main" id="{1EAEE0FF-8280-464B-BE45-2710E99284E9}"/>
              </a:ext>
            </a:extLst>
          </p:cNvPr>
          <p:cNvSpPr>
            <a:spLocks noGrp="1"/>
          </p:cNvSpPr>
          <p:nvPr>
            <p:ph type="body" sz="quarter" idx="14" hasCustomPrompt="1"/>
          </p:nvPr>
        </p:nvSpPr>
        <p:spPr>
          <a:xfrm>
            <a:off x="6205538" y="1552498"/>
            <a:ext cx="5477732" cy="4503847"/>
          </a:xfrm>
          <a:prstGeom prst="rect">
            <a:avLst/>
          </a:prstGeom>
        </p:spPr>
        <p:txBody>
          <a:bodyPr lIns="0" tIns="0" rIns="0" bIns="0">
            <a:noAutofit/>
          </a:bodyPr>
          <a:lstStyle>
            <a:lvl1pPr marL="179388" marR="182520" indent="-179388" algn="l">
              <a:lnSpc>
                <a:spcPct val="110000"/>
              </a:lnSpc>
              <a:spcBef>
                <a:spcPts val="3"/>
              </a:spcBef>
              <a:spcAft>
                <a:spcPts val="1200"/>
              </a:spcAft>
              <a:buFont typeface="Arial" panose="020B0604020202020204" pitchFamily="34" charset="0"/>
              <a:buChar char="•"/>
              <a:tabLst/>
              <a:defRPr sz="1600" baseline="0">
                <a:solidFill>
                  <a:srgbClr val="2576B7"/>
                </a:solidFill>
                <a:latin typeface="Roboto Condensed Light" panose="02000000000000000000" pitchFamily="2" charset="0"/>
              </a:defRPr>
            </a:lvl1pPr>
          </a:lstStyle>
          <a:p>
            <a:pPr marL="7701" marR="242975" indent="0" algn="l">
              <a:lnSpc>
                <a:spcPct val="110000"/>
              </a:lnSpc>
              <a:spcBef>
                <a:spcPts val="55"/>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Bersin</a:t>
            </a:r>
            <a:r>
              <a:rPr lang="en-CA" sz="1200" spc="-30"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Josh.</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“Time</a:t>
            </a:r>
            <a:r>
              <a:rPr lang="en-CA" sz="1200" spc="-64"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to</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Scrap</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12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Appraisals?”</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Forbes</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Magazine.</a:t>
            </a:r>
            <a:r>
              <a:rPr lang="en-CA" sz="1200" spc="-64"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5</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June</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64" dirty="0">
                <a:solidFill>
                  <a:srgbClr val="000000"/>
                </a:solidFill>
                <a:latin typeface="Roboto Condensed Light" panose="02000000000000000000" pitchFamily="2" charset="0"/>
                <a:cs typeface="Arial Narrow"/>
              </a:rPr>
              <a:t> </a:t>
            </a:r>
            <a:r>
              <a:rPr lang="en-CA" sz="1200" spc="-42" dirty="0">
                <a:solidFill>
                  <a:srgbClr val="000000"/>
                </a:solidFill>
                <a:latin typeface="Roboto Condensed Light" panose="02000000000000000000" pitchFamily="2" charset="0"/>
                <a:cs typeface="Arial Narrow"/>
              </a:rPr>
              <a:t>Web.  </a:t>
            </a:r>
            <a:r>
              <a:rPr lang="en-CA" sz="1200" spc="-21" dirty="0">
                <a:solidFill>
                  <a:srgbClr val="000000"/>
                </a:solidFill>
                <a:latin typeface="Roboto Condensed Light" panose="02000000000000000000" pitchFamily="2" charset="0"/>
                <a:cs typeface="Arial Narrow"/>
              </a:rPr>
              <a:t>30 </a:t>
            </a:r>
            <a:r>
              <a:rPr lang="en-CA" sz="1200" spc="-24" dirty="0">
                <a:solidFill>
                  <a:srgbClr val="000000"/>
                </a:solidFill>
                <a:latin typeface="Roboto Condensed Light" panose="02000000000000000000" pitchFamily="2" charset="0"/>
                <a:cs typeface="Arial Narrow"/>
              </a:rPr>
              <a:t>Oct </a:t>
            </a:r>
            <a:r>
              <a:rPr lang="en-CA" sz="1200" spc="-30" dirty="0">
                <a:solidFill>
                  <a:srgbClr val="000000"/>
                </a:solidFill>
                <a:latin typeface="Roboto Condensed Light" panose="02000000000000000000" pitchFamily="2" charset="0"/>
                <a:cs typeface="Arial Narrow"/>
              </a:rPr>
              <a:t>2013. </a:t>
            </a:r>
            <a:r>
              <a:rPr lang="en-CA" sz="1200" spc="-36" dirty="0">
                <a:solidFill>
                  <a:srgbClr val="25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dirty="0">
                <a:solidFill>
                  <a:srgbClr val="2576B7"/>
                </a:solidFill>
                <a:latin typeface="Roboto Condensed Light" panose="02000000000000000000" pitchFamily="2" charset="0"/>
                <a:cs typeface="Arial Narrow"/>
              </a:rPr>
              <a:t> </a:t>
            </a:r>
            <a:r>
              <a:rPr lang="en-CA" sz="1200" spc="-33" dirty="0">
                <a:solidFill>
                  <a:srgbClr val="2576B7"/>
                </a:solidFill>
                <a:latin typeface="Roboto Condensed Light" panose="02000000000000000000" pitchFamily="2" charset="0"/>
                <a:cs typeface="Arial Narrow"/>
              </a:rPr>
              <a:t>appraisals/&gt;.</a:t>
            </a:r>
            <a:endParaRPr lang="en-CA" sz="1200" spc="0" dirty="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dirty="0">
                <a:solidFill>
                  <a:srgbClr val="000000"/>
                </a:solidFill>
                <a:latin typeface="Roboto Condensed Light" panose="02000000000000000000" pitchFamily="2" charset="0"/>
                <a:cs typeface="Arial Narrow"/>
              </a:rPr>
              <a:t>Cheese,</a:t>
            </a:r>
            <a:r>
              <a:rPr lang="en-CA" sz="1200" spc="-67" dirty="0">
                <a:solidFill>
                  <a:srgbClr val="000000"/>
                </a:solidFill>
                <a:latin typeface="Roboto Condensed Light" panose="02000000000000000000" pitchFamily="2" charset="0"/>
                <a:cs typeface="Arial Narrow"/>
              </a:rPr>
              <a:t> </a:t>
            </a:r>
            <a:r>
              <a:rPr lang="en-CA" sz="1200" spc="-39" dirty="0">
                <a:solidFill>
                  <a:srgbClr val="000000"/>
                </a:solidFill>
                <a:latin typeface="Roboto Condensed Light" panose="02000000000000000000" pitchFamily="2" charset="0"/>
                <a:cs typeface="Arial Narrow"/>
              </a:rPr>
              <a:t>Peter,</a:t>
            </a:r>
            <a:r>
              <a:rPr lang="en-CA" sz="1200" spc="-64"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et</a:t>
            </a:r>
            <a:r>
              <a:rPr lang="en-CA" sz="1200" spc="-64"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al.</a:t>
            </a:r>
            <a:r>
              <a:rPr lang="en-CA" sz="1200" spc="-64"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Creating</a:t>
            </a:r>
            <a:r>
              <a:rPr lang="en-CA" sz="1200" spc="-64"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an</a:t>
            </a:r>
            <a:r>
              <a:rPr lang="en-CA" sz="1200" spc="-12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Agile</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Organization.”</a:t>
            </a:r>
            <a:r>
              <a:rPr lang="en-CA" sz="1200" spc="-12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Accenture.</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2009.</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4" dirty="0">
                <a:solidFill>
                  <a:srgbClr val="000000"/>
                </a:solidFill>
                <a:latin typeface="Roboto Condensed Light" panose="02000000000000000000" pitchFamily="2" charset="0"/>
                <a:cs typeface="Arial Narrow"/>
              </a:rPr>
              <a:t> </a:t>
            </a:r>
            <a:r>
              <a:rPr lang="en-CA" sz="1200" spc="-49" dirty="0">
                <a:solidFill>
                  <a:srgbClr val="000000"/>
                </a:solidFill>
                <a:latin typeface="Roboto Condensed Light" panose="02000000000000000000" pitchFamily="2" charset="0"/>
                <a:cs typeface="Arial Narrow"/>
              </a:rPr>
              <a:t>Nov.</a:t>
            </a:r>
            <a:r>
              <a:rPr lang="en-CA" sz="1200" spc="-64" dirty="0">
                <a:solidFill>
                  <a:srgbClr val="000000"/>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2013.</a:t>
            </a:r>
            <a:br>
              <a:rPr lang="en-CA" sz="1200" spc="0" dirty="0">
                <a:solidFill>
                  <a:srgbClr val="000000"/>
                </a:solidFill>
                <a:latin typeface="Roboto Condensed Light" panose="02000000000000000000" pitchFamily="2" charset="0"/>
                <a:cs typeface="Arial Narrow"/>
              </a:rPr>
            </a:br>
            <a:r>
              <a:rPr lang="en-CA" sz="1200" spc="-36" dirty="0">
                <a:solidFill>
                  <a:srgbClr val="2576B7"/>
                </a:solidFill>
                <a:latin typeface="Roboto Condensed Light" panose="02000000000000000000" pitchFamily="2" charset="0"/>
                <a:cs typeface="Arial Narrow"/>
                <a:hlinkClick r:id="rId3">
                  <a:extLst>
                    <a:ext uri="{A12FA001-AC4F-418D-AE19-62706E023703}">
                      <ahyp:hlinkClr xmlns:ahyp="http://schemas.microsoft.com/office/drawing/2018/hyperlinkcolor" val="tx"/>
                    </a:ext>
                  </a:extLst>
                </a:hlinkClick>
              </a:rPr>
              <a:t>&lt;http://www.accenture.com/SiteCollectionDocuments/PDF/OutlookPDF_AgileOrganization_02. </a:t>
            </a:r>
            <a:r>
              <a:rPr lang="en-CA" sz="1200" spc="-36" dirty="0">
                <a:solidFill>
                  <a:srgbClr val="2576B7"/>
                </a:solidFill>
                <a:latin typeface="Roboto Condensed Light" panose="02000000000000000000" pitchFamily="2" charset="0"/>
                <a:cs typeface="Arial Narrow"/>
              </a:rPr>
              <a:t> </a:t>
            </a:r>
            <a:r>
              <a:rPr lang="en-CA" sz="1200" spc="-30" dirty="0">
                <a:solidFill>
                  <a:srgbClr val="2576B7"/>
                </a:solidFill>
                <a:latin typeface="Roboto Condensed Light" panose="02000000000000000000" pitchFamily="2" charset="0"/>
                <a:cs typeface="Arial Narrow"/>
              </a:rPr>
              <a:t>pdf&gt;.</a:t>
            </a:r>
            <a:endParaRPr lang="en-CA" sz="1200" spc="0" dirty="0">
              <a:solidFill>
                <a:srgbClr val="2576B7"/>
              </a:solidFill>
              <a:latin typeface="Roboto Condensed Light" panose="02000000000000000000" pitchFamily="2" charset="0"/>
              <a:cs typeface="Times New Roman"/>
            </a:endParaRPr>
          </a:p>
          <a:p>
            <a:pPr marL="7701" marR="242975" indent="0" algn="l">
              <a:lnSpc>
                <a:spcPct val="110000"/>
              </a:lnSpc>
              <a:spcBef>
                <a:spcPts val="55"/>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Croxon</a:t>
            </a:r>
            <a:r>
              <a:rPr lang="en-CA" sz="1200" spc="-30" dirty="0">
                <a:solidFill>
                  <a:srgbClr val="000000"/>
                </a:solidFill>
                <a:latin typeface="Roboto Condensed Light" panose="02000000000000000000" pitchFamily="2" charset="0"/>
                <a:cs typeface="Arial Narrow"/>
              </a:rPr>
              <a:t>,</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Bruce</a:t>
            </a:r>
            <a:r>
              <a:rPr lang="en-CA" sz="1200" spc="-67" dirty="0">
                <a:solidFill>
                  <a:srgbClr val="000000"/>
                </a:solidFill>
                <a:latin typeface="Roboto Condensed Light" panose="02000000000000000000" pitchFamily="2" charset="0"/>
                <a:cs typeface="Arial Narrow"/>
              </a:rPr>
              <a:t> </a:t>
            </a:r>
            <a:r>
              <a:rPr lang="en-CA" sz="1200" spc="-18" dirty="0">
                <a:solidFill>
                  <a:srgbClr val="000000"/>
                </a:solidFill>
                <a:latin typeface="Roboto Condensed Light" panose="02000000000000000000" pitchFamily="2" charset="0"/>
                <a:cs typeface="Arial Narrow"/>
              </a:rPr>
              <a:t>et</a:t>
            </a:r>
            <a:r>
              <a:rPr lang="en-CA" sz="1200" spc="-64"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al.</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“Dinner</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Series:</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67"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Management</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with</a:t>
            </a:r>
            <a:r>
              <a:rPr lang="en-CA" sz="1200" spc="-67"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Bruce</a:t>
            </a:r>
            <a:r>
              <a:rPr lang="en-CA" sz="1200" spc="-67" dirty="0">
                <a:solidFill>
                  <a:srgbClr val="000000"/>
                </a:solidFill>
                <a:latin typeface="Roboto Condensed Light" panose="02000000000000000000" pitchFamily="2" charset="0"/>
                <a:cs typeface="Arial Narrow"/>
              </a:rPr>
              <a:t> </a:t>
            </a:r>
            <a:r>
              <a:rPr lang="en-CA" sz="1200" spc="-30" dirty="0" err="1">
                <a:solidFill>
                  <a:srgbClr val="000000"/>
                </a:solidFill>
                <a:latin typeface="Roboto Condensed Light" panose="02000000000000000000" pitchFamily="2" charset="0"/>
                <a:cs typeface="Arial Narrow"/>
              </a:rPr>
              <a:t>Croxon</a:t>
            </a:r>
            <a:r>
              <a:rPr lang="en-CA" sz="1200" spc="-64"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from</a:t>
            </a:r>
            <a:r>
              <a:rPr lang="en-CA" sz="1200" spc="-67"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CBC’s  ‘Dragon’s </a:t>
            </a:r>
            <a:r>
              <a:rPr lang="en-CA" sz="1200" spc="-30" dirty="0">
                <a:solidFill>
                  <a:srgbClr val="000000"/>
                </a:solidFill>
                <a:latin typeface="Roboto Condensed Light" panose="02000000000000000000" pitchFamily="2" charset="0"/>
                <a:cs typeface="Arial Narrow"/>
              </a:rPr>
              <a:t>Den’” </a:t>
            </a:r>
            <a:r>
              <a:rPr lang="en-CA" sz="1200" spc="-49" dirty="0">
                <a:solidFill>
                  <a:srgbClr val="000000"/>
                </a:solidFill>
                <a:latin typeface="Roboto Condensed Light" panose="02000000000000000000" pitchFamily="2" charset="0"/>
                <a:cs typeface="Arial Narrow"/>
              </a:rPr>
              <a:t>HRPA Toronto </a:t>
            </a:r>
            <a:r>
              <a:rPr lang="en-CA" sz="1200" spc="-39" dirty="0">
                <a:solidFill>
                  <a:srgbClr val="000000"/>
                </a:solidFill>
                <a:latin typeface="Roboto Condensed Light" panose="02000000000000000000" pitchFamily="2" charset="0"/>
                <a:cs typeface="Arial Narrow"/>
              </a:rPr>
              <a:t>Chapter. </a:t>
            </a:r>
            <a:r>
              <a:rPr lang="en-CA" sz="1200" spc="-33" dirty="0">
                <a:solidFill>
                  <a:srgbClr val="000000"/>
                </a:solidFill>
                <a:latin typeface="Roboto Condensed Light" panose="02000000000000000000" pitchFamily="2" charset="0"/>
                <a:cs typeface="Arial Narrow"/>
              </a:rPr>
              <a:t>Sheraton </a:t>
            </a:r>
            <a:r>
              <a:rPr lang="en-CA" sz="1200" spc="-30" dirty="0">
                <a:solidFill>
                  <a:srgbClr val="000000"/>
                </a:solidFill>
                <a:latin typeface="Roboto Condensed Light" panose="02000000000000000000" pitchFamily="2" charset="0"/>
                <a:cs typeface="Arial Narrow"/>
              </a:rPr>
              <a:t>Hotel, </a:t>
            </a:r>
            <a:r>
              <a:rPr lang="en-CA" sz="1200" spc="-45" dirty="0">
                <a:solidFill>
                  <a:srgbClr val="000000"/>
                </a:solidFill>
                <a:latin typeface="Roboto Condensed Light" panose="02000000000000000000" pitchFamily="2" charset="0"/>
                <a:cs typeface="Arial Narrow"/>
              </a:rPr>
              <a:t>Toronto, </a:t>
            </a:r>
            <a:r>
              <a:rPr lang="en-CA" sz="1200" spc="-24" dirty="0">
                <a:solidFill>
                  <a:srgbClr val="000000"/>
                </a:solidFill>
                <a:latin typeface="Roboto Condensed Light" panose="02000000000000000000" pitchFamily="2" charset="0"/>
                <a:cs typeface="Arial Narrow"/>
              </a:rPr>
              <a:t>ON. </a:t>
            </a:r>
            <a:r>
              <a:rPr lang="en-CA" sz="1200" spc="-21" dirty="0">
                <a:solidFill>
                  <a:srgbClr val="000000"/>
                </a:solidFill>
                <a:latin typeface="Roboto Condensed Light" panose="02000000000000000000" pitchFamily="2" charset="0"/>
                <a:cs typeface="Arial Narrow"/>
              </a:rPr>
              <a:t>12 </a:t>
            </a:r>
            <a:r>
              <a:rPr lang="en-CA" sz="1200" spc="-49" dirty="0">
                <a:solidFill>
                  <a:srgbClr val="000000"/>
                </a:solidFill>
                <a:latin typeface="Roboto Condensed Light" panose="02000000000000000000" pitchFamily="2" charset="0"/>
                <a:cs typeface="Arial Narrow"/>
              </a:rPr>
              <a:t>Nov. </a:t>
            </a:r>
            <a:r>
              <a:rPr lang="en-CA" sz="1200" spc="-30" dirty="0">
                <a:solidFill>
                  <a:srgbClr val="000000"/>
                </a:solidFill>
                <a:latin typeface="Roboto Condensed Light" panose="02000000000000000000" pitchFamily="2" charset="0"/>
                <a:cs typeface="Arial Narrow"/>
              </a:rPr>
              <a:t>2013. </a:t>
            </a:r>
            <a:r>
              <a:rPr lang="en-CA" sz="1200" spc="-36" dirty="0">
                <a:solidFill>
                  <a:srgbClr val="000000"/>
                </a:solidFill>
                <a:latin typeface="Roboto Condensed Light" panose="02000000000000000000" pitchFamily="2" charset="0"/>
                <a:cs typeface="Arial Narrow"/>
              </a:rPr>
              <a:t>Panel  discussion.</a:t>
            </a:r>
            <a:endParaRPr lang="en-CA" sz="1200" spc="0" dirty="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dirty="0" err="1">
                <a:solidFill>
                  <a:srgbClr val="000000"/>
                </a:solidFill>
                <a:latin typeface="Roboto Condensed Light" panose="02000000000000000000" pitchFamily="2" charset="0"/>
                <a:cs typeface="Arial Narrow"/>
              </a:rPr>
              <a:t>Culbert</a:t>
            </a:r>
            <a:r>
              <a:rPr lang="en-CA" sz="1200" spc="-33"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Samuel. </a:t>
            </a:r>
            <a:r>
              <a:rPr lang="en-CA" sz="1200" spc="-24" dirty="0">
                <a:solidFill>
                  <a:srgbClr val="000000"/>
                </a:solidFill>
                <a:latin typeface="Roboto Condensed Light" panose="02000000000000000000" pitchFamily="2" charset="0"/>
                <a:cs typeface="Arial Narrow"/>
              </a:rPr>
              <a:t>“10 </a:t>
            </a:r>
            <a:r>
              <a:rPr lang="en-CA" sz="1200" spc="-33" dirty="0">
                <a:solidFill>
                  <a:srgbClr val="000000"/>
                </a:solidFill>
                <a:latin typeface="Roboto Condensed Light" panose="02000000000000000000" pitchFamily="2" charset="0"/>
                <a:cs typeface="Arial Narrow"/>
              </a:rPr>
              <a:t>Reasons </a:t>
            </a:r>
            <a:r>
              <a:rPr lang="en-CA" sz="1200" spc="-18" dirty="0">
                <a:solidFill>
                  <a:srgbClr val="000000"/>
                </a:solidFill>
                <a:latin typeface="Roboto Condensed Light" panose="02000000000000000000" pitchFamily="2" charset="0"/>
                <a:cs typeface="Arial Narrow"/>
              </a:rPr>
              <a:t>to </a:t>
            </a:r>
            <a:r>
              <a:rPr lang="en-CA" sz="1200" spc="-24" dirty="0">
                <a:solidFill>
                  <a:srgbClr val="000000"/>
                </a:solidFill>
                <a:latin typeface="Roboto Condensed Light" panose="02000000000000000000" pitchFamily="2" charset="0"/>
                <a:cs typeface="Arial Narrow"/>
              </a:rPr>
              <a:t>Get Rid </a:t>
            </a:r>
            <a:r>
              <a:rPr lang="en-CA" sz="1200" spc="-18" dirty="0">
                <a:solidFill>
                  <a:srgbClr val="000000"/>
                </a:solidFill>
                <a:latin typeface="Roboto Condensed Light" panose="02000000000000000000" pitchFamily="2" charset="0"/>
                <a:cs typeface="Arial Narrow"/>
              </a:rPr>
              <a:t>of </a:t>
            </a:r>
            <a:r>
              <a:rPr lang="en-CA" sz="1200" spc="-33" dirty="0">
                <a:solidFill>
                  <a:srgbClr val="000000"/>
                </a:solidFill>
                <a:latin typeface="Roboto Condensed Light" panose="02000000000000000000" pitchFamily="2" charset="0"/>
                <a:cs typeface="Arial Narrow"/>
              </a:rPr>
              <a:t>Performance Reviews.” </a:t>
            </a:r>
            <a:r>
              <a:rPr lang="en-CA" sz="1200" spc="-30" dirty="0">
                <a:solidFill>
                  <a:srgbClr val="000000"/>
                </a:solidFill>
                <a:latin typeface="Roboto Condensed Light" panose="02000000000000000000" pitchFamily="2" charset="0"/>
                <a:cs typeface="Arial Narrow"/>
              </a:rPr>
              <a:t>Huffington </a:t>
            </a:r>
            <a:r>
              <a:rPr lang="en-CA" sz="1200" spc="-27" dirty="0">
                <a:solidFill>
                  <a:srgbClr val="000000"/>
                </a:solidFill>
                <a:latin typeface="Roboto Condensed Light" panose="02000000000000000000" pitchFamily="2" charset="0"/>
                <a:cs typeface="Arial Narrow"/>
              </a:rPr>
              <a:t>Post </a:t>
            </a:r>
            <a:r>
              <a:rPr lang="en-CA" sz="1200" spc="-36" dirty="0">
                <a:solidFill>
                  <a:srgbClr val="000000"/>
                </a:solidFill>
                <a:latin typeface="Roboto Condensed Light" panose="02000000000000000000" pitchFamily="2" charset="0"/>
                <a:cs typeface="Arial Narrow"/>
              </a:rPr>
              <a:t>Business.  </a:t>
            </a:r>
            <a:r>
              <a:rPr lang="en-CA" sz="1200" spc="-21" dirty="0">
                <a:solidFill>
                  <a:srgbClr val="000000"/>
                </a:solidFill>
                <a:latin typeface="Roboto Condensed Light" panose="02000000000000000000" pitchFamily="2" charset="0"/>
                <a:cs typeface="Arial Narrow"/>
              </a:rPr>
              <a:t>18</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Dec.</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2012.</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28</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30" dirty="0">
                <a:solidFill>
                  <a:srgbClr val="2576B7"/>
                </a:solidFill>
                <a:latin typeface="Roboto Condensed Light" panose="02000000000000000000" pitchFamily="2" charset="0"/>
                <a:cs typeface="Arial Narrow"/>
              </a:rPr>
              <a:t>.</a:t>
            </a:r>
            <a:r>
              <a:rPr lang="en-CA" sz="1200" spc="-58" dirty="0">
                <a:solidFill>
                  <a:srgbClr val="2576B7"/>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hlinkClick r:id="rId4">
                  <a:extLst>
                    <a:ext uri="{A12FA001-AC4F-418D-AE19-62706E023703}">
                      <ahyp:hlinkClr xmlns:ahyp="http://schemas.microsoft.com/office/drawing/2018/hyperlinkcolor" val="tx"/>
                    </a:ext>
                  </a:extLst>
                </a:hlinkClick>
              </a:rPr>
              <a:t>&lt;http://www.huffingtonpost.com/samuel-culbert/performance- </a:t>
            </a:r>
            <a:r>
              <a:rPr lang="en-CA" sz="1200" spc="-36" dirty="0">
                <a:solidFill>
                  <a:srgbClr val="2576B7"/>
                </a:solidFill>
                <a:latin typeface="Roboto Condensed Light" panose="02000000000000000000" pitchFamily="2" charset="0"/>
                <a:cs typeface="Arial Narrow"/>
              </a:rPr>
              <a:t> reviews_b_2325104.html&gt;.</a:t>
            </a:r>
            <a:endParaRPr lang="en-CA" sz="1200" spc="0" dirty="0">
              <a:solidFill>
                <a:srgbClr val="2576B7"/>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3" dirty="0">
                <a:solidFill>
                  <a:srgbClr val="000000"/>
                </a:solidFill>
                <a:latin typeface="Roboto Condensed Light" panose="02000000000000000000" pitchFamily="2" charset="0"/>
                <a:cs typeface="Arial Narrow"/>
              </a:rPr>
              <a:t>Denning, </a:t>
            </a:r>
            <a:r>
              <a:rPr lang="en-CA" sz="1200" spc="-30" dirty="0">
                <a:solidFill>
                  <a:srgbClr val="000000"/>
                </a:solidFill>
                <a:latin typeface="Roboto Condensed Light" panose="02000000000000000000" pitchFamily="2" charset="0"/>
                <a:cs typeface="Arial Narrow"/>
              </a:rPr>
              <a:t>Steve. </a:t>
            </a:r>
            <a:r>
              <a:rPr lang="en-CA" sz="1200" spc="-27" dirty="0">
                <a:solidFill>
                  <a:srgbClr val="000000"/>
                </a:solidFill>
                <a:latin typeface="Roboto Condensed Light" panose="02000000000000000000" pitchFamily="2" charset="0"/>
                <a:cs typeface="Arial Narrow"/>
              </a:rPr>
              <a:t>“The Case </a:t>
            </a:r>
            <a:r>
              <a:rPr lang="en-CA" sz="1200" spc="-30" dirty="0">
                <a:solidFill>
                  <a:srgbClr val="000000"/>
                </a:solidFill>
                <a:latin typeface="Roboto Condensed Light" panose="02000000000000000000" pitchFamily="2" charset="0"/>
                <a:cs typeface="Arial Narrow"/>
              </a:rPr>
              <a:t>Against Agile: </a:t>
            </a:r>
            <a:r>
              <a:rPr lang="en-CA" sz="1200" spc="-64" dirty="0">
                <a:solidFill>
                  <a:srgbClr val="000000"/>
                </a:solidFill>
                <a:latin typeface="Roboto Condensed Light" panose="02000000000000000000" pitchFamily="2" charset="0"/>
                <a:cs typeface="Arial Narrow"/>
              </a:rPr>
              <a:t>Ten </a:t>
            </a:r>
            <a:r>
              <a:rPr lang="en-CA" sz="1200" spc="-33" dirty="0">
                <a:solidFill>
                  <a:srgbClr val="000000"/>
                </a:solidFill>
                <a:latin typeface="Roboto Condensed Light" panose="02000000000000000000" pitchFamily="2" charset="0"/>
                <a:cs typeface="Arial Narrow"/>
              </a:rPr>
              <a:t>Perennial Management Objections.” </a:t>
            </a:r>
            <a:r>
              <a:rPr lang="en-CA" sz="1200" spc="-36" dirty="0">
                <a:solidFill>
                  <a:srgbClr val="000000"/>
                </a:solidFill>
                <a:latin typeface="Roboto Condensed Light" panose="02000000000000000000" pitchFamily="2" charset="0"/>
                <a:cs typeface="Arial Narrow"/>
              </a:rPr>
              <a:t>Forbes  </a:t>
            </a:r>
            <a:r>
              <a:rPr lang="en-CA" sz="1200" spc="-33" dirty="0">
                <a:solidFill>
                  <a:srgbClr val="000000"/>
                </a:solidFill>
                <a:latin typeface="Roboto Condensed Light" panose="02000000000000000000" pitchFamily="2" charset="0"/>
                <a:cs typeface="Arial Narrow"/>
              </a:rPr>
              <a:t>Magazine.</a:t>
            </a:r>
            <a:r>
              <a:rPr lang="en-CA" sz="1200" spc="-64"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17</a:t>
            </a:r>
            <a:r>
              <a:rPr lang="en-CA" sz="1200" spc="-124" dirty="0">
                <a:solidFill>
                  <a:srgbClr val="000000"/>
                </a:solidFill>
                <a:latin typeface="Roboto Condensed Light" panose="02000000000000000000" pitchFamily="2" charset="0"/>
                <a:cs typeface="Arial Narrow"/>
              </a:rPr>
              <a:t> </a:t>
            </a:r>
            <a:r>
              <a:rPr lang="en-CA" sz="1200" spc="-42" dirty="0">
                <a:solidFill>
                  <a:srgbClr val="000000"/>
                </a:solidFill>
                <a:latin typeface="Roboto Condensed Light" panose="02000000000000000000" pitchFamily="2" charset="0"/>
                <a:cs typeface="Arial Narrow"/>
              </a:rPr>
              <a:t>Apr.</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2012.</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4" dirty="0">
                <a:solidFill>
                  <a:srgbClr val="000000"/>
                </a:solidFill>
                <a:latin typeface="Roboto Condensed Light" panose="02000000000000000000" pitchFamily="2" charset="0"/>
                <a:cs typeface="Arial Narrow"/>
              </a:rPr>
              <a:t> </a:t>
            </a:r>
            <a:r>
              <a:rPr lang="en-CA" sz="1200" spc="-49" dirty="0">
                <a:solidFill>
                  <a:srgbClr val="000000"/>
                </a:solidFill>
                <a:latin typeface="Roboto Condensed Light" panose="02000000000000000000" pitchFamily="2" charset="0"/>
                <a:cs typeface="Arial Narrow"/>
              </a:rPr>
              <a:t>Nov.</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58" dirty="0">
                <a:solidFill>
                  <a:srgbClr val="000000"/>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hlinkClick r:id="rId5">
                  <a:extLst>
                    <a:ext uri="{A12FA001-AC4F-418D-AE19-62706E023703}">
                      <ahyp:hlinkClr xmlns:ahyp="http://schemas.microsoft.com/office/drawing/2018/hyperlinkcolor" val="tx"/>
                    </a:ext>
                  </a:extLst>
                </a:hlinkClick>
              </a:rPr>
              <a:t>&lt;http://www.forbes.com/sites/stevedenning/2012/04/17/ </a:t>
            </a:r>
            <a:r>
              <a:rPr lang="en-CA" sz="1200" spc="-36" dirty="0">
                <a:solidFill>
                  <a:srgbClr val="2576B7"/>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the-case-against-agile-ten-perennial-management-objections/&gt;.</a:t>
            </a:r>
            <a:endParaRPr lang="en-CA" sz="1200" spc="0" dirty="0">
              <a:solidFill>
                <a:srgbClr val="000000"/>
              </a:solidFill>
              <a:latin typeface="Roboto Condensed Light" panose="02000000000000000000" pitchFamily="2" charset="0"/>
              <a:cs typeface="Times New Roman"/>
            </a:endParaRPr>
          </a:p>
          <a:p>
            <a:pPr marL="7701" marR="182520" indent="0" algn="l">
              <a:lnSpc>
                <a:spcPct val="110000"/>
              </a:lnSpc>
              <a:spcBef>
                <a:spcPts val="3"/>
              </a:spcBef>
              <a:spcAft>
                <a:spcPts val="1200"/>
              </a:spcAft>
              <a:buFont typeface="Arial" panose="020B0604020202020204" pitchFamily="34" charset="0"/>
              <a:buNone/>
            </a:pPr>
            <a:r>
              <a:rPr lang="en-CA" sz="1200" spc="-30" dirty="0" err="1">
                <a:solidFill>
                  <a:srgbClr val="000000"/>
                </a:solidFill>
                <a:latin typeface="Roboto Condensed Light" panose="02000000000000000000" pitchFamily="2" charset="0"/>
                <a:cs typeface="Arial Narrow"/>
              </a:rPr>
              <a:t>Estis</a:t>
            </a:r>
            <a:r>
              <a:rPr lang="en-CA" sz="1200" spc="-30" dirty="0">
                <a:solidFill>
                  <a:srgbClr val="000000"/>
                </a:solidFill>
                <a:latin typeface="Roboto Condensed Light" panose="02000000000000000000" pitchFamily="2" charset="0"/>
                <a:cs typeface="Arial Narrow"/>
              </a:rPr>
              <a:t>,</a:t>
            </a:r>
            <a:r>
              <a:rPr lang="en-CA" sz="1200" spc="-64"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Ryan.</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“Blowing</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up</a:t>
            </a:r>
            <a:r>
              <a:rPr lang="en-CA" sz="1200" spc="-61" dirty="0">
                <a:solidFill>
                  <a:srgbClr val="000000"/>
                </a:solidFill>
                <a:latin typeface="Roboto Condensed Light" panose="02000000000000000000" pitchFamily="2" charset="0"/>
                <a:cs typeface="Arial Narrow"/>
              </a:rPr>
              <a:t> </a:t>
            </a:r>
            <a:r>
              <a:rPr lang="en-CA" sz="1200" spc="-24" dirty="0">
                <a:solidFill>
                  <a:srgbClr val="000000"/>
                </a:solidFill>
                <a:latin typeface="Roboto Condensed Light" panose="02000000000000000000" pitchFamily="2" charset="0"/>
                <a:cs typeface="Arial Narrow"/>
              </a:rPr>
              <a:t>the</a:t>
            </a:r>
            <a:r>
              <a:rPr lang="en-CA" sz="1200" spc="-64"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Performance</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Review:</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Interview</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with</a:t>
            </a:r>
            <a:r>
              <a:rPr lang="en-CA" sz="1200" spc="-12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Adobe’s</a:t>
            </a:r>
            <a:r>
              <a:rPr lang="en-CA" sz="1200" spc="-61"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Donna</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Morris.”</a:t>
            </a:r>
            <a:r>
              <a:rPr lang="en-CA" sz="1200" spc="-64" dirty="0">
                <a:solidFill>
                  <a:srgbClr val="000000"/>
                </a:solidFill>
                <a:latin typeface="Roboto Condensed Light" panose="02000000000000000000" pitchFamily="2" charset="0"/>
                <a:cs typeface="Arial Narrow"/>
              </a:rPr>
              <a:t> </a:t>
            </a:r>
            <a:r>
              <a:rPr lang="en-CA" sz="1200" spc="-36" dirty="0">
                <a:solidFill>
                  <a:srgbClr val="000000"/>
                </a:solidFill>
                <a:latin typeface="Roboto Condensed Light" panose="02000000000000000000" pitchFamily="2" charset="0"/>
                <a:cs typeface="Arial Narrow"/>
              </a:rPr>
              <a:t>Ryan  </a:t>
            </a:r>
            <a:r>
              <a:rPr lang="en-CA" sz="1200" spc="-30" dirty="0" err="1">
                <a:solidFill>
                  <a:srgbClr val="000000"/>
                </a:solidFill>
                <a:latin typeface="Roboto Condensed Light" panose="02000000000000000000" pitchFamily="2" charset="0"/>
                <a:cs typeface="Arial Narrow"/>
              </a:rPr>
              <a:t>Estis</a:t>
            </a:r>
            <a:r>
              <a:rPr lang="en-CA" sz="1200" spc="-61" dirty="0">
                <a:solidFill>
                  <a:srgbClr val="000000"/>
                </a:solidFill>
                <a:latin typeface="Roboto Condensed Light" panose="02000000000000000000" pitchFamily="2" charset="0"/>
                <a:cs typeface="Arial Narrow"/>
              </a:rPr>
              <a:t> </a:t>
            </a:r>
            <a:r>
              <a:rPr lang="en-CA" sz="1200" spc="-3" dirty="0">
                <a:solidFill>
                  <a:srgbClr val="000000"/>
                </a:solidFill>
                <a:latin typeface="Roboto Condensed Light" panose="02000000000000000000" pitchFamily="2" charset="0"/>
                <a:cs typeface="Arial Narrow"/>
              </a:rPr>
              <a:t>&amp;</a:t>
            </a:r>
            <a:r>
              <a:rPr lang="en-CA" sz="1200" spc="-118"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Associates.</a:t>
            </a:r>
            <a:r>
              <a:rPr lang="en-CA" sz="1200" spc="-61" dirty="0">
                <a:solidFill>
                  <a:srgbClr val="000000"/>
                </a:solidFill>
                <a:latin typeface="Roboto Condensed Light" panose="02000000000000000000" pitchFamily="2" charset="0"/>
                <a:cs typeface="Arial Narrow"/>
              </a:rPr>
              <a:t> </a:t>
            </a:r>
            <a:r>
              <a:rPr lang="en-CA" sz="1200" spc="-21" dirty="0">
                <a:solidFill>
                  <a:srgbClr val="000000"/>
                </a:solidFill>
                <a:latin typeface="Roboto Condensed Light" panose="02000000000000000000" pitchFamily="2" charset="0"/>
                <a:cs typeface="Arial Narrow"/>
              </a:rPr>
              <a:t>17</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June</a:t>
            </a:r>
            <a:r>
              <a:rPr lang="en-CA" sz="1200" spc="-58"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61" dirty="0">
                <a:solidFill>
                  <a:srgbClr val="000000"/>
                </a:solidFill>
                <a:latin typeface="Roboto Condensed Light" panose="02000000000000000000" pitchFamily="2" charset="0"/>
                <a:cs typeface="Arial Narrow"/>
              </a:rPr>
              <a:t> </a:t>
            </a:r>
            <a:r>
              <a:rPr lang="en-CA" sz="1200" spc="-33" dirty="0">
                <a:solidFill>
                  <a:srgbClr val="000000"/>
                </a:solidFill>
                <a:latin typeface="Roboto Condensed Light" panose="02000000000000000000" pitchFamily="2" charset="0"/>
                <a:cs typeface="Arial Narrow"/>
              </a:rPr>
              <a:t>Web.</a:t>
            </a:r>
            <a:r>
              <a:rPr lang="en-CA" sz="1200" spc="-61" dirty="0">
                <a:solidFill>
                  <a:srgbClr val="000000"/>
                </a:solidFill>
                <a:latin typeface="Roboto Condensed Light" panose="02000000000000000000" pitchFamily="2" charset="0"/>
                <a:cs typeface="Arial Narrow"/>
              </a:rPr>
              <a:t> </a:t>
            </a:r>
            <a:r>
              <a:rPr lang="en-CA" sz="1200" spc="-27" dirty="0">
                <a:solidFill>
                  <a:srgbClr val="000000"/>
                </a:solidFill>
                <a:latin typeface="Roboto Condensed Light" panose="02000000000000000000" pitchFamily="2" charset="0"/>
                <a:cs typeface="Arial Narrow"/>
              </a:rPr>
              <a:t>Oct.</a:t>
            </a:r>
            <a:r>
              <a:rPr lang="en-CA" sz="1200" spc="-58" dirty="0">
                <a:solidFill>
                  <a:srgbClr val="000000"/>
                </a:solidFill>
                <a:latin typeface="Roboto Condensed Light" panose="02000000000000000000" pitchFamily="2" charset="0"/>
                <a:cs typeface="Arial Narrow"/>
              </a:rPr>
              <a:t> </a:t>
            </a:r>
            <a:r>
              <a:rPr lang="en-CA" sz="1200" spc="-30" dirty="0">
                <a:solidFill>
                  <a:srgbClr val="000000"/>
                </a:solidFill>
                <a:latin typeface="Roboto Condensed Light" panose="02000000000000000000" pitchFamily="2" charset="0"/>
                <a:cs typeface="Arial Narrow"/>
              </a:rPr>
              <a:t>2013</a:t>
            </a:r>
            <a:r>
              <a:rPr lang="en-CA" sz="1200" spc="-30" dirty="0">
                <a:solidFill>
                  <a:srgbClr val="2576B7"/>
                </a:solidFill>
                <a:latin typeface="Roboto Condensed Light" panose="02000000000000000000" pitchFamily="2" charset="0"/>
                <a:cs typeface="Arial Narrow"/>
              </a:rPr>
              <a:t>.</a:t>
            </a:r>
            <a:r>
              <a:rPr lang="en-CA" sz="1200" spc="-61" dirty="0">
                <a:solidFill>
                  <a:srgbClr val="2576B7"/>
                </a:solidFill>
                <a:latin typeface="Roboto Condensed Light" panose="02000000000000000000" pitchFamily="2" charset="0"/>
                <a:cs typeface="Arial Narrow"/>
              </a:rPr>
              <a:t> </a:t>
            </a:r>
            <a:r>
              <a:rPr lang="en-CA" sz="1200" spc="-36" dirty="0">
                <a:solidFill>
                  <a:srgbClr val="2576B7"/>
                </a:solidFill>
                <a:latin typeface="Roboto Condensed Light" panose="02000000000000000000" pitchFamily="2" charset="0"/>
                <a:cs typeface="Arial Narrow"/>
              </a:rPr>
              <a:t>&lt;</a:t>
            </a:r>
            <a:r>
              <a:rPr lang="en-CA" sz="1200" spc="-36" dirty="0">
                <a:solidFill>
                  <a:srgbClr val="2576B7"/>
                </a:solidFill>
                <a:latin typeface="Roboto Condensed Light" panose="02000000000000000000" pitchFamily="2" charset="0"/>
                <a:cs typeface="Arial Narrow"/>
                <a:hlinkClick r:id="rId6">
                  <a:extLst>
                    <a:ext uri="{A12FA001-AC4F-418D-AE19-62706E023703}">
                      <ahyp:hlinkClr xmlns:ahyp="http://schemas.microsoft.com/office/drawing/2018/hyperlinkcolor" val="tx"/>
                    </a:ext>
                  </a:extLst>
                </a:hlinkClick>
              </a:rPr>
              <a:t>http://ryanestis.com/adobe-interview/&gt;</a:t>
            </a:r>
            <a:r>
              <a:rPr lang="en-CA" sz="1200" spc="-36" dirty="0">
                <a:solidFill>
                  <a:srgbClr val="2576B7"/>
                </a:solidFill>
                <a:latin typeface="Roboto Condensed Light" panose="02000000000000000000" pitchFamily="2" charset="0"/>
                <a:cs typeface="Arial Narrow"/>
              </a:rPr>
              <a:t>.</a:t>
            </a:r>
            <a:endParaRPr lang="en-CA" sz="1200" dirty="0">
              <a:solidFill>
                <a:srgbClr val="2576B7"/>
              </a:solidFill>
              <a:latin typeface="Roboto Condensed Light" panose="02000000000000000000" pitchFamily="2" charset="0"/>
              <a:cs typeface="Arial Narrow"/>
            </a:endParaRPr>
          </a:p>
          <a:p>
            <a:pPr marL="0" lvl="0" indent="0" algn="l">
              <a:lnSpc>
                <a:spcPct val="110000"/>
              </a:lnSpc>
              <a:spcAft>
                <a:spcPts val="1200"/>
              </a:spcAft>
              <a:buFont typeface="Arial" panose="020B0604020202020204" pitchFamily="34" charset="0"/>
              <a:buNone/>
            </a:pPr>
            <a:endParaRPr lang="en-US" sz="1200" dirty="0">
              <a:solidFill>
                <a:srgbClr val="000000"/>
              </a:solidFill>
            </a:endParaRPr>
          </a:p>
          <a:p>
            <a:pPr marL="0" indent="0" algn="l">
              <a:lnSpc>
                <a:spcPct val="110000"/>
              </a:lnSpc>
              <a:spcAft>
                <a:spcPts val="1200"/>
              </a:spcAft>
              <a:buFont typeface="Arial" panose="020B0604020202020204" pitchFamily="34" charset="0"/>
              <a:buNone/>
              <a:tabLst/>
            </a:pPr>
            <a:endParaRPr lang="en-US" sz="1200" dirty="0">
              <a:solidFill>
                <a:srgbClr val="000000"/>
              </a:solidFill>
              <a:latin typeface="Roboto Condensed Light" panose="02000000000000000000" pitchFamily="2" charset="0"/>
              <a:ea typeface="Roboto Condensed Light" panose="02000000000000000000" pitchFamily="2" charset="0"/>
            </a:endParaRPr>
          </a:p>
          <a:p>
            <a:pPr marL="179388" indent="-179388" algn="l">
              <a:lnSpc>
                <a:spcPct val="110000"/>
              </a:lnSpc>
              <a:spcAft>
                <a:spcPts val="1200"/>
              </a:spcAft>
              <a:buFont typeface="Arial" panose="020B0604020202020204" pitchFamily="34" charset="0"/>
              <a:buChar char="•"/>
              <a:tabLst/>
            </a:pPr>
            <a:endParaRPr lang="en-US" sz="1200" dirty="0" err="1">
              <a:solidFill>
                <a:srgbClr val="000000"/>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616787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Slide-blue-left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5252382"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5232400" y="530021"/>
            <a:ext cx="4967041" cy="1130188"/>
          </a:xfrm>
        </p:spPr>
        <p:txBody>
          <a:bodyPr>
            <a:noAutofit/>
          </a:bodyPr>
          <a:lstStyle>
            <a:lvl1pPr>
              <a:lnSpc>
                <a:spcPct val="90000"/>
              </a:lnSpc>
              <a:defRPr b="0" i="0"/>
            </a:lvl1pPr>
          </a:lstStyle>
          <a:p>
            <a:r>
              <a:rPr lang="en-US"/>
              <a:t>Click to edit Master title style</a:t>
            </a:r>
          </a:p>
        </p:txBody>
      </p:sp>
      <p:sp>
        <p:nvSpPr>
          <p:cNvPr id="8" name="Rectangle 7">
            <a:extLst>
              <a:ext uri="{FF2B5EF4-FFF2-40B4-BE49-F238E27FC236}">
                <a16:creationId xmlns:a16="http://schemas.microsoft.com/office/drawing/2014/main" id="{F2D5BCB0-D6FF-CC4C-92CC-90D104D4F343}"/>
              </a:ext>
            </a:extLst>
          </p:cNvPr>
          <p:cNvSpPr/>
          <p:nvPr userDrawn="1"/>
        </p:nvSpPr>
        <p:spPr>
          <a:xfrm>
            <a:off x="0" y="0"/>
            <a:ext cx="4260850" cy="6858000"/>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dirty="0">
              <a:solidFill>
                <a:srgbClr val="1E5E92"/>
              </a:solidFill>
            </a:endParaRPr>
          </a:p>
        </p:txBody>
      </p:sp>
      <p:sp>
        <p:nvSpPr>
          <p:cNvPr id="9" name="Text Placeholder 11">
            <a:extLst>
              <a:ext uri="{FF2B5EF4-FFF2-40B4-BE49-F238E27FC236}">
                <a16:creationId xmlns:a16="http://schemas.microsoft.com/office/drawing/2014/main" id="{2FD860C3-79CC-434D-9984-9C39951BAE42}"/>
              </a:ext>
            </a:extLst>
          </p:cNvPr>
          <p:cNvSpPr>
            <a:spLocks noGrp="1"/>
          </p:cNvSpPr>
          <p:nvPr>
            <p:ph type="body" sz="quarter" idx="14"/>
          </p:nvPr>
        </p:nvSpPr>
        <p:spPr>
          <a:xfrm>
            <a:off x="367657" y="952499"/>
            <a:ext cx="3289943" cy="5367277"/>
          </a:xfrm>
          <a:prstGeom prst="rect">
            <a:avLst/>
          </a:prstGeom>
        </p:spPr>
        <p:txBody>
          <a:bodyPr lIns="0" tIns="0" rIns="0" bIns="0" anchor="ctr" anchorCtr="0">
            <a:noAutofit/>
          </a:bodyPr>
          <a:lstStyle>
            <a:lvl1pPr marL="0" indent="0">
              <a:lnSpc>
                <a:spcPct val="110000"/>
              </a:lnSpc>
              <a:buNone/>
              <a:defRPr sz="2000" b="0" i="0" spc="0">
                <a:solidFill>
                  <a:schemeClr val="bg1"/>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7" name="Text Placeholder 4">
            <a:extLst>
              <a:ext uri="{FF2B5EF4-FFF2-40B4-BE49-F238E27FC236}">
                <a16:creationId xmlns:a16="http://schemas.microsoft.com/office/drawing/2014/main" id="{BFD1FFC3-1E5E-9546-8506-BC69F33F92C0}"/>
              </a:ext>
            </a:extLst>
          </p:cNvPr>
          <p:cNvSpPr>
            <a:spLocks noGrp="1"/>
          </p:cNvSpPr>
          <p:nvPr>
            <p:ph type="body" sz="quarter" idx="33"/>
          </p:nvPr>
        </p:nvSpPr>
        <p:spPr>
          <a:xfrm>
            <a:off x="5232400" y="2518948"/>
            <a:ext cx="6661150" cy="327579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735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Slide-blue-right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97345"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77363" y="530021"/>
            <a:ext cx="6672725" cy="1130188"/>
          </a:xfrm>
        </p:spPr>
        <p:txBody>
          <a:bodyPr>
            <a:noAutofit/>
          </a:bodyPr>
          <a:lstStyle>
            <a:lvl1pPr>
              <a:lnSpc>
                <a:spcPct val="90000"/>
              </a:lnSpc>
              <a:defRPr b="0" i="0"/>
            </a:lvl1pPr>
          </a:lstStyle>
          <a:p>
            <a:r>
              <a:rPr lang="en-US"/>
              <a:t>Click to edit Master title style</a:t>
            </a:r>
          </a:p>
        </p:txBody>
      </p:sp>
      <p:sp>
        <p:nvSpPr>
          <p:cNvPr id="8" name="Rectangle 7">
            <a:extLst>
              <a:ext uri="{FF2B5EF4-FFF2-40B4-BE49-F238E27FC236}">
                <a16:creationId xmlns:a16="http://schemas.microsoft.com/office/drawing/2014/main" id="{F2D5BCB0-D6FF-CC4C-92CC-90D104D4F343}"/>
              </a:ext>
            </a:extLst>
          </p:cNvPr>
          <p:cNvSpPr/>
          <p:nvPr userDrawn="1"/>
        </p:nvSpPr>
        <p:spPr>
          <a:xfrm>
            <a:off x="8005762" y="0"/>
            <a:ext cx="4187825" cy="6858000"/>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dirty="0">
              <a:solidFill>
                <a:srgbClr val="1E5E92"/>
              </a:solidFill>
            </a:endParaRPr>
          </a:p>
        </p:txBody>
      </p:sp>
      <p:sp>
        <p:nvSpPr>
          <p:cNvPr id="9" name="Text Placeholder 11">
            <a:extLst>
              <a:ext uri="{FF2B5EF4-FFF2-40B4-BE49-F238E27FC236}">
                <a16:creationId xmlns:a16="http://schemas.microsoft.com/office/drawing/2014/main" id="{2FD860C3-79CC-434D-9984-9C39951BAE42}"/>
              </a:ext>
            </a:extLst>
          </p:cNvPr>
          <p:cNvSpPr>
            <a:spLocks noGrp="1"/>
          </p:cNvSpPr>
          <p:nvPr>
            <p:ph type="body" sz="quarter" idx="14"/>
          </p:nvPr>
        </p:nvSpPr>
        <p:spPr>
          <a:xfrm>
            <a:off x="8559384" y="952500"/>
            <a:ext cx="3030954" cy="4881142"/>
          </a:xfrm>
          <a:prstGeom prst="rect">
            <a:avLst/>
          </a:prstGeom>
        </p:spPr>
        <p:txBody>
          <a:bodyPr lIns="0" tIns="0" rIns="0" bIns="0" anchor="ctr" anchorCtr="0">
            <a:noAutofit/>
          </a:bodyPr>
          <a:lstStyle>
            <a:lvl1pPr marL="0" indent="0">
              <a:lnSpc>
                <a:spcPct val="110000"/>
              </a:lnSpc>
              <a:buNone/>
              <a:defRPr sz="2000" b="0" i="0" spc="0">
                <a:solidFill>
                  <a:schemeClr val="bg1"/>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Box 6">
            <a:extLst>
              <a:ext uri="{FF2B5EF4-FFF2-40B4-BE49-F238E27FC236}">
                <a16:creationId xmlns:a16="http://schemas.microsoft.com/office/drawing/2014/main" id="{2AD1AD55-DE6F-7A48-87C1-BCB637DDFBBA}"/>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0" name="Text Placeholder 4">
            <a:extLst>
              <a:ext uri="{FF2B5EF4-FFF2-40B4-BE49-F238E27FC236}">
                <a16:creationId xmlns:a16="http://schemas.microsoft.com/office/drawing/2014/main" id="{9827AB02-2D82-654F-ADA6-39B4D879BBE4}"/>
              </a:ext>
            </a:extLst>
          </p:cNvPr>
          <p:cNvSpPr>
            <a:spLocks noGrp="1"/>
          </p:cNvSpPr>
          <p:nvPr>
            <p:ph type="body" sz="quarter" idx="33"/>
          </p:nvPr>
        </p:nvSpPr>
        <p:spPr>
          <a:xfrm>
            <a:off x="371475" y="2508316"/>
            <a:ext cx="6678613" cy="3243898"/>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9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ackCover-Light-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4F0444-218F-494B-BC2E-F0EA2E530B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26078" y="3195534"/>
            <a:ext cx="2341433" cy="466933"/>
          </a:xfrm>
          <a:prstGeom prst="rect">
            <a:avLst/>
          </a:prstGeom>
        </p:spPr>
      </p:pic>
    </p:spTree>
    <p:extLst>
      <p:ext uri="{BB962C8B-B14F-4D97-AF65-F5344CB8AC3E}">
        <p14:creationId xmlns:p14="http://schemas.microsoft.com/office/powerpoint/2010/main" val="65108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graySidebar">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88"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58" y="203525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106" y="530021"/>
            <a:ext cx="4967041" cy="1130188"/>
          </a:xfrm>
        </p:spPr>
        <p:txBody>
          <a:bodyPr>
            <a:noAutofit/>
          </a:bodyPr>
          <a:lstStyle>
            <a:lvl1pPr>
              <a:lnSpc>
                <a:spcPct val="90000"/>
              </a:lnSpc>
              <a:defRPr b="0" i="0"/>
            </a:lvl1pPr>
          </a:lstStyle>
          <a:p>
            <a:r>
              <a:rPr lang="en-US"/>
              <a:t>Click to edit Master title style</a:t>
            </a:r>
          </a:p>
        </p:txBody>
      </p:sp>
      <p:sp>
        <p:nvSpPr>
          <p:cNvPr id="8" name="Text Placeholder 4">
            <a:extLst>
              <a:ext uri="{FF2B5EF4-FFF2-40B4-BE49-F238E27FC236}">
                <a16:creationId xmlns:a16="http://schemas.microsoft.com/office/drawing/2014/main" id="{2721BB38-35D8-6041-AE06-91C7C44D942C}"/>
              </a:ext>
            </a:extLst>
          </p:cNvPr>
          <p:cNvSpPr>
            <a:spLocks noGrp="1"/>
          </p:cNvSpPr>
          <p:nvPr>
            <p:ph type="body" sz="quarter" idx="33"/>
          </p:nvPr>
        </p:nvSpPr>
        <p:spPr>
          <a:xfrm>
            <a:off x="371475" y="3125003"/>
            <a:ext cx="6678613" cy="2637843"/>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F39C547E-7388-DC4A-B7BE-F29EBC5287ED}"/>
              </a:ext>
            </a:extLst>
          </p:cNvPr>
          <p:cNvSpPr txBox="1"/>
          <p:nvPr userDrawn="1"/>
        </p:nvSpPr>
        <p:spPr>
          <a:xfrm>
            <a:off x="11409680" y="6471920"/>
            <a:ext cx="0" cy="0"/>
          </a:xfrm>
          <a:prstGeom prst="rect">
            <a:avLst/>
          </a:prstGeom>
        </p:spPr>
        <p:txBody>
          <a:bodyPr wrap="none" lIns="0" tIns="0" rIns="0" bIns="0" numCol="1" spcCol="360000" rtlCol="0">
            <a:noAutofit/>
          </a:bodyPr>
          <a:lstStyle/>
          <a:p>
            <a:pPr marL="179388" indent="-179388" algn="l">
              <a:lnSpc>
                <a:spcPct val="110000"/>
              </a:lnSpc>
              <a:buFont typeface="Arial" panose="020B0604020202020204" pitchFamily="34" charset="0"/>
              <a:buChar char="•"/>
              <a:tabLst/>
            </a:pP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324673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Slide-Dark-bkg">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88"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58" y="203525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106" y="530021"/>
            <a:ext cx="4967041" cy="1130188"/>
          </a:xfrm>
        </p:spPr>
        <p:txBody>
          <a:bodyPr>
            <a:noAutofit/>
          </a:bodyPr>
          <a:lstStyle>
            <a:lvl1pPr>
              <a:lnSpc>
                <a:spcPct val="90000"/>
              </a:lnSpc>
              <a:defRPr b="0" i="0"/>
            </a:lvl1pPr>
          </a:lstStyle>
          <a:p>
            <a:r>
              <a:rPr lang="en-US"/>
              <a:t>Click to edit Master title style</a:t>
            </a:r>
          </a:p>
        </p:txBody>
      </p:sp>
      <p:sp>
        <p:nvSpPr>
          <p:cNvPr id="8" name="Rectangle 7">
            <a:extLst>
              <a:ext uri="{FF2B5EF4-FFF2-40B4-BE49-F238E27FC236}">
                <a16:creationId xmlns:a16="http://schemas.microsoft.com/office/drawing/2014/main" id="{5BD26176-8E72-8545-BF35-F0975CEECAC1}"/>
              </a:ext>
            </a:extLst>
          </p:cNvPr>
          <p:cNvSpPr/>
          <p:nvPr userDrawn="1"/>
        </p:nvSpPr>
        <p:spPr>
          <a:xfrm>
            <a:off x="8005764" y="0"/>
            <a:ext cx="4187824" cy="6858000"/>
          </a:xfrm>
          <a:prstGeom prst="rect">
            <a:avLst/>
          </a:prstGeom>
          <a:gradFill>
            <a:gsLst>
              <a:gs pos="0">
                <a:srgbClr val="414141"/>
              </a:gs>
              <a:gs pos="85000">
                <a:schemeClr val="tx2">
                  <a:lumMod val="5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dirty="0"/>
          </a:p>
        </p:txBody>
      </p:sp>
      <p:sp>
        <p:nvSpPr>
          <p:cNvPr id="9" name="TextBox 8">
            <a:extLst>
              <a:ext uri="{FF2B5EF4-FFF2-40B4-BE49-F238E27FC236}">
                <a16:creationId xmlns:a16="http://schemas.microsoft.com/office/drawing/2014/main" id="{F9E3C8D6-0ED5-894A-BD50-6C9A62AE65FA}"/>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0" name="Text Placeholder 4">
            <a:extLst>
              <a:ext uri="{FF2B5EF4-FFF2-40B4-BE49-F238E27FC236}">
                <a16:creationId xmlns:a16="http://schemas.microsoft.com/office/drawing/2014/main" id="{B0D1623B-96EE-2840-8716-288265D76E04}"/>
              </a:ext>
            </a:extLst>
          </p:cNvPr>
          <p:cNvSpPr>
            <a:spLocks noGrp="1"/>
          </p:cNvSpPr>
          <p:nvPr>
            <p:ph type="body" sz="quarter" idx="33"/>
          </p:nvPr>
        </p:nvSpPr>
        <p:spPr>
          <a:xfrm>
            <a:off x="371476" y="3146269"/>
            <a:ext cx="5689599" cy="2744168"/>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559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 Slide-graySidebar-thin">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88" y="1648758"/>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58" y="203525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106" y="530021"/>
            <a:ext cx="4967041" cy="1130188"/>
          </a:xfrm>
        </p:spPr>
        <p:txBody>
          <a:bodyPr>
            <a:noAutofit/>
          </a:bodyPr>
          <a:lstStyle>
            <a:lvl1pPr>
              <a:lnSpc>
                <a:spcPct val="90000"/>
              </a:lnSpc>
              <a:defRPr b="0" i="0"/>
            </a:lvl1pPr>
          </a:lstStyle>
          <a:p>
            <a:r>
              <a:rPr lang="en-US"/>
              <a:t>Click to edit Master title style</a:t>
            </a:r>
          </a:p>
        </p:txBody>
      </p:sp>
      <p:sp>
        <p:nvSpPr>
          <p:cNvPr id="9" name="TextBox 8">
            <a:extLst>
              <a:ext uri="{FF2B5EF4-FFF2-40B4-BE49-F238E27FC236}">
                <a16:creationId xmlns:a16="http://schemas.microsoft.com/office/drawing/2014/main" id="{F9E3C8D6-0ED5-894A-BD50-6C9A62AE65FA}"/>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0" name="Rectangle 9">
            <a:extLst>
              <a:ext uri="{FF2B5EF4-FFF2-40B4-BE49-F238E27FC236}">
                <a16:creationId xmlns:a16="http://schemas.microsoft.com/office/drawing/2014/main" id="{11BBAA67-01EA-5442-AE17-60831E18D0A2}"/>
              </a:ext>
            </a:extLst>
          </p:cNvPr>
          <p:cNvSpPr/>
          <p:nvPr userDrawn="1"/>
        </p:nvSpPr>
        <p:spPr>
          <a:xfrm>
            <a:off x="8012624" y="0"/>
            <a:ext cx="4180964" cy="6858000"/>
          </a:xfrm>
          <a:prstGeom prst="rect">
            <a:avLst/>
          </a:prstGeom>
          <a:gradFill>
            <a:gsLst>
              <a:gs pos="15000">
                <a:schemeClr val="bg1"/>
              </a:gs>
              <a:gs pos="85000">
                <a:schemeClr val="bg1">
                  <a:lumMod val="8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dirty="0"/>
          </a:p>
        </p:txBody>
      </p:sp>
      <p:sp>
        <p:nvSpPr>
          <p:cNvPr id="18" name="TextBox 17">
            <a:extLst>
              <a:ext uri="{FF2B5EF4-FFF2-40B4-BE49-F238E27FC236}">
                <a16:creationId xmlns:a16="http://schemas.microsoft.com/office/drawing/2014/main" id="{173855CD-7213-0F47-93AA-736E3E614C05}"/>
              </a:ext>
            </a:extLst>
          </p:cNvPr>
          <p:cNvSpPr txBox="1"/>
          <p:nvPr userDrawn="1"/>
        </p:nvSpPr>
        <p:spPr>
          <a:xfrm>
            <a:off x="8801553" y="6451496"/>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
        <p:nvSpPr>
          <p:cNvPr id="13" name="Text Placeholder 4">
            <a:extLst>
              <a:ext uri="{FF2B5EF4-FFF2-40B4-BE49-F238E27FC236}">
                <a16:creationId xmlns:a16="http://schemas.microsoft.com/office/drawing/2014/main" id="{41C2BBAD-B7E6-B347-BE98-685621B93336}"/>
              </a:ext>
            </a:extLst>
          </p:cNvPr>
          <p:cNvSpPr>
            <a:spLocks noGrp="1"/>
          </p:cNvSpPr>
          <p:nvPr>
            <p:ph type="body" sz="quarter" idx="33"/>
          </p:nvPr>
        </p:nvSpPr>
        <p:spPr>
          <a:xfrm>
            <a:off x="371475" y="3135637"/>
            <a:ext cx="5689600" cy="2744168"/>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01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Content Slide-smaller headers">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D426E116-0FE3-D446-B568-6373B436AD1A}"/>
              </a:ext>
            </a:extLst>
          </p:cNvPr>
          <p:cNvSpPr>
            <a:spLocks noGrp="1"/>
          </p:cNvSpPr>
          <p:nvPr>
            <p:ph type="body" sz="quarter" idx="11"/>
          </p:nvPr>
        </p:nvSpPr>
        <p:spPr>
          <a:xfrm>
            <a:off x="374088" y="1648758"/>
            <a:ext cx="5686987" cy="456696"/>
          </a:xfrm>
          <a:prstGeom prst="rect">
            <a:avLst/>
          </a:prstGeom>
        </p:spPr>
        <p:txBody>
          <a:bodyPr lIns="0" tIns="0" rIns="0" bIns="0">
            <a:noAutofit/>
          </a:bodyPr>
          <a:lstStyle>
            <a:lvl1pPr marL="0" indent="0">
              <a:lnSpc>
                <a:spcPct val="9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 Placeholder 17">
            <a:extLst>
              <a:ext uri="{FF2B5EF4-FFF2-40B4-BE49-F238E27FC236}">
                <a16:creationId xmlns:a16="http://schemas.microsoft.com/office/drawing/2014/main" id="{BC346A8C-5C1D-114F-94D6-BBB1ED290669}"/>
              </a:ext>
            </a:extLst>
          </p:cNvPr>
          <p:cNvSpPr>
            <a:spLocks noGrp="1"/>
          </p:cNvSpPr>
          <p:nvPr>
            <p:ph type="body" sz="quarter" idx="13"/>
          </p:nvPr>
        </p:nvSpPr>
        <p:spPr>
          <a:xfrm>
            <a:off x="383858" y="2035250"/>
            <a:ext cx="5677217" cy="473616"/>
          </a:xfrm>
          <a:prstGeom prst="rect">
            <a:avLst/>
          </a:prstGeom>
        </p:spPr>
        <p:txBody>
          <a:bodyPr lIns="0" tIns="0" rIns="0" bIns="0">
            <a:noAutofit/>
          </a:bodyPr>
          <a:lstStyle>
            <a:lvl1pPr marL="0" indent="0">
              <a:lnSpc>
                <a:spcPct val="9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1" name="Text Placeholder 14">
            <a:extLst>
              <a:ext uri="{FF2B5EF4-FFF2-40B4-BE49-F238E27FC236}">
                <a16:creationId xmlns:a16="http://schemas.microsoft.com/office/drawing/2014/main" id="{4B8B8A6C-F3E5-4C48-A9BB-D5FCE566C12E}"/>
              </a:ext>
            </a:extLst>
          </p:cNvPr>
          <p:cNvSpPr>
            <a:spLocks noGrp="1"/>
          </p:cNvSpPr>
          <p:nvPr>
            <p:ph type="body" sz="quarter" idx="12"/>
          </p:nvPr>
        </p:nvSpPr>
        <p:spPr>
          <a:xfrm>
            <a:off x="371476" y="3127757"/>
            <a:ext cx="3744912" cy="2680175"/>
          </a:xfrm>
          <a:prstGeom prst="rect">
            <a:avLst/>
          </a:prstGeom>
        </p:spPr>
        <p:txBody>
          <a:bodyPr lIns="0" tIns="0" rIns="0" bIns="0" numCol="1" spcCol="360000">
            <a:noAutofit/>
          </a:bodyPr>
          <a:lstStyle>
            <a:lvl1pPr marL="0" indent="0">
              <a:lnSpc>
                <a:spcPct val="110000"/>
              </a:lnSpc>
              <a:buNone/>
              <a:defRPr sz="1400" b="0" i="0">
                <a:solidFill>
                  <a:srgbClr val="000000"/>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itle 9">
            <a:extLst>
              <a:ext uri="{FF2B5EF4-FFF2-40B4-BE49-F238E27FC236}">
                <a16:creationId xmlns:a16="http://schemas.microsoft.com/office/drawing/2014/main" id="{488EE5B4-C583-A04D-B5FC-EA23A0B46B36}"/>
              </a:ext>
            </a:extLst>
          </p:cNvPr>
          <p:cNvSpPr>
            <a:spLocks noGrp="1"/>
          </p:cNvSpPr>
          <p:nvPr>
            <p:ph type="title"/>
          </p:nvPr>
        </p:nvSpPr>
        <p:spPr>
          <a:xfrm>
            <a:off x="354106" y="639749"/>
            <a:ext cx="4967041" cy="1130188"/>
          </a:xfrm>
        </p:spPr>
        <p:txBody>
          <a:bodyPr>
            <a:noAutofit/>
          </a:bodyPr>
          <a:lstStyle>
            <a:lvl1pPr>
              <a:lnSpc>
                <a:spcPct val="90000"/>
              </a:lnSpc>
              <a:defRPr sz="3000" b="0" i="0"/>
            </a:lvl1pPr>
          </a:lstStyle>
          <a:p>
            <a:r>
              <a:rPr lang="en-US"/>
              <a:t>Click to edit Master title style</a:t>
            </a:r>
          </a:p>
        </p:txBody>
      </p:sp>
    </p:spTree>
    <p:extLst>
      <p:ext uri="{BB962C8B-B14F-4D97-AF65-F5344CB8AC3E}">
        <p14:creationId xmlns:p14="http://schemas.microsoft.com/office/powerpoint/2010/main" val="3542167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search Contributors and Experts B">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7A87E3-6D99-8946-A365-05075C72EA60}"/>
              </a:ext>
            </a:extLst>
          </p:cNvPr>
          <p:cNvSpPr>
            <a:spLocks noGrp="1"/>
          </p:cNvSpPr>
          <p:nvPr>
            <p:ph type="body" sz="quarter" idx="11" hasCustomPrompt="1"/>
          </p:nvPr>
        </p:nvSpPr>
        <p:spPr>
          <a:xfrm>
            <a:off x="1715620" y="1669609"/>
            <a:ext cx="3849687" cy="264974"/>
          </a:xfrm>
          <a:prstGeom prst="rect">
            <a:avLst/>
          </a:prstGeom>
        </p:spPr>
        <p:txBody>
          <a:bodyPr lIns="0" tIns="0" rIns="0" bIns="0">
            <a:noAutofit/>
          </a:bodyPr>
          <a:lstStyle>
            <a:lvl1pPr marL="0" indent="0">
              <a:lnSpc>
                <a:spcPct val="110000"/>
              </a:lnSpc>
              <a:buNone/>
              <a:defRPr sz="1400" b="1" i="0">
                <a:solidFill>
                  <a:srgbClr val="2576B7"/>
                </a:solidFill>
                <a:latin typeface="Montserrat SemiBold"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Paul </a:t>
            </a:r>
            <a:r>
              <a:rPr lang="en-US" err="1"/>
              <a:t>Willson</a:t>
            </a:r>
            <a:r>
              <a:rPr lang="en-US"/>
              <a:t> </a:t>
            </a:r>
          </a:p>
        </p:txBody>
      </p:sp>
      <p:sp>
        <p:nvSpPr>
          <p:cNvPr id="10" name="Text Placeholder 8">
            <a:extLst>
              <a:ext uri="{FF2B5EF4-FFF2-40B4-BE49-F238E27FC236}">
                <a16:creationId xmlns:a16="http://schemas.microsoft.com/office/drawing/2014/main" id="{20CC50DE-8543-1446-90E6-8AEF1CF32DC8}"/>
              </a:ext>
            </a:extLst>
          </p:cNvPr>
          <p:cNvSpPr>
            <a:spLocks noGrp="1"/>
          </p:cNvSpPr>
          <p:nvPr>
            <p:ph type="body" sz="quarter" idx="12" hasCustomPrompt="1"/>
          </p:nvPr>
        </p:nvSpPr>
        <p:spPr>
          <a:xfrm>
            <a:off x="1715620" y="1921449"/>
            <a:ext cx="3849687" cy="438571"/>
          </a:xfrm>
          <a:prstGeom prst="rect">
            <a:avLst/>
          </a:prstGeom>
        </p:spPr>
        <p:txBody>
          <a:bodyPr lIns="0" tIns="0" rIns="0" bIns="0">
            <a:noAutofit/>
          </a:bodyPr>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200" b="0" i="0">
                <a:solidFill>
                  <a:srgbClr val="000000"/>
                </a:solidFill>
                <a:latin typeface="Exo"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Senior Demographer</a:t>
            </a:r>
            <a:br>
              <a:rPr lang="en-US"/>
            </a:br>
            <a:r>
              <a:rPr lang="en-US"/>
              <a:t>Info-Tech Research Group</a:t>
            </a:r>
          </a:p>
        </p:txBody>
      </p:sp>
      <p:sp>
        <p:nvSpPr>
          <p:cNvPr id="16" name="Picture Placeholder 15">
            <a:extLst>
              <a:ext uri="{FF2B5EF4-FFF2-40B4-BE49-F238E27FC236}">
                <a16:creationId xmlns:a16="http://schemas.microsoft.com/office/drawing/2014/main" id="{4AEE503A-ADB0-3C49-91AB-D3E44B6DC58A}"/>
              </a:ext>
            </a:extLst>
          </p:cNvPr>
          <p:cNvSpPr>
            <a:spLocks noGrp="1"/>
          </p:cNvSpPr>
          <p:nvPr>
            <p:ph type="pic" sz="quarter" idx="16"/>
          </p:nvPr>
        </p:nvSpPr>
        <p:spPr>
          <a:xfrm>
            <a:off x="354106" y="1670231"/>
            <a:ext cx="1210818" cy="121081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a:lnSpc>
                <a:spcPct val="110000"/>
              </a:lnSpc>
              <a:defRPr sz="1600" b="1" i="0">
                <a:latin typeface="Montserrat SemiBold" pitchFamily="2" charset="77"/>
              </a:defRPr>
            </a:lvl1pPr>
          </a:lstStyle>
          <a:p>
            <a:endParaRPr lang="en-US" dirty="0"/>
          </a:p>
        </p:txBody>
      </p:sp>
      <p:sp>
        <p:nvSpPr>
          <p:cNvPr id="15" name="Text Placeholder 8">
            <a:extLst>
              <a:ext uri="{FF2B5EF4-FFF2-40B4-BE49-F238E27FC236}">
                <a16:creationId xmlns:a16="http://schemas.microsoft.com/office/drawing/2014/main" id="{9A018879-2AAE-DD4D-BED8-A9EBF65B3327}"/>
              </a:ext>
            </a:extLst>
          </p:cNvPr>
          <p:cNvSpPr>
            <a:spLocks noGrp="1"/>
          </p:cNvSpPr>
          <p:nvPr>
            <p:ph type="body" sz="quarter" idx="17" hasCustomPrompt="1"/>
          </p:nvPr>
        </p:nvSpPr>
        <p:spPr>
          <a:xfrm>
            <a:off x="7564252" y="1669609"/>
            <a:ext cx="3849687" cy="264974"/>
          </a:xfrm>
          <a:prstGeom prst="rect">
            <a:avLst/>
          </a:prstGeom>
        </p:spPr>
        <p:txBody>
          <a:bodyPr lIns="0" tIns="0" rIns="0" bIns="0">
            <a:noAutofit/>
          </a:bodyPr>
          <a:lstStyle>
            <a:lvl1pPr marL="0" indent="0">
              <a:lnSpc>
                <a:spcPct val="110000"/>
              </a:lnSpc>
              <a:buNone/>
              <a:defRPr sz="1400" b="1" i="0">
                <a:solidFill>
                  <a:srgbClr val="2576B7"/>
                </a:solidFill>
                <a:latin typeface="Montserrat SemiBold"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Paul </a:t>
            </a:r>
            <a:r>
              <a:rPr lang="en-US" err="1"/>
              <a:t>Willson</a:t>
            </a:r>
            <a:r>
              <a:rPr lang="en-US"/>
              <a:t> </a:t>
            </a:r>
          </a:p>
        </p:txBody>
      </p:sp>
      <p:sp>
        <p:nvSpPr>
          <p:cNvPr id="17" name="Text Placeholder 8">
            <a:extLst>
              <a:ext uri="{FF2B5EF4-FFF2-40B4-BE49-F238E27FC236}">
                <a16:creationId xmlns:a16="http://schemas.microsoft.com/office/drawing/2014/main" id="{BA22E391-D54A-C649-8259-B59C6D235D8E}"/>
              </a:ext>
            </a:extLst>
          </p:cNvPr>
          <p:cNvSpPr>
            <a:spLocks noGrp="1"/>
          </p:cNvSpPr>
          <p:nvPr>
            <p:ph type="body" sz="quarter" idx="18" hasCustomPrompt="1"/>
          </p:nvPr>
        </p:nvSpPr>
        <p:spPr>
          <a:xfrm>
            <a:off x="7564252" y="1921450"/>
            <a:ext cx="3849687" cy="455988"/>
          </a:xfrm>
          <a:prstGeom prst="rect">
            <a:avLst/>
          </a:prstGeom>
        </p:spPr>
        <p:txBody>
          <a:bodyPr lIns="0" tIns="0" rIns="0" bIns="0">
            <a:noAutofit/>
          </a:bodyPr>
          <a:lstStyle>
            <a:lvl1pPr marL="0" indent="0">
              <a:lnSpc>
                <a:spcPct val="110000"/>
              </a:lnSpc>
              <a:spcBef>
                <a:spcPts val="0"/>
              </a:spcBef>
              <a:buNone/>
              <a:defRPr sz="1200" b="0" i="0">
                <a:solidFill>
                  <a:srgbClr val="000000"/>
                </a:solidFill>
                <a:latin typeface="Exo" pitchFamily="2" charset="77"/>
              </a:defRPr>
            </a:lvl1pPr>
            <a:lvl2pPr>
              <a:defRPr sz="1500" b="1" i="0">
                <a:latin typeface="Montserrat SemiBold" pitchFamily="2" charset="77"/>
              </a:defRPr>
            </a:lvl2pPr>
            <a:lvl3pPr>
              <a:defRPr sz="1500" b="1" i="0">
                <a:latin typeface="Montserrat SemiBold" pitchFamily="2" charset="77"/>
              </a:defRPr>
            </a:lvl3pPr>
            <a:lvl4pPr>
              <a:defRPr sz="1500" b="1" i="0">
                <a:latin typeface="Montserrat SemiBold" pitchFamily="2" charset="77"/>
              </a:defRPr>
            </a:lvl4pPr>
            <a:lvl5pPr>
              <a:defRPr sz="1500" b="1" i="0">
                <a:latin typeface="Montserrat SemiBold" pitchFamily="2" charset="77"/>
              </a:defRPr>
            </a:lvl5pPr>
          </a:lstStyle>
          <a:p>
            <a:pPr lvl="0"/>
            <a:r>
              <a:rPr lang="en-US"/>
              <a:t>Senior Demographer</a:t>
            </a:r>
            <a:br>
              <a:rPr lang="en-US"/>
            </a:br>
            <a:r>
              <a:rPr lang="en-US"/>
              <a:t>Info-Tech Research Group</a:t>
            </a:r>
          </a:p>
        </p:txBody>
      </p:sp>
      <p:sp>
        <p:nvSpPr>
          <p:cNvPr id="20" name="Picture Placeholder 15">
            <a:extLst>
              <a:ext uri="{FF2B5EF4-FFF2-40B4-BE49-F238E27FC236}">
                <a16:creationId xmlns:a16="http://schemas.microsoft.com/office/drawing/2014/main" id="{B376A439-0F38-1245-AC0A-D61918E1F362}"/>
              </a:ext>
            </a:extLst>
          </p:cNvPr>
          <p:cNvSpPr>
            <a:spLocks noGrp="1"/>
          </p:cNvSpPr>
          <p:nvPr>
            <p:ph type="pic" sz="quarter" idx="21"/>
          </p:nvPr>
        </p:nvSpPr>
        <p:spPr>
          <a:xfrm>
            <a:off x="6199714" y="1670231"/>
            <a:ext cx="1210818" cy="121081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oAutofit/>
          </a:bodyPr>
          <a:lstStyle>
            <a:lvl1pPr>
              <a:lnSpc>
                <a:spcPct val="110000"/>
              </a:lnSpc>
              <a:defRPr sz="1600" b="1" i="0">
                <a:latin typeface="Montserrat SemiBold" pitchFamily="2" charset="77"/>
              </a:defRPr>
            </a:lvl1pPr>
          </a:lstStyle>
          <a:p>
            <a:endParaRPr lang="en-US" dirty="0"/>
          </a:p>
        </p:txBody>
      </p:sp>
      <p:sp>
        <p:nvSpPr>
          <p:cNvPr id="19" name="TextBox 18">
            <a:extLst>
              <a:ext uri="{FF2B5EF4-FFF2-40B4-BE49-F238E27FC236}">
                <a16:creationId xmlns:a16="http://schemas.microsoft.com/office/drawing/2014/main" id="{A6483C06-5D8D-1B47-B88B-5FEE88718A75}"/>
              </a:ext>
            </a:extLst>
          </p:cNvPr>
          <p:cNvSpPr txBox="1"/>
          <p:nvPr userDrawn="1"/>
        </p:nvSpPr>
        <p:spPr>
          <a:xfrm>
            <a:off x="336886" y="536067"/>
            <a:ext cx="11242306" cy="541209"/>
          </a:xfrm>
          <a:prstGeom prst="rect">
            <a:avLst/>
          </a:prstGeom>
        </p:spPr>
        <p:txBody>
          <a:bodyPr vert="horz" wrap="square" lIns="0" tIns="6931" rIns="0" bIns="0" rtlCol="0">
            <a:noAutofit/>
          </a:bodyPr>
          <a:lstStyle/>
          <a:p>
            <a:pPr marL="7701" marR="242975" algn="l">
              <a:lnSpc>
                <a:spcPct val="90000"/>
              </a:lnSpc>
              <a:spcBef>
                <a:spcPts val="55"/>
              </a:spcBef>
            </a:pPr>
            <a:r>
              <a:rPr lang="en-US" sz="4000" b="1" i="0" dirty="0">
                <a:solidFill>
                  <a:srgbClr val="4A4A4A"/>
                </a:solidFill>
                <a:latin typeface="Montserrat SemiBold" pitchFamily="2" charset="77"/>
              </a:rPr>
              <a:t>Research Contributors and Experts</a:t>
            </a:r>
            <a:endParaRPr lang="en-US" sz="4000" b="1" i="0" spc="-30" dirty="0">
              <a:solidFill>
                <a:srgbClr val="4A4A4A"/>
              </a:solidFill>
              <a:latin typeface="Montserrat SemiBold" pitchFamily="2" charset="77"/>
              <a:cs typeface="Arial Narrow"/>
            </a:endParaRPr>
          </a:p>
        </p:txBody>
      </p:sp>
      <p:sp>
        <p:nvSpPr>
          <p:cNvPr id="13" name="Text Placeholder 4">
            <a:extLst>
              <a:ext uri="{FF2B5EF4-FFF2-40B4-BE49-F238E27FC236}">
                <a16:creationId xmlns:a16="http://schemas.microsoft.com/office/drawing/2014/main" id="{BEEA8162-DD20-8A4F-A217-8DF5CF442F3D}"/>
              </a:ext>
            </a:extLst>
          </p:cNvPr>
          <p:cNvSpPr>
            <a:spLocks noGrp="1"/>
          </p:cNvSpPr>
          <p:nvPr>
            <p:ph type="body" sz="quarter" idx="33"/>
          </p:nvPr>
        </p:nvSpPr>
        <p:spPr>
          <a:xfrm>
            <a:off x="1714242" y="2614641"/>
            <a:ext cx="4346833" cy="3424652"/>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22AA1EFD-B430-5B4D-AF9A-DB8AAC4C9735}"/>
              </a:ext>
            </a:extLst>
          </p:cNvPr>
          <p:cNvSpPr>
            <a:spLocks noGrp="1"/>
          </p:cNvSpPr>
          <p:nvPr>
            <p:ph type="body" sz="quarter" idx="34"/>
          </p:nvPr>
        </p:nvSpPr>
        <p:spPr>
          <a:xfrm>
            <a:off x="7544594" y="2614641"/>
            <a:ext cx="4346833" cy="3424652"/>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43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lour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881123"/>
      </p:ext>
    </p:extLst>
  </p:cSld>
  <p:clrMapOvr>
    <a:masterClrMapping/>
  </p:clrMapOvr>
  <p:extLst>
    <p:ext uri="{DCECCB84-F9BA-43D5-87BE-67443E8EF086}">
      <p15:sldGuideLst xmlns:p15="http://schemas.microsoft.com/office/powerpoint/2012/main">
        <p15:guide id="1" orient="horz" pos="57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B3D8F-5786-FC48-873E-3DA295CC8CA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79000"/>
                    </a14:imgEffect>
                  </a14:imgLayer>
                </a14:imgProps>
              </a:ext>
              <a:ext uri="{28A0092B-C50C-407E-A947-70E740481C1C}">
                <a14:useLocalDpi xmlns:a14="http://schemas.microsoft.com/office/drawing/2010/main"/>
              </a:ext>
            </a:extLst>
          </a:blip>
          <a:srcRect l="39120" r="37452" b="28119"/>
          <a:stretch/>
        </p:blipFill>
        <p:spPr>
          <a:xfrm>
            <a:off x="0" y="-1"/>
            <a:ext cx="3287713" cy="6873276"/>
          </a:xfrm>
          <a:prstGeom prst="rect">
            <a:avLst/>
          </a:prstGeom>
        </p:spPr>
      </p:pic>
      <p:sp>
        <p:nvSpPr>
          <p:cNvPr id="12" name="Rectangle 11">
            <a:extLst>
              <a:ext uri="{FF2B5EF4-FFF2-40B4-BE49-F238E27FC236}">
                <a16:creationId xmlns:a16="http://schemas.microsoft.com/office/drawing/2014/main" id="{9BA5524D-4A89-5440-A5DA-D262B0A1B43F}"/>
              </a:ext>
            </a:extLst>
          </p:cNvPr>
          <p:cNvSpPr/>
          <p:nvPr userDrawn="1"/>
        </p:nvSpPr>
        <p:spPr>
          <a:xfrm>
            <a:off x="2" y="0"/>
            <a:ext cx="3287711" cy="6858000"/>
          </a:xfrm>
          <a:prstGeom prst="rect">
            <a:avLst/>
          </a:prstGeom>
          <a:gradFill>
            <a:gsLst>
              <a:gs pos="19000">
                <a:srgbClr val="2576B7">
                  <a:alpha val="11000"/>
                </a:srgbClr>
              </a:gs>
              <a:gs pos="99000">
                <a:schemeClr val="accent1">
                  <a:lumMod val="60000"/>
                  <a:lumOff val="40000"/>
                  <a:alpha val="59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ADDE57-4E30-2343-9DAE-39F3DBBD9B61}"/>
              </a:ext>
            </a:extLst>
          </p:cNvPr>
          <p:cNvSpPr>
            <a:spLocks noGrp="1"/>
          </p:cNvSpPr>
          <p:nvPr>
            <p:ph type="title" hasCustomPrompt="1"/>
          </p:nvPr>
        </p:nvSpPr>
        <p:spPr>
          <a:xfrm>
            <a:off x="354106" y="530021"/>
            <a:ext cx="2644071" cy="1163598"/>
          </a:xfrm>
        </p:spPr>
        <p:txBody>
          <a:bodyPr>
            <a:noAutofit/>
          </a:bodyPr>
          <a:lstStyle>
            <a:lvl1pPr>
              <a:defRPr b="0" i="0">
                <a:solidFill>
                  <a:schemeClr val="bg1"/>
                </a:solidFill>
              </a:defRPr>
            </a:lvl1pPr>
          </a:lstStyle>
          <a:p>
            <a:r>
              <a:rPr lang="en-US"/>
              <a:t>Table of Contents</a:t>
            </a:r>
          </a:p>
        </p:txBody>
      </p:sp>
      <p:sp>
        <p:nvSpPr>
          <p:cNvPr id="9" name="Text Placeholder 14">
            <a:extLst>
              <a:ext uri="{FF2B5EF4-FFF2-40B4-BE49-F238E27FC236}">
                <a16:creationId xmlns:a16="http://schemas.microsoft.com/office/drawing/2014/main" id="{D7149EE9-D7CB-2245-A969-E3DC476D8DF6}"/>
              </a:ext>
            </a:extLst>
          </p:cNvPr>
          <p:cNvSpPr>
            <a:spLocks noGrp="1"/>
          </p:cNvSpPr>
          <p:nvPr>
            <p:ph type="body" sz="quarter" idx="12" hasCustomPrompt="1"/>
          </p:nvPr>
        </p:nvSpPr>
        <p:spPr>
          <a:xfrm>
            <a:off x="4260851" y="1713470"/>
            <a:ext cx="7424644" cy="4337706"/>
          </a:xfrm>
          <a:prstGeom prst="rect">
            <a:avLst/>
          </a:prstGeom>
        </p:spPr>
        <p:txBody>
          <a:bodyPr lIns="0" tIns="0" rIns="0" bIns="0" numCol="2" spcCol="360000">
            <a:noAutofit/>
          </a:bodyPr>
          <a:lstStyle>
            <a:lvl1pPr marL="14288" marR="0" indent="-230188" algn="l" defTabSz="914400" rtl="0" eaLnBrk="1" fontAlgn="auto" latinLnBrk="0" hangingPunct="1">
              <a:lnSpc>
                <a:spcPct val="90000"/>
              </a:lnSpc>
              <a:spcBef>
                <a:spcPts val="1000"/>
              </a:spcBef>
              <a:spcAft>
                <a:spcPts val="800"/>
              </a:spcAft>
              <a:buClrTx/>
              <a:buSzTx/>
              <a:buFont typeface="Arial" panose="020B0604020202020204" pitchFamily="34" charset="0"/>
              <a:buNone/>
              <a:tabLst>
                <a:tab pos="439738" algn="l"/>
              </a:tabLst>
              <a:defRPr sz="1600" b="0" i="0">
                <a:solidFill>
                  <a:srgbClr val="4A4A4A"/>
                </a:solidFill>
                <a:latin typeface="Montserrat Medium" pitchFamily="2" charset="77"/>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	Click to edit Master text styles</a:t>
            </a:r>
          </a:p>
          <a:p>
            <a:pPr lvl="0"/>
            <a:r>
              <a:rPr lang="en-US"/>
              <a:t>#	Click to edit Master text styles</a:t>
            </a:r>
          </a:p>
          <a:p>
            <a:pPr lvl="0"/>
            <a:r>
              <a:rPr lang="en-US"/>
              <a:t>#	Click to edit Master text styles</a:t>
            </a:r>
          </a:p>
        </p:txBody>
      </p:sp>
    </p:spTree>
    <p:extLst>
      <p:ext uri="{BB962C8B-B14F-4D97-AF65-F5344CB8AC3E}">
        <p14:creationId xmlns:p14="http://schemas.microsoft.com/office/powerpoint/2010/main" val="3968229900"/>
      </p:ext>
    </p:extLst>
  </p:cSld>
  <p:clrMapOvr>
    <a:masterClrMapping/>
  </p:clrMapOvr>
  <p:extLst>
    <p:ext uri="{DCECCB84-F9BA-43D5-87BE-67443E8EF086}">
      <p15:sldGuideLst xmlns:p15="http://schemas.microsoft.com/office/powerpoint/2012/main">
        <p15:guide id="1" orient="horz" pos="11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alysts Perspec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9739219" cy="1130188"/>
          </a:xfrm>
        </p:spPr>
        <p:txBody>
          <a:bodyPr>
            <a:noAutofit/>
          </a:bodyPr>
          <a:lstStyle>
            <a:lvl1pPr>
              <a:defRPr b="0" i="0">
                <a:solidFill>
                  <a:srgbClr val="4A4A4A"/>
                </a:solidFill>
              </a:defRPr>
            </a:lvl1pPr>
          </a:lstStyle>
          <a:p>
            <a:r>
              <a:rPr lang="en-US" dirty="0"/>
              <a:t>Click to edit Master title style</a:t>
            </a:r>
          </a:p>
        </p:txBody>
      </p:sp>
      <p:sp>
        <p:nvSpPr>
          <p:cNvPr id="4" name="Text Placeholder 11">
            <a:extLst>
              <a:ext uri="{FF2B5EF4-FFF2-40B4-BE49-F238E27FC236}">
                <a16:creationId xmlns:a16="http://schemas.microsoft.com/office/drawing/2014/main" id="{04E9795F-CBFB-B94E-B0A4-612B5868B666}"/>
              </a:ext>
            </a:extLst>
          </p:cNvPr>
          <p:cNvSpPr>
            <a:spLocks noGrp="1"/>
          </p:cNvSpPr>
          <p:nvPr>
            <p:ph type="body" sz="quarter" idx="11"/>
          </p:nvPr>
        </p:nvSpPr>
        <p:spPr>
          <a:xfrm>
            <a:off x="367657" y="1667939"/>
            <a:ext cx="4547243" cy="770461"/>
          </a:xfrm>
          <a:prstGeom prst="rect">
            <a:avLst/>
          </a:prstGeom>
        </p:spPr>
        <p:txBody>
          <a:bodyPr lIns="0" tIns="0" rIns="0" bIns="0">
            <a:noAutofit/>
          </a:bodyPr>
          <a:lstStyle>
            <a:lvl1pPr marL="0" indent="0">
              <a:lnSpc>
                <a:spcPct val="110000"/>
              </a:lnSpc>
              <a:buNone/>
              <a:defRPr sz="2000" b="0" i="0" spc="0">
                <a:solidFill>
                  <a:srgbClr val="4A4A4A"/>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6" name="Text Placeholder 17">
            <a:extLst>
              <a:ext uri="{FF2B5EF4-FFF2-40B4-BE49-F238E27FC236}">
                <a16:creationId xmlns:a16="http://schemas.microsoft.com/office/drawing/2014/main" id="{191A5D26-F935-C243-B55A-263E1DDC326D}"/>
              </a:ext>
            </a:extLst>
          </p:cNvPr>
          <p:cNvSpPr>
            <a:spLocks noGrp="1"/>
          </p:cNvSpPr>
          <p:nvPr>
            <p:ph type="body" sz="quarter" idx="13"/>
          </p:nvPr>
        </p:nvSpPr>
        <p:spPr>
          <a:xfrm>
            <a:off x="5238246" y="5120360"/>
            <a:ext cx="2840037" cy="1269682"/>
          </a:xfrm>
          <a:prstGeom prst="rect">
            <a:avLst/>
          </a:prstGeom>
        </p:spPr>
        <p:txBody>
          <a:bodyPr lIns="0" tIns="0" rIns="0" bIns="0">
            <a:noAutofit/>
          </a:bodyPr>
          <a:lstStyle>
            <a:lvl1pPr marL="0" indent="0">
              <a:lnSpc>
                <a:spcPct val="110000"/>
              </a:lnSpc>
              <a:spcBef>
                <a:spcPts val="0"/>
              </a:spcBef>
              <a:buNone/>
              <a:defRPr sz="1200" b="0" i="0">
                <a:solidFill>
                  <a:srgbClr val="2576B7"/>
                </a:solidFill>
                <a:latin typeface="Montserrat SemiBold" pitchFamily="2" charset="77"/>
                <a:cs typeface="Arial" panose="020B0604020202020204" pitchFamily="34" charset="0"/>
              </a:defRPr>
            </a:lvl1pPr>
            <a:lvl2pPr marL="457200" indent="0">
              <a:lnSpc>
                <a:spcPct val="110000"/>
              </a:lnSpc>
              <a:spcBef>
                <a:spcPts val="0"/>
              </a:spcBef>
              <a:buNone/>
              <a:defRPr sz="1200" b="0" i="0">
                <a:solidFill>
                  <a:srgbClr val="2576B7"/>
                </a:solidFill>
                <a:latin typeface="Montserrat Medium" pitchFamily="2" charset="77"/>
                <a:cs typeface="Arial" panose="020B0604020202020204" pitchFamily="34" charset="0"/>
              </a:defRPr>
            </a:lvl2pPr>
            <a:lvl3pPr marL="914400" indent="0">
              <a:lnSpc>
                <a:spcPct val="110000"/>
              </a:lnSpc>
              <a:spcBef>
                <a:spcPts val="0"/>
              </a:spcBef>
              <a:buNone/>
              <a:defRPr sz="1200" b="0" i="0">
                <a:solidFill>
                  <a:srgbClr val="2576B7"/>
                </a:solidFill>
                <a:latin typeface="Montserrat Medium" pitchFamily="2" charset="77"/>
                <a:cs typeface="Arial" panose="020B0604020202020204" pitchFamily="34" charset="0"/>
              </a:defRPr>
            </a:lvl3pPr>
            <a:lvl4pPr marL="1371600" indent="0">
              <a:lnSpc>
                <a:spcPct val="110000"/>
              </a:lnSpc>
              <a:spcBef>
                <a:spcPts val="0"/>
              </a:spcBef>
              <a:buNone/>
              <a:defRPr sz="1200" b="0" i="0">
                <a:solidFill>
                  <a:srgbClr val="2576B7"/>
                </a:solidFill>
                <a:latin typeface="Montserrat Medium" pitchFamily="2" charset="77"/>
                <a:cs typeface="Arial" panose="020B0604020202020204" pitchFamily="34" charset="0"/>
              </a:defRPr>
            </a:lvl4pPr>
            <a:lvl5pPr marL="1828800" indent="0">
              <a:lnSpc>
                <a:spcPct val="110000"/>
              </a:lnSpc>
              <a:spcBef>
                <a:spcPts val="0"/>
              </a:spcBef>
              <a:buNone/>
              <a:defRPr sz="1200" b="0" i="0">
                <a:solidFill>
                  <a:srgbClr val="2576B7"/>
                </a:solidFill>
                <a:latin typeface="Montserrat Medium" pitchFamily="2" charset="77"/>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127F9FF2-D4F4-2F42-9C38-CF0156BDA8A6}"/>
              </a:ext>
            </a:extLst>
          </p:cNvPr>
          <p:cNvSpPr>
            <a:spLocks noGrp="1"/>
          </p:cNvSpPr>
          <p:nvPr>
            <p:ph type="body" sz="quarter" idx="14"/>
          </p:nvPr>
        </p:nvSpPr>
        <p:spPr>
          <a:xfrm>
            <a:off x="5243286" y="1753404"/>
            <a:ext cx="6661150" cy="4218417"/>
          </a:xfrm>
          <a:prstGeom prst="rect">
            <a:avLst/>
          </a:prstGeom>
        </p:spPr>
        <p:txBody>
          <a:bodyPr lIns="0" tIns="0" rIns="0" bIns="0"/>
          <a:lstStyle>
            <a:lvl1pPr marL="179388" indent="-179388">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spcBef>
                <a:spcPts val="0"/>
              </a:spcBef>
              <a:spcAft>
                <a:spcPts val="800"/>
              </a:spcAft>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646507"/>
      </p:ext>
    </p:extLst>
  </p:cSld>
  <p:clrMapOvr>
    <a:masterClrMapping/>
  </p:clrMapOvr>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cSummary-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11220578" cy="1163598"/>
          </a:xfrm>
        </p:spPr>
        <p:txBody>
          <a:bodyPr>
            <a:noAutofit/>
          </a:bodyPr>
          <a:lstStyle>
            <a:lvl1pPr>
              <a:lnSpc>
                <a:spcPct val="90000"/>
              </a:lnSpc>
              <a:defRPr b="0" i="0">
                <a:solidFill>
                  <a:srgbClr val="4A4A4A"/>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8194" y="1597967"/>
            <a:ext cx="3542400" cy="297314"/>
          </a:xfrm>
          <a:prstGeom prst="rect">
            <a:avLst/>
          </a:prstGeom>
        </p:spPr>
        <p:txBody>
          <a:bodyPr lIns="0" tIns="0" rIns="0" bIns="0">
            <a:noAutofit/>
          </a:bodyPr>
          <a:lstStyle>
            <a:lvl1pPr marL="0" indent="0" algn="l">
              <a:lnSpc>
                <a:spcPct val="90000"/>
              </a:lnSpc>
              <a:buNone/>
              <a:defRPr sz="1800" b="0" i="0">
                <a:solidFill>
                  <a:srgbClr val="B3252E"/>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12">
            <a:extLst>
              <a:ext uri="{FF2B5EF4-FFF2-40B4-BE49-F238E27FC236}">
                <a16:creationId xmlns:a16="http://schemas.microsoft.com/office/drawing/2014/main" id="{9BDD2CC1-5E1E-A249-A7A5-AE4A1333D147}"/>
              </a:ext>
            </a:extLst>
          </p:cNvPr>
          <p:cNvSpPr>
            <a:spLocks noGrp="1"/>
          </p:cNvSpPr>
          <p:nvPr>
            <p:ph type="body" sz="quarter" idx="15"/>
          </p:nvPr>
        </p:nvSpPr>
        <p:spPr>
          <a:xfrm>
            <a:off x="4267994" y="1597967"/>
            <a:ext cx="3542400" cy="297314"/>
          </a:xfrm>
          <a:prstGeom prst="rect">
            <a:avLst/>
          </a:prstGeom>
        </p:spPr>
        <p:txBody>
          <a:bodyPr lIns="0" tIns="0" rIns="0" bIns="0">
            <a:noAutofit/>
          </a:bodyPr>
          <a:lstStyle>
            <a:lvl1pPr marL="0" indent="0" algn="l">
              <a:lnSpc>
                <a:spcPct val="90000"/>
              </a:lnSpc>
              <a:buNone/>
              <a:defRPr sz="1800" b="0" i="0">
                <a:solidFill>
                  <a:srgbClr val="F17A26"/>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8" name="Text Placeholder 12">
            <a:extLst>
              <a:ext uri="{FF2B5EF4-FFF2-40B4-BE49-F238E27FC236}">
                <a16:creationId xmlns:a16="http://schemas.microsoft.com/office/drawing/2014/main" id="{DE52E9E9-EF0F-F148-B77C-A1985515528A}"/>
              </a:ext>
            </a:extLst>
          </p:cNvPr>
          <p:cNvSpPr>
            <a:spLocks noGrp="1"/>
          </p:cNvSpPr>
          <p:nvPr>
            <p:ph type="body" sz="quarter" idx="17"/>
          </p:nvPr>
        </p:nvSpPr>
        <p:spPr>
          <a:xfrm>
            <a:off x="8130748" y="1597967"/>
            <a:ext cx="3542400" cy="297314"/>
          </a:xfrm>
          <a:prstGeom prst="rect">
            <a:avLst/>
          </a:prstGeom>
        </p:spPr>
        <p:txBody>
          <a:bodyPr lIns="0" tIns="0" rIns="0" bIns="0">
            <a:noAutofit/>
          </a:bodyPr>
          <a:lstStyle>
            <a:lvl1pPr marL="0" indent="0" algn="l">
              <a:lnSpc>
                <a:spcPct val="90000"/>
              </a:lnSpc>
              <a:buNone/>
              <a:defRPr sz="1800" b="0" i="0">
                <a:solidFill>
                  <a:srgbClr val="2B9E48"/>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4">
            <a:extLst>
              <a:ext uri="{FF2B5EF4-FFF2-40B4-BE49-F238E27FC236}">
                <a16:creationId xmlns:a16="http://schemas.microsoft.com/office/drawing/2014/main" id="{FA4AA16A-AF07-4A4A-AA0D-C83BCCC518CB}"/>
              </a:ext>
            </a:extLst>
          </p:cNvPr>
          <p:cNvSpPr>
            <a:spLocks noGrp="1"/>
          </p:cNvSpPr>
          <p:nvPr>
            <p:ph type="body" sz="quarter" idx="18"/>
          </p:nvPr>
        </p:nvSpPr>
        <p:spPr>
          <a:xfrm>
            <a:off x="371475"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478D611E-AB20-6F4F-AAF0-75575E9D6DB6}"/>
              </a:ext>
            </a:extLst>
          </p:cNvPr>
          <p:cNvSpPr>
            <a:spLocks noGrp="1"/>
          </p:cNvSpPr>
          <p:nvPr>
            <p:ph type="body" sz="quarter" idx="19"/>
          </p:nvPr>
        </p:nvSpPr>
        <p:spPr>
          <a:xfrm>
            <a:off x="4267994"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37BEB711-C86D-6A42-AF2D-7578AE11B32E}"/>
              </a:ext>
            </a:extLst>
          </p:cNvPr>
          <p:cNvSpPr>
            <a:spLocks noGrp="1"/>
          </p:cNvSpPr>
          <p:nvPr>
            <p:ph type="body" sz="quarter" idx="20"/>
          </p:nvPr>
        </p:nvSpPr>
        <p:spPr>
          <a:xfrm>
            <a:off x="8154194" y="1991757"/>
            <a:ext cx="3658265" cy="3190736"/>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014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Summary-Ins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37839D-3E87-9946-9EF1-9F4ECADABFBD}"/>
              </a:ext>
            </a:extLst>
          </p:cNvPr>
          <p:cNvSpPr/>
          <p:nvPr userDrawn="1"/>
        </p:nvSpPr>
        <p:spPr>
          <a:xfrm>
            <a:off x="1" y="0"/>
            <a:ext cx="3293806" cy="6858000"/>
          </a:xfrm>
          <a:prstGeom prst="rect">
            <a:avLst/>
          </a:prstGeom>
          <a:gradFill>
            <a:gsLst>
              <a:gs pos="21000">
                <a:srgbClr val="2576B7"/>
              </a:gs>
              <a:gs pos="87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2644071" cy="1163598"/>
          </a:xfrm>
        </p:spPr>
        <p:txBody>
          <a:bodyPr>
            <a:noAutofit/>
          </a:bodyPr>
          <a:lstStyle>
            <a:lvl1pPr>
              <a:lnSpc>
                <a:spcPct val="90000"/>
              </a:lnSpc>
              <a:defRPr b="0" i="0">
                <a:solidFill>
                  <a:schemeClr val="bg1"/>
                </a:solidFill>
              </a:defRPr>
            </a:lvl1pPr>
          </a:lstStyle>
          <a:p>
            <a:r>
              <a:rPr lang="en-US"/>
              <a:t>Click to edit Master title style</a:t>
            </a:r>
          </a:p>
        </p:txBody>
      </p:sp>
      <p:pic>
        <p:nvPicPr>
          <p:cNvPr id="10" name="Picture 9" descr="A close up of a logo&#10;&#10;Description automatically generated">
            <a:extLst>
              <a:ext uri="{FF2B5EF4-FFF2-40B4-BE49-F238E27FC236}">
                <a16:creationId xmlns:a16="http://schemas.microsoft.com/office/drawing/2014/main" id="{E5D50CBB-3A71-9340-95F5-5C848CF4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7727" r="29802" b="15666"/>
          <a:stretch/>
        </p:blipFill>
        <p:spPr>
          <a:xfrm>
            <a:off x="0" y="2094271"/>
            <a:ext cx="3259394" cy="4763729"/>
          </a:xfrm>
          <a:prstGeom prst="rect">
            <a:avLst/>
          </a:prstGeom>
        </p:spPr>
      </p:pic>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46192" y="1710797"/>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51E67745-F8B6-7742-9C85-BF94D59B17E3}"/>
              </a:ext>
            </a:extLst>
          </p:cNvPr>
          <p:cNvSpPr>
            <a:spLocks noGrp="1"/>
          </p:cNvSpPr>
          <p:nvPr>
            <p:ph type="body" sz="quarter" idx="15"/>
          </p:nvPr>
        </p:nvSpPr>
        <p:spPr>
          <a:xfrm>
            <a:off x="3646192" y="3288813"/>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FD5BBA39-4C80-D648-B340-F00E0C6C3B2C}"/>
              </a:ext>
            </a:extLst>
          </p:cNvPr>
          <p:cNvSpPr>
            <a:spLocks noGrp="1"/>
          </p:cNvSpPr>
          <p:nvPr>
            <p:ph type="body" sz="quarter" idx="17"/>
          </p:nvPr>
        </p:nvSpPr>
        <p:spPr>
          <a:xfrm>
            <a:off x="3646192" y="4890932"/>
            <a:ext cx="1363689" cy="1456894"/>
          </a:xfrm>
          <a:prstGeom prst="rect">
            <a:avLst/>
          </a:prstGeom>
        </p:spPr>
        <p:txBody>
          <a:bodyPr lIns="0" tIns="0" rIns="0" bIns="0">
            <a:noAutofit/>
          </a:bodyPr>
          <a:lstStyle>
            <a:lvl1pPr marL="0" indent="0" algn="r">
              <a:lnSpc>
                <a:spcPct val="90000"/>
              </a:lnSpc>
              <a:buNone/>
              <a:defRPr sz="1800" b="0" i="0">
                <a:solidFill>
                  <a:srgbClr val="2576B7"/>
                </a:solidFill>
                <a:latin typeface="Exo" panose="02000503000000000000"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1">
            <a:extLst>
              <a:ext uri="{FF2B5EF4-FFF2-40B4-BE49-F238E27FC236}">
                <a16:creationId xmlns:a16="http://schemas.microsoft.com/office/drawing/2014/main" id="{D313ADEA-A1F4-A542-85A5-487F1DAC52A4}"/>
              </a:ext>
            </a:extLst>
          </p:cNvPr>
          <p:cNvSpPr>
            <a:spLocks noGrp="1"/>
          </p:cNvSpPr>
          <p:nvPr>
            <p:ph type="body" sz="quarter" idx="11"/>
          </p:nvPr>
        </p:nvSpPr>
        <p:spPr>
          <a:xfrm>
            <a:off x="367657" y="1643564"/>
            <a:ext cx="1938567" cy="1689100"/>
          </a:xfrm>
          <a:prstGeom prst="rect">
            <a:avLst/>
          </a:prstGeom>
        </p:spPr>
        <p:txBody>
          <a:bodyPr lIns="0" tIns="0" rIns="0" bIns="0">
            <a:noAutofit/>
          </a:bodyPr>
          <a:lstStyle>
            <a:lvl1pPr marL="0" indent="0">
              <a:lnSpc>
                <a:spcPct val="90000"/>
              </a:lnSpc>
              <a:buNone/>
              <a:defRPr sz="2000" b="0" i="0" spc="0">
                <a:solidFill>
                  <a:schemeClr val="bg1"/>
                </a:solidFill>
                <a:latin typeface="Montserrat Medium"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2" name="Text Placeholder 4">
            <a:extLst>
              <a:ext uri="{FF2B5EF4-FFF2-40B4-BE49-F238E27FC236}">
                <a16:creationId xmlns:a16="http://schemas.microsoft.com/office/drawing/2014/main" id="{2502EE92-7C7A-FA4E-AE72-3E591F5B1581}"/>
              </a:ext>
            </a:extLst>
          </p:cNvPr>
          <p:cNvSpPr>
            <a:spLocks noGrp="1"/>
          </p:cNvSpPr>
          <p:nvPr>
            <p:ph type="body" sz="quarter" idx="18"/>
          </p:nvPr>
        </p:nvSpPr>
        <p:spPr>
          <a:xfrm>
            <a:off x="5232400" y="1710872"/>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98706D75-EAF6-024B-B02C-354058500E9C}"/>
              </a:ext>
            </a:extLst>
          </p:cNvPr>
          <p:cNvSpPr>
            <a:spLocks noGrp="1"/>
          </p:cNvSpPr>
          <p:nvPr>
            <p:ph type="body" sz="quarter" idx="19"/>
          </p:nvPr>
        </p:nvSpPr>
        <p:spPr>
          <a:xfrm>
            <a:off x="5232400" y="3276600"/>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4">
            <a:extLst>
              <a:ext uri="{FF2B5EF4-FFF2-40B4-BE49-F238E27FC236}">
                <a16:creationId xmlns:a16="http://schemas.microsoft.com/office/drawing/2014/main" id="{8021F9AD-DC72-2E4A-948D-1084BB950A0D}"/>
              </a:ext>
            </a:extLst>
          </p:cNvPr>
          <p:cNvSpPr>
            <a:spLocks noGrp="1"/>
          </p:cNvSpPr>
          <p:nvPr>
            <p:ph type="body" sz="quarter" idx="20"/>
          </p:nvPr>
        </p:nvSpPr>
        <p:spPr>
          <a:xfrm>
            <a:off x="5232400" y="4876800"/>
            <a:ext cx="6261395" cy="1393834"/>
          </a:xfrm>
          <a:prstGeom prst="rect">
            <a:avLst/>
          </a:prstGeom>
        </p:spPr>
        <p:txBody>
          <a:bodyPr lIns="0" tIns="0" rIns="0" bIns="0" numCol="1" spcCol="292608"/>
          <a:lstStyle>
            <a:lvl1pPr marL="179388" indent="-179388">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1pPr>
            <a:lvl2pPr marL="6286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2pPr>
            <a:lvl3pPr marL="1089025" indent="-174625">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3pPr>
            <a:lvl4pPr marL="1549400" indent="-17780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4pPr>
            <a:lvl5pPr marL="2000250" indent="-171450">
              <a:lnSpc>
                <a:spcPct val="110000"/>
              </a:lnSpc>
              <a:tabLst/>
              <a:defRPr sz="1400">
                <a:solidFill>
                  <a:srgbClr val="000000"/>
                </a:solidFill>
                <a:latin typeface="Roboto Condensed Light" panose="02000000000000000000" pitchFamily="2" charset="0"/>
                <a:ea typeface="Roboto Condensed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373356"/>
      </p:ext>
    </p:extLst>
  </p:cSld>
  <p:clrMapOvr>
    <a:masterClrMapping/>
  </p:clrMapOvr>
  <p:extLst>
    <p:ext uri="{DCECCB84-F9BA-43D5-87BE-67443E8EF086}">
      <p15:sldGuideLst xmlns:p15="http://schemas.microsoft.com/office/powerpoint/2012/main">
        <p15:guide id="1" orient="horz" pos="118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print Overview">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30021"/>
            <a:ext cx="5410086" cy="1130188"/>
          </a:xfrm>
        </p:spPr>
        <p:txBody>
          <a:bodyPr>
            <a:noAutofit/>
          </a:bodyPr>
          <a:lstStyle>
            <a:lvl1pPr>
              <a:defRPr b="0" i="0">
                <a:solidFill>
                  <a:srgbClr val="4A4A4A"/>
                </a:solidFill>
              </a:defRPr>
            </a:lvl1pPr>
          </a:lstStyle>
          <a:p>
            <a:r>
              <a:rPr lang="en-US" dirty="0"/>
              <a:t>Click to edit Master title style</a:t>
            </a:r>
          </a:p>
        </p:txBody>
      </p:sp>
      <p:sp>
        <p:nvSpPr>
          <p:cNvPr id="15" name="Text Placeholder 13">
            <a:extLst>
              <a:ext uri="{FF2B5EF4-FFF2-40B4-BE49-F238E27FC236}">
                <a16:creationId xmlns:a16="http://schemas.microsoft.com/office/drawing/2014/main" id="{74424E38-EBD1-9942-88D3-BFBB97FDAA1A}"/>
              </a:ext>
            </a:extLst>
          </p:cNvPr>
          <p:cNvSpPr>
            <a:spLocks noGrp="1"/>
          </p:cNvSpPr>
          <p:nvPr>
            <p:ph type="body" sz="quarter" idx="10"/>
          </p:nvPr>
        </p:nvSpPr>
        <p:spPr>
          <a:xfrm>
            <a:off x="7177088" y="1085064"/>
            <a:ext cx="4656325" cy="726888"/>
          </a:xfrm>
          <a:prstGeom prst="rect">
            <a:avLst/>
          </a:prstGeom>
        </p:spPr>
        <p:txBody>
          <a:bodyPr lIns="0" tIns="0" rIns="0" bIns="0">
            <a:noAutofit/>
          </a:bodyPr>
          <a:lstStyle>
            <a:lvl1pPr marL="0" indent="0">
              <a:lnSpc>
                <a:spcPct val="100000"/>
              </a:lnSpc>
              <a:buNone/>
              <a:defRPr sz="1200" b="0" i="0">
                <a:solidFill>
                  <a:srgbClr val="2576B7"/>
                </a:solidFill>
                <a:latin typeface="Montserrat SemiBold" pitchFamily="2" charset="77"/>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569714441"/>
      </p:ext>
    </p:extLst>
  </p:cSld>
  <p:clrMapOvr>
    <a:masterClrMapping/>
  </p:clrMapOvr>
  <p:extLst>
    <p:ext uri="{DCECCB84-F9BA-43D5-87BE-67443E8EF086}">
      <p15:sldGuideLst xmlns:p15="http://schemas.microsoft.com/office/powerpoint/2012/main">
        <p15:guide id="1" orient="horz" pos="89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Phases -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4A49C4-26C6-F747-A948-6F248247D1D3}"/>
              </a:ext>
            </a:extLst>
          </p:cNvPr>
          <p:cNvSpPr/>
          <p:nvPr userDrawn="1"/>
        </p:nvSpPr>
        <p:spPr>
          <a:xfrm>
            <a:off x="9105899" y="0"/>
            <a:ext cx="3087687" cy="6858000"/>
          </a:xfrm>
          <a:prstGeom prst="rect">
            <a:avLst/>
          </a:prstGeom>
          <a:gradFill>
            <a:gsLst>
              <a:gs pos="19000">
                <a:srgbClr val="2576B7"/>
              </a:gs>
              <a:gs pos="100000">
                <a:schemeClr val="accent1">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dirty="0"/>
          </a:p>
        </p:txBody>
      </p:sp>
      <p:pic>
        <p:nvPicPr>
          <p:cNvPr id="21" name="Picture 20">
            <a:extLst>
              <a:ext uri="{FF2B5EF4-FFF2-40B4-BE49-F238E27FC236}">
                <a16:creationId xmlns:a16="http://schemas.microsoft.com/office/drawing/2014/main" id="{F47C9913-5718-874D-9BAB-81EE03C551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089" y="1697742"/>
            <a:ext cx="10581006" cy="3971320"/>
          </a:xfrm>
          <a:prstGeom prst="rect">
            <a:avLst/>
          </a:prstGeom>
        </p:spPr>
      </p:pic>
      <p:sp>
        <p:nvSpPr>
          <p:cNvPr id="8" name="Text Placeholder 17">
            <a:extLst>
              <a:ext uri="{FF2B5EF4-FFF2-40B4-BE49-F238E27FC236}">
                <a16:creationId xmlns:a16="http://schemas.microsoft.com/office/drawing/2014/main" id="{0B9E58A6-0F71-2B44-BF10-C6A65531FE7E}"/>
              </a:ext>
            </a:extLst>
          </p:cNvPr>
          <p:cNvSpPr>
            <a:spLocks noGrp="1"/>
          </p:cNvSpPr>
          <p:nvPr>
            <p:ph type="body" sz="quarter" idx="14"/>
          </p:nvPr>
        </p:nvSpPr>
        <p:spPr>
          <a:xfrm>
            <a:off x="383858" y="5715000"/>
            <a:ext cx="5677217" cy="473616"/>
          </a:xfrm>
          <a:prstGeom prst="rect">
            <a:avLst/>
          </a:prstGeom>
        </p:spPr>
        <p:txBody>
          <a:bodyPr lIns="0" tIns="0" rIns="0" bIns="0">
            <a:noAutofit/>
          </a:bodyPr>
          <a:lstStyle>
            <a:lvl1pPr marL="0" indent="0">
              <a:lnSpc>
                <a:spcPct val="110000"/>
              </a:lnSpc>
              <a:buNone/>
              <a:defRPr sz="1600" b="0" i="0">
                <a:solidFill>
                  <a:srgbClr val="2576B7"/>
                </a:solidFill>
                <a:latin typeface="Exo" panose="02000503000000000000"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7">
            <a:extLst>
              <a:ext uri="{FF2B5EF4-FFF2-40B4-BE49-F238E27FC236}">
                <a16:creationId xmlns:a16="http://schemas.microsoft.com/office/drawing/2014/main" id="{C88F8756-2789-9C44-8E94-B8F2D55E69A4}"/>
              </a:ext>
            </a:extLst>
          </p:cNvPr>
          <p:cNvSpPr>
            <a:spLocks noGrp="1"/>
          </p:cNvSpPr>
          <p:nvPr>
            <p:ph type="body" sz="quarter" idx="16"/>
          </p:nvPr>
        </p:nvSpPr>
        <p:spPr>
          <a:xfrm>
            <a:off x="84591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4" name="Text Placeholder 17">
            <a:extLst>
              <a:ext uri="{FF2B5EF4-FFF2-40B4-BE49-F238E27FC236}">
                <a16:creationId xmlns:a16="http://schemas.microsoft.com/office/drawing/2014/main" id="{2562FEB0-7A4E-064A-9714-05D7FEABEEE0}"/>
              </a:ext>
            </a:extLst>
          </p:cNvPr>
          <p:cNvSpPr>
            <a:spLocks noGrp="1"/>
          </p:cNvSpPr>
          <p:nvPr>
            <p:ph type="body" sz="quarter" idx="17"/>
          </p:nvPr>
        </p:nvSpPr>
        <p:spPr>
          <a:xfrm>
            <a:off x="97497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7" name="Text Placeholder 17">
            <a:extLst>
              <a:ext uri="{FF2B5EF4-FFF2-40B4-BE49-F238E27FC236}">
                <a16:creationId xmlns:a16="http://schemas.microsoft.com/office/drawing/2014/main" id="{95180202-FB5D-F94C-BB6D-AEA8675BF86A}"/>
              </a:ext>
            </a:extLst>
          </p:cNvPr>
          <p:cNvSpPr>
            <a:spLocks noGrp="1"/>
          </p:cNvSpPr>
          <p:nvPr>
            <p:ph type="body" sz="quarter" idx="18"/>
          </p:nvPr>
        </p:nvSpPr>
        <p:spPr>
          <a:xfrm>
            <a:off x="345703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8" name="Text Placeholder 17">
            <a:extLst>
              <a:ext uri="{FF2B5EF4-FFF2-40B4-BE49-F238E27FC236}">
                <a16:creationId xmlns:a16="http://schemas.microsoft.com/office/drawing/2014/main" id="{58E8B607-4E77-764D-9F28-AFB22E9A0527}"/>
              </a:ext>
            </a:extLst>
          </p:cNvPr>
          <p:cNvSpPr>
            <a:spLocks noGrp="1"/>
          </p:cNvSpPr>
          <p:nvPr>
            <p:ph type="body" sz="quarter" idx="19"/>
          </p:nvPr>
        </p:nvSpPr>
        <p:spPr>
          <a:xfrm>
            <a:off x="358609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9" name="Text Placeholder 17">
            <a:extLst>
              <a:ext uri="{FF2B5EF4-FFF2-40B4-BE49-F238E27FC236}">
                <a16:creationId xmlns:a16="http://schemas.microsoft.com/office/drawing/2014/main" id="{EA10E58D-5C00-A54A-812B-4083B4CDAEF8}"/>
              </a:ext>
            </a:extLst>
          </p:cNvPr>
          <p:cNvSpPr>
            <a:spLocks noGrp="1"/>
          </p:cNvSpPr>
          <p:nvPr>
            <p:ph type="body" sz="quarter" idx="20"/>
          </p:nvPr>
        </p:nvSpPr>
        <p:spPr>
          <a:xfrm>
            <a:off x="6068150" y="3024465"/>
            <a:ext cx="2076769" cy="371902"/>
          </a:xfrm>
          <a:prstGeom prst="rect">
            <a:avLst/>
          </a:prstGeom>
        </p:spPr>
        <p:txBody>
          <a:bodyPr lIns="0" tIns="0" rIns="0" bIns="0">
            <a:noAutofit/>
          </a:bodyPr>
          <a:lstStyle>
            <a:lvl1pPr marL="0" indent="0" algn="ctr">
              <a:lnSpc>
                <a:spcPct val="110000"/>
              </a:lnSpc>
              <a:buNone/>
              <a:defRPr sz="2000" b="0" i="0">
                <a:solidFill>
                  <a:srgbClr val="2576B7"/>
                </a:solidFill>
                <a:latin typeface="Montserrat SemiBold" pitchFamily="2" charset="77"/>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0" name="Text Placeholder 17">
            <a:extLst>
              <a:ext uri="{FF2B5EF4-FFF2-40B4-BE49-F238E27FC236}">
                <a16:creationId xmlns:a16="http://schemas.microsoft.com/office/drawing/2014/main" id="{4E732226-B0CE-4141-BA0A-B0610C10DF1A}"/>
              </a:ext>
            </a:extLst>
          </p:cNvPr>
          <p:cNvSpPr>
            <a:spLocks noGrp="1"/>
          </p:cNvSpPr>
          <p:nvPr>
            <p:ph type="body" sz="quarter" idx="21"/>
          </p:nvPr>
        </p:nvSpPr>
        <p:spPr>
          <a:xfrm>
            <a:off x="6197214" y="3368040"/>
            <a:ext cx="1818640" cy="1048604"/>
          </a:xfrm>
          <a:prstGeom prst="rect">
            <a:avLst/>
          </a:prstGeom>
        </p:spPr>
        <p:txBody>
          <a:bodyPr lIns="0" tIns="0" rIns="0" bIns="0">
            <a:noAutofit/>
          </a:bodyPr>
          <a:lstStyle>
            <a:lvl1pPr marL="0" indent="0" algn="ctr">
              <a:lnSpc>
                <a:spcPct val="110000"/>
              </a:lnSpc>
              <a:spcBef>
                <a:spcPts val="0"/>
              </a:spcBef>
              <a:buNone/>
              <a:defRPr sz="1200" b="0" i="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nSpc>
                <a:spcPts val="1400"/>
              </a:lnSpc>
              <a:buNone/>
              <a:defRPr sz="1400">
                <a:solidFill>
                  <a:srgbClr val="2576B7"/>
                </a:solidFill>
                <a:latin typeface="Arial" panose="020B0604020202020204" pitchFamily="34" charset="0"/>
                <a:cs typeface="Arial" panose="020B0604020202020204" pitchFamily="34" charset="0"/>
              </a:defRPr>
            </a:lvl2pPr>
            <a:lvl3pPr marL="914400" indent="0">
              <a:lnSpc>
                <a:spcPts val="1400"/>
              </a:lnSpc>
              <a:buNone/>
              <a:defRPr sz="1400">
                <a:solidFill>
                  <a:srgbClr val="2576B7"/>
                </a:solidFill>
                <a:latin typeface="Arial" panose="020B0604020202020204" pitchFamily="34" charset="0"/>
                <a:cs typeface="Arial" panose="020B0604020202020204" pitchFamily="34" charset="0"/>
              </a:defRPr>
            </a:lvl3pPr>
            <a:lvl4pPr marL="1371600" indent="0">
              <a:lnSpc>
                <a:spcPts val="1400"/>
              </a:lnSpc>
              <a:buNone/>
              <a:defRPr sz="1400">
                <a:solidFill>
                  <a:srgbClr val="2576B7"/>
                </a:solidFill>
                <a:latin typeface="Arial" panose="020B0604020202020204" pitchFamily="34" charset="0"/>
                <a:cs typeface="Arial" panose="020B0604020202020204" pitchFamily="34" charset="0"/>
              </a:defRPr>
            </a:lvl4pPr>
            <a:lvl5pPr marL="1828800" indent="0">
              <a:lnSpc>
                <a:spcPts val="1400"/>
              </a:lnSpc>
              <a:buNone/>
              <a:defRPr sz="1400">
                <a:solidFill>
                  <a:srgbClr val="2576B7"/>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CD080FB1-EBFC-8046-8481-0C6839CE648F}"/>
              </a:ext>
            </a:extLst>
          </p:cNvPr>
          <p:cNvSpPr>
            <a:spLocks noGrp="1"/>
          </p:cNvSpPr>
          <p:nvPr>
            <p:ph type="body" sz="quarter" idx="12"/>
          </p:nvPr>
        </p:nvSpPr>
        <p:spPr>
          <a:xfrm>
            <a:off x="9362364" y="662318"/>
            <a:ext cx="2531187" cy="539728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5" name="TextBox 24">
            <a:extLst>
              <a:ext uri="{FF2B5EF4-FFF2-40B4-BE49-F238E27FC236}">
                <a16:creationId xmlns:a16="http://schemas.microsoft.com/office/drawing/2014/main" id="{9FAD2C74-B2C9-3C42-A9A3-29E2877B57E6}"/>
              </a:ext>
            </a:extLst>
          </p:cNvPr>
          <p:cNvSpPr txBox="1"/>
          <p:nvPr userDrawn="1"/>
        </p:nvSpPr>
        <p:spPr>
          <a:xfrm>
            <a:off x="8804021" y="6449568"/>
            <a:ext cx="3438335" cy="13183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10000"/>
              </a:lnSpc>
              <a:spcBef>
                <a:spcPts val="55"/>
              </a:spcBef>
              <a:spcAft>
                <a:spcPts val="0"/>
              </a:spcAft>
              <a:buClrTx/>
              <a:buSzTx/>
              <a:buFontTx/>
              <a:buNone/>
              <a:tabLst/>
              <a:defRPr/>
            </a:pPr>
            <a:r>
              <a:rPr lang="en-CA" sz="800" spc="-18" dirty="0">
                <a:solidFill>
                  <a:schemeClr val="bg1"/>
                </a:solidFill>
                <a:latin typeface="Exo" panose="02000503000000000000" pitchFamily="2" charset="77"/>
              </a:rPr>
              <a:t>Info-</a:t>
            </a:r>
            <a:r>
              <a:rPr lang="en-CA" sz="800" spc="-103" dirty="0">
                <a:solidFill>
                  <a:schemeClr val="bg1"/>
                </a:solidFill>
                <a:latin typeface="Exo" panose="02000503000000000000" pitchFamily="2" charset="77"/>
              </a:rPr>
              <a:t>T</a:t>
            </a:r>
            <a:r>
              <a:rPr lang="en-CA" sz="800" spc="-15" dirty="0">
                <a:solidFill>
                  <a:schemeClr val="bg1"/>
                </a:solidFill>
                <a:latin typeface="Exo" panose="02000503000000000000" pitchFamily="2" charset="77"/>
              </a:rPr>
              <a:t>ec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Researc</a:t>
            </a:r>
            <a:r>
              <a:rPr lang="en-CA" sz="800" spc="6" dirty="0">
                <a:solidFill>
                  <a:schemeClr val="bg1"/>
                </a:solidFill>
                <a:latin typeface="Exo" panose="02000503000000000000" pitchFamily="2" charset="77"/>
              </a:rPr>
              <a:t>h</a:t>
            </a:r>
            <a:r>
              <a:rPr lang="en-CA" sz="800" spc="-39" dirty="0">
                <a:solidFill>
                  <a:schemeClr val="bg1"/>
                </a:solidFill>
                <a:latin typeface="Exo" panose="02000503000000000000" pitchFamily="2" charset="77"/>
              </a:rPr>
              <a:t> </a:t>
            </a:r>
            <a:r>
              <a:rPr lang="en-CA" sz="800" spc="-15" dirty="0">
                <a:solidFill>
                  <a:schemeClr val="bg1"/>
                </a:solidFill>
                <a:latin typeface="Exo" panose="02000503000000000000" pitchFamily="2" charset="77"/>
              </a:rPr>
              <a:t>Grou</a:t>
            </a:r>
            <a:r>
              <a:rPr lang="en-CA" sz="800" spc="6" dirty="0">
                <a:solidFill>
                  <a:schemeClr val="bg1"/>
                </a:solidFill>
                <a:latin typeface="Exo" panose="02000503000000000000" pitchFamily="2" charset="77"/>
              </a:rPr>
              <a:t>p   |   </a:t>
            </a:r>
            <a:fld id="{81D60167-4931-47E6-BA6A-407CBD079E47}" type="slidenum">
              <a:rPr lang="en-CA" sz="800" spc="6" smtClean="0">
                <a:solidFill>
                  <a:schemeClr val="bg1"/>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10000"/>
                </a:lnSpc>
                <a:spcBef>
                  <a:spcPts val="55"/>
                </a:spcBef>
                <a:spcAft>
                  <a:spcPts val="0"/>
                </a:spcAft>
                <a:buClrTx/>
                <a:buSzTx/>
                <a:buFontTx/>
                <a:buNone/>
                <a:tabLst/>
                <a:defRPr/>
              </a:pPr>
              <a:t>‹#›</a:t>
            </a:fld>
            <a:endParaRPr sz="800" spc="6" dirty="0">
              <a:solidFill>
                <a:schemeClr val="bg1"/>
              </a:solidFill>
              <a:latin typeface="Exo" panose="02000503000000000000" pitchFamily="2" charset="77"/>
              <a:cs typeface="Arial" panose="020B0604020202020204" pitchFamily="34" charset="0"/>
            </a:endParaRPr>
          </a:p>
        </p:txBody>
      </p:sp>
      <p:sp>
        <p:nvSpPr>
          <p:cNvPr id="15" name="Title 9">
            <a:extLst>
              <a:ext uri="{FF2B5EF4-FFF2-40B4-BE49-F238E27FC236}">
                <a16:creationId xmlns:a16="http://schemas.microsoft.com/office/drawing/2014/main" id="{A239B8F6-3AE0-4D93-A3DA-A8577D884267}"/>
              </a:ext>
            </a:extLst>
          </p:cNvPr>
          <p:cNvSpPr>
            <a:spLocks noGrp="1"/>
          </p:cNvSpPr>
          <p:nvPr>
            <p:ph type="title"/>
          </p:nvPr>
        </p:nvSpPr>
        <p:spPr>
          <a:xfrm>
            <a:off x="354106" y="530021"/>
            <a:ext cx="8480612" cy="519691"/>
          </a:xfrm>
        </p:spPr>
        <p:txBody>
          <a:bodyPr>
            <a:noAutofit/>
          </a:bodyPr>
          <a:lstStyle>
            <a:lvl1pPr>
              <a:lnSpc>
                <a:spcPct val="90000"/>
              </a:lnSpc>
              <a:defRPr b="0" i="0">
                <a:solidFill>
                  <a:srgbClr val="4A4A4A"/>
                </a:solidFill>
              </a:defRPr>
            </a:lvl1pPr>
          </a:lstStyle>
          <a:p>
            <a:r>
              <a:rPr lang="en-US"/>
              <a:t>Click to edit Master title style</a:t>
            </a:r>
          </a:p>
        </p:txBody>
      </p:sp>
      <p:sp>
        <p:nvSpPr>
          <p:cNvPr id="16" name="Text Placeholder 11">
            <a:extLst>
              <a:ext uri="{FF2B5EF4-FFF2-40B4-BE49-F238E27FC236}">
                <a16:creationId xmlns:a16="http://schemas.microsoft.com/office/drawing/2014/main" id="{30C801AE-00D6-4820-A793-C41E238CF846}"/>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110000"/>
              </a:lnSpc>
              <a:buNone/>
              <a:defRPr sz="2000" b="0" i="0">
                <a:solidFill>
                  <a:srgbClr val="4A4A4A"/>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703010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3.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object 40">
            <a:extLst>
              <a:ext uri="{FF2B5EF4-FFF2-40B4-BE49-F238E27FC236}">
                <a16:creationId xmlns:a16="http://schemas.microsoft.com/office/drawing/2014/main" id="{CAA2DC47-C07C-8841-8398-880188265DC9}"/>
              </a:ext>
            </a:extLst>
          </p:cNvPr>
          <p:cNvSpPr txBox="1"/>
          <p:nvPr userDrawn="1"/>
        </p:nvSpPr>
        <p:spPr>
          <a:xfrm>
            <a:off x="5965031" y="6040551"/>
            <a:ext cx="3221785" cy="502469"/>
          </a:xfrm>
          <a:prstGeom prst="rect">
            <a:avLst/>
          </a:prstGeom>
        </p:spPr>
        <p:txBody>
          <a:bodyPr vert="horz" wrap="square" lIns="0" tIns="2310" rIns="0" bIns="0" rtlCol="0">
            <a:noAutofit/>
          </a:bodyPr>
          <a:lstStyle/>
          <a:p>
            <a:pPr marL="7701" marR="3081" indent="33886" algn="r">
              <a:lnSpc>
                <a:spcPts val="958"/>
              </a:lnSpc>
              <a:spcBef>
                <a:spcPts val="18"/>
              </a:spcBef>
            </a:pPr>
            <a:r>
              <a:rPr sz="788" b="0" i="0" spc="-6" dirty="0">
                <a:solidFill>
                  <a:schemeClr val="tx1"/>
                </a:solidFill>
                <a:latin typeface="Roboto Condensed Light" panose="02000000000000000000" pitchFamily="2" charset="0"/>
                <a:ea typeface="Roboto Condensed Light" panose="02000000000000000000" pitchFamily="2" charset="0"/>
                <a:cs typeface="Arial"/>
              </a:rPr>
              <a:t>Info-Tech </a:t>
            </a:r>
            <a:r>
              <a:rPr sz="788" b="0" i="0" spc="3" dirty="0">
                <a:solidFill>
                  <a:schemeClr val="tx1"/>
                </a:solidFill>
                <a:latin typeface="Roboto Condensed Light" panose="02000000000000000000" pitchFamily="2" charset="0"/>
                <a:ea typeface="Roboto Condensed Light" panose="02000000000000000000" pitchFamily="2" charset="0"/>
                <a:cs typeface="Arial"/>
              </a:rPr>
              <a:t>Research </a:t>
            </a:r>
            <a:r>
              <a:rPr sz="788" b="0" i="0" spc="6" dirty="0">
                <a:solidFill>
                  <a:schemeClr val="tx1"/>
                </a:solidFill>
                <a:latin typeface="Roboto Condensed Light" panose="02000000000000000000" pitchFamily="2" charset="0"/>
                <a:ea typeface="Roboto Condensed Light" panose="02000000000000000000" pitchFamily="2" charset="0"/>
                <a:cs typeface="Arial"/>
              </a:rPr>
              <a:t>Group </a:t>
            </a:r>
            <a:r>
              <a:rPr sz="788" b="0" i="0" spc="3" dirty="0">
                <a:solidFill>
                  <a:schemeClr val="tx1"/>
                </a:solidFill>
                <a:latin typeface="Roboto Condensed Light" panose="02000000000000000000" pitchFamily="2" charset="0"/>
                <a:ea typeface="Roboto Condensed Light" panose="02000000000000000000" pitchFamily="2" charset="0"/>
                <a:cs typeface="Arial"/>
              </a:rPr>
              <a:t>Inc. </a:t>
            </a:r>
            <a:r>
              <a:rPr sz="788" b="0" i="0" dirty="0">
                <a:solidFill>
                  <a:schemeClr val="tx1"/>
                </a:solidFill>
                <a:latin typeface="Roboto Condensed Light" panose="02000000000000000000" pitchFamily="2" charset="0"/>
                <a:ea typeface="Roboto Condensed Light" panose="02000000000000000000" pitchFamily="2" charset="0"/>
                <a:cs typeface="Arial"/>
              </a:rPr>
              <a:t>is </a:t>
            </a:r>
            <a:r>
              <a:rPr sz="788" b="0" i="0" spc="6" dirty="0">
                <a:solidFill>
                  <a:schemeClr val="tx1"/>
                </a:solidFill>
                <a:latin typeface="Roboto Condensed Light" panose="02000000000000000000" pitchFamily="2" charset="0"/>
                <a:ea typeface="Roboto Condensed Light" panose="02000000000000000000" pitchFamily="2" charset="0"/>
                <a:cs typeface="Arial"/>
              </a:rPr>
              <a:t>a </a:t>
            </a:r>
            <a:r>
              <a:rPr sz="788" b="0" i="0" dirty="0">
                <a:solidFill>
                  <a:schemeClr val="tx1"/>
                </a:solidFill>
                <a:latin typeface="Roboto Condensed Light" panose="02000000000000000000" pitchFamily="2" charset="0"/>
                <a:ea typeface="Roboto Condensed Light" panose="02000000000000000000" pitchFamily="2" charset="0"/>
                <a:cs typeface="Arial"/>
              </a:rPr>
              <a:t>global leader </a:t>
            </a:r>
            <a:r>
              <a:rPr sz="788" b="0" i="0" spc="3" dirty="0">
                <a:solidFill>
                  <a:schemeClr val="tx1"/>
                </a:solidFill>
                <a:latin typeface="Roboto Condensed Light" panose="02000000000000000000" pitchFamily="2" charset="0"/>
                <a:ea typeface="Roboto Condensed Light" panose="02000000000000000000" pitchFamily="2" charset="0"/>
                <a:cs typeface="Arial"/>
              </a:rPr>
              <a:t>in </a:t>
            </a:r>
            <a:r>
              <a:rPr sz="788" b="0" i="0" dirty="0">
                <a:solidFill>
                  <a:schemeClr val="tx1"/>
                </a:solidFill>
                <a:latin typeface="Roboto Condensed Light" panose="02000000000000000000" pitchFamily="2" charset="0"/>
                <a:ea typeface="Roboto Condensed Light" panose="02000000000000000000" pitchFamily="2" charset="0"/>
                <a:cs typeface="Arial"/>
              </a:rPr>
              <a:t>providing </a:t>
            </a:r>
            <a:r>
              <a:rPr sz="788" b="0" i="0" spc="3" dirty="0">
                <a:solidFill>
                  <a:schemeClr val="tx1"/>
                </a:solidFill>
                <a:latin typeface="Roboto Condensed Light" panose="02000000000000000000" pitchFamily="2" charset="0"/>
                <a:ea typeface="Roboto Condensed Light" panose="02000000000000000000" pitchFamily="2" charset="0"/>
                <a:cs typeface="Arial"/>
              </a:rPr>
              <a:t>IT research</a:t>
            </a:r>
            <a:r>
              <a:rPr sz="788" b="0" i="0" spc="64"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and</a:t>
            </a:r>
            <a:r>
              <a:rPr sz="788" b="0" i="0" spc="9" dirty="0">
                <a:solidFill>
                  <a:schemeClr val="tx1"/>
                </a:solidFill>
                <a:latin typeface="Roboto Condensed Light" panose="02000000000000000000" pitchFamily="2" charset="0"/>
                <a:ea typeface="Roboto Condensed Light" panose="02000000000000000000" pitchFamily="2" charset="0"/>
                <a:cs typeface="Arial"/>
              </a:rPr>
              <a:t> </a:t>
            </a:r>
            <a:r>
              <a:rPr sz="788" b="0" i="0" dirty="0">
                <a:solidFill>
                  <a:schemeClr val="tx1"/>
                </a:solidFill>
                <a:latin typeface="Roboto Condensed Light" panose="02000000000000000000" pitchFamily="2" charset="0"/>
                <a:ea typeface="Roboto Condensed Light" panose="02000000000000000000" pitchFamily="2" charset="0"/>
                <a:cs typeface="Arial"/>
              </a:rPr>
              <a:t>advice.  </a:t>
            </a:r>
            <a:r>
              <a:rPr sz="788" b="0" i="0" spc="-6" dirty="0">
                <a:solidFill>
                  <a:schemeClr val="tx1"/>
                </a:solidFill>
                <a:latin typeface="Roboto Condensed Light" panose="02000000000000000000" pitchFamily="2" charset="0"/>
                <a:ea typeface="Roboto Condensed Light" panose="02000000000000000000" pitchFamily="2" charset="0"/>
                <a:cs typeface="Arial"/>
              </a:rPr>
              <a:t>Info-Tech’s </a:t>
            </a:r>
            <a:r>
              <a:rPr sz="788" b="0" i="0" dirty="0">
                <a:solidFill>
                  <a:schemeClr val="tx1"/>
                </a:solidFill>
                <a:latin typeface="Roboto Condensed Light" panose="02000000000000000000" pitchFamily="2" charset="0"/>
                <a:ea typeface="Roboto Condensed Light" panose="02000000000000000000" pitchFamily="2" charset="0"/>
                <a:cs typeface="Arial"/>
              </a:rPr>
              <a:t>products </a:t>
            </a:r>
            <a:r>
              <a:rPr sz="788" b="0" i="0" spc="3" dirty="0">
                <a:solidFill>
                  <a:schemeClr val="tx1"/>
                </a:solidFill>
                <a:latin typeface="Roboto Condensed Light" panose="02000000000000000000" pitchFamily="2" charset="0"/>
                <a:ea typeface="Roboto Condensed Light" panose="02000000000000000000" pitchFamily="2" charset="0"/>
                <a:cs typeface="Arial"/>
              </a:rPr>
              <a:t>and services </a:t>
            </a:r>
            <a:r>
              <a:rPr sz="788" b="0" i="0" spc="6" dirty="0">
                <a:solidFill>
                  <a:schemeClr val="tx1"/>
                </a:solidFill>
                <a:latin typeface="Roboto Condensed Light" panose="02000000000000000000" pitchFamily="2" charset="0"/>
                <a:ea typeface="Roboto Condensed Light" panose="02000000000000000000" pitchFamily="2" charset="0"/>
                <a:cs typeface="Arial"/>
              </a:rPr>
              <a:t>combine </a:t>
            </a:r>
            <a:r>
              <a:rPr sz="788" b="0" i="0" dirty="0">
                <a:solidFill>
                  <a:schemeClr val="tx1"/>
                </a:solidFill>
                <a:latin typeface="Roboto Condensed Light" panose="02000000000000000000" pitchFamily="2" charset="0"/>
                <a:ea typeface="Roboto Condensed Light" panose="02000000000000000000" pitchFamily="2" charset="0"/>
                <a:cs typeface="Arial"/>
              </a:rPr>
              <a:t>actionable insight </a:t>
            </a:r>
            <a:r>
              <a:rPr sz="788" b="0" i="0" spc="3" dirty="0">
                <a:solidFill>
                  <a:schemeClr val="tx1"/>
                </a:solidFill>
                <a:latin typeface="Roboto Condensed Light" panose="02000000000000000000" pitchFamily="2" charset="0"/>
                <a:ea typeface="Roboto Condensed Light" panose="02000000000000000000" pitchFamily="2" charset="0"/>
                <a:cs typeface="Arial"/>
              </a:rPr>
              <a:t>and relevant</a:t>
            </a:r>
            <a:r>
              <a:rPr sz="788" b="0" i="0" spc="76"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advice</a:t>
            </a:r>
            <a:r>
              <a:rPr sz="788" b="0" i="0" spc="12" dirty="0">
                <a:solidFill>
                  <a:schemeClr val="tx1"/>
                </a:solidFill>
                <a:latin typeface="Roboto Condensed Light" panose="02000000000000000000" pitchFamily="2" charset="0"/>
                <a:ea typeface="Roboto Condensed Light" panose="02000000000000000000" pitchFamily="2" charset="0"/>
                <a:cs typeface="Arial"/>
              </a:rPr>
              <a:t> </a:t>
            </a:r>
            <a:r>
              <a:rPr sz="788" b="0" i="0" dirty="0">
                <a:solidFill>
                  <a:schemeClr val="tx1"/>
                </a:solidFill>
                <a:latin typeface="Roboto Condensed Light" panose="02000000000000000000" pitchFamily="2" charset="0"/>
                <a:ea typeface="Roboto Condensed Light" panose="02000000000000000000" pitchFamily="2" charset="0"/>
                <a:cs typeface="Arial"/>
              </a:rPr>
              <a:t>with  </a:t>
            </a:r>
            <a:r>
              <a:rPr sz="788" b="0" i="0" spc="3" dirty="0">
                <a:solidFill>
                  <a:schemeClr val="tx1"/>
                </a:solidFill>
                <a:latin typeface="Roboto Condensed Light" panose="02000000000000000000" pitchFamily="2" charset="0"/>
                <a:ea typeface="Roboto Condensed Light" panose="02000000000000000000" pitchFamily="2" charset="0"/>
                <a:cs typeface="Arial"/>
              </a:rPr>
              <a:t>ready-to-use tools and templates that cover the full spectrum of IT</a:t>
            </a:r>
            <a:r>
              <a:rPr sz="788" b="0" i="0" spc="73"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concerns.</a:t>
            </a:r>
            <a:endParaRPr sz="788" b="0" i="0" dirty="0">
              <a:solidFill>
                <a:schemeClr val="tx1"/>
              </a:solidFill>
              <a:latin typeface="Roboto Condensed Light" panose="02000000000000000000" pitchFamily="2" charset="0"/>
              <a:ea typeface="Roboto Condensed Light" panose="02000000000000000000" pitchFamily="2" charset="0"/>
              <a:cs typeface="Arial"/>
            </a:endParaRPr>
          </a:p>
          <a:p>
            <a:pPr marR="3851" algn="r">
              <a:lnSpc>
                <a:spcPts val="931"/>
              </a:lnSpc>
            </a:pPr>
            <a:r>
              <a:rPr sz="788" b="0" i="0" spc="6"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1997-20</a:t>
            </a:r>
            <a:r>
              <a:rPr lang="en-US" sz="788" b="0" i="0" spc="3" dirty="0">
                <a:solidFill>
                  <a:schemeClr val="tx1"/>
                </a:solidFill>
                <a:latin typeface="Roboto Condensed Light" panose="02000000000000000000" pitchFamily="2" charset="0"/>
                <a:ea typeface="Roboto Condensed Light" panose="02000000000000000000" pitchFamily="2" charset="0"/>
                <a:cs typeface="Arial"/>
              </a:rPr>
              <a:t>21</a:t>
            </a:r>
            <a:r>
              <a:rPr sz="788" b="0" i="0" spc="3" dirty="0">
                <a:solidFill>
                  <a:schemeClr val="tx1"/>
                </a:solidFill>
                <a:latin typeface="Roboto Condensed Light" panose="02000000000000000000" pitchFamily="2" charset="0"/>
                <a:ea typeface="Roboto Condensed Light" panose="02000000000000000000" pitchFamily="2" charset="0"/>
                <a:cs typeface="Arial"/>
              </a:rPr>
              <a:t> </a:t>
            </a:r>
            <a:r>
              <a:rPr sz="788" b="0" i="0" spc="-6" dirty="0">
                <a:solidFill>
                  <a:schemeClr val="tx1"/>
                </a:solidFill>
                <a:latin typeface="Roboto Condensed Light" panose="02000000000000000000" pitchFamily="2" charset="0"/>
                <a:ea typeface="Roboto Condensed Light" panose="02000000000000000000" pitchFamily="2" charset="0"/>
                <a:cs typeface="Arial"/>
              </a:rPr>
              <a:t>Info-Tech </a:t>
            </a:r>
            <a:r>
              <a:rPr sz="788" b="0" i="0" spc="3" dirty="0">
                <a:solidFill>
                  <a:schemeClr val="tx1"/>
                </a:solidFill>
                <a:latin typeface="Roboto Condensed Light" panose="02000000000000000000" pitchFamily="2" charset="0"/>
                <a:ea typeface="Roboto Condensed Light" panose="02000000000000000000" pitchFamily="2" charset="0"/>
                <a:cs typeface="Arial"/>
              </a:rPr>
              <a:t>Research </a:t>
            </a:r>
            <a:r>
              <a:rPr sz="788" b="0" i="0" spc="6" dirty="0">
                <a:solidFill>
                  <a:schemeClr val="tx1"/>
                </a:solidFill>
                <a:latin typeface="Roboto Condensed Light" panose="02000000000000000000" pitchFamily="2" charset="0"/>
                <a:ea typeface="Roboto Condensed Light" panose="02000000000000000000" pitchFamily="2" charset="0"/>
                <a:cs typeface="Arial"/>
              </a:rPr>
              <a:t>Group</a:t>
            </a:r>
            <a:r>
              <a:rPr sz="788" b="0" i="0" spc="-27" dirty="0">
                <a:solidFill>
                  <a:schemeClr val="tx1"/>
                </a:solidFill>
                <a:latin typeface="Roboto Condensed Light" panose="02000000000000000000" pitchFamily="2" charset="0"/>
                <a:ea typeface="Roboto Condensed Light" panose="02000000000000000000" pitchFamily="2" charset="0"/>
                <a:cs typeface="Arial"/>
              </a:rPr>
              <a:t> </a:t>
            </a:r>
            <a:r>
              <a:rPr sz="788" b="0" i="0" spc="3" dirty="0">
                <a:solidFill>
                  <a:schemeClr val="tx1"/>
                </a:solidFill>
                <a:latin typeface="Roboto Condensed Light" panose="02000000000000000000" pitchFamily="2" charset="0"/>
                <a:ea typeface="Roboto Condensed Light" panose="02000000000000000000" pitchFamily="2" charset="0"/>
                <a:cs typeface="Arial"/>
              </a:rPr>
              <a:t>Inc.</a:t>
            </a:r>
            <a:endParaRPr sz="788" b="0" i="0" dirty="0">
              <a:solidFill>
                <a:schemeClr val="tx1"/>
              </a:solidFill>
              <a:latin typeface="Roboto Condensed Light" panose="02000000000000000000" pitchFamily="2" charset="0"/>
              <a:ea typeface="Roboto Condensed Light" panose="02000000000000000000" pitchFamily="2" charset="0"/>
              <a:cs typeface="Arial"/>
            </a:endParaRPr>
          </a:p>
        </p:txBody>
      </p:sp>
      <p:pic>
        <p:nvPicPr>
          <p:cNvPr id="6" name="Picture 5">
            <a:extLst>
              <a:ext uri="{FF2B5EF4-FFF2-40B4-BE49-F238E27FC236}">
                <a16:creationId xmlns:a16="http://schemas.microsoft.com/office/drawing/2014/main" id="{E9D10E23-5B6C-0E46-8E09-10A336299F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51943" y="6057692"/>
            <a:ext cx="2341433" cy="466933"/>
          </a:xfrm>
          <a:prstGeom prst="rect">
            <a:avLst/>
          </a:prstGeom>
        </p:spPr>
      </p:pic>
    </p:spTree>
    <p:extLst>
      <p:ext uri="{BB962C8B-B14F-4D97-AF65-F5344CB8AC3E}">
        <p14:creationId xmlns:p14="http://schemas.microsoft.com/office/powerpoint/2010/main" val="200115512"/>
      </p:ext>
    </p:extLst>
  </p:cSld>
  <p:clrMap bg1="lt1" tx1="dk1" bg2="lt2" tx2="dk2" accent1="accent1" accent2="accent2" accent3="accent3" accent4="accent4" accent5="accent5" accent6="accent6" hlink="hlink" folHlink="folHlink"/>
  <p:sldLayoutIdLst>
    <p:sldLayoutId id="2147483717"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01997"/>
      </p:ext>
    </p:extLst>
  </p:cSld>
  <p:clrMap bg1="lt1" tx1="dk1" bg2="lt2" tx2="dk2" accent1="accent1" accent2="accent2" accent3="accent3" accent4="accent4" accent5="accent5" accent6="accent6" hlink="hlink" folHlink="folHlink"/>
  <p:sldLayoutIdLst>
    <p:sldLayoutId id="2147483800"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106" y="530021"/>
            <a:ext cx="5632357" cy="1130188"/>
          </a:xfrm>
          <a:prstGeom prst="rect">
            <a:avLst/>
          </a:prstGeom>
        </p:spPr>
        <p:txBody>
          <a:bodyPr vert="horz" lIns="0" tIns="0" rIns="0" bIns="0" rtlCol="0" anchor="t" anchorCtr="0">
            <a:noAutofit/>
          </a:bodyPr>
          <a:lstStyle/>
          <a:p>
            <a:r>
              <a:rPr lang="en-US" dirty="0"/>
              <a:t>Click to edit Master title style</a:t>
            </a:r>
          </a:p>
        </p:txBody>
      </p:sp>
      <p:sp>
        <p:nvSpPr>
          <p:cNvPr id="12" name="TextBox 11">
            <a:extLst>
              <a:ext uri="{FF2B5EF4-FFF2-40B4-BE49-F238E27FC236}">
                <a16:creationId xmlns:a16="http://schemas.microsoft.com/office/drawing/2014/main" id="{9A5610B7-08DB-7849-96D1-46BF1C785ED5}"/>
              </a:ext>
            </a:extLst>
          </p:cNvPr>
          <p:cNvSpPr txBox="1"/>
          <p:nvPr userDrawn="1"/>
        </p:nvSpPr>
        <p:spPr>
          <a:xfrm>
            <a:off x="8804021" y="6449568"/>
            <a:ext cx="3438335" cy="123111"/>
          </a:xfrm>
          <a:prstGeom prst="rect">
            <a:avLst/>
          </a:prstGeom>
        </p:spPr>
        <p:txBody>
          <a:bodyPr vert="horz" wrap="square" lIns="0" tIns="0" rIns="91440" bIns="0" rtlCol="0">
            <a:spAutoFit/>
          </a:bodyPr>
          <a:lstStyle/>
          <a:p>
            <a:pPr marL="7701" marR="242975" lvl="0" indent="0" algn="r" defTabSz="554492" rtl="0" eaLnBrk="1" fontAlgn="auto" latinLnBrk="0" hangingPunct="1">
              <a:lnSpc>
                <a:spcPct val="100000"/>
              </a:lnSpc>
              <a:spcBef>
                <a:spcPts val="55"/>
              </a:spcBef>
              <a:spcAft>
                <a:spcPts val="0"/>
              </a:spcAft>
              <a:buClrTx/>
              <a:buSzTx/>
              <a:buFontTx/>
              <a:buNone/>
              <a:tabLst/>
              <a:defRPr/>
            </a:pPr>
            <a:r>
              <a:rPr lang="en-CA" sz="800" spc="-18" dirty="0">
                <a:solidFill>
                  <a:schemeClr val="tx1">
                    <a:lumMod val="50000"/>
                  </a:schemeClr>
                </a:solidFill>
                <a:latin typeface="Exo" panose="02000503000000000000" pitchFamily="2" charset="77"/>
              </a:rPr>
              <a:t>Info-</a:t>
            </a:r>
            <a:r>
              <a:rPr lang="en-CA" sz="800" spc="-103" dirty="0">
                <a:solidFill>
                  <a:schemeClr val="tx1">
                    <a:lumMod val="50000"/>
                  </a:schemeClr>
                </a:solidFill>
                <a:latin typeface="Exo" panose="02000503000000000000" pitchFamily="2" charset="77"/>
              </a:rPr>
              <a:t>T</a:t>
            </a:r>
            <a:r>
              <a:rPr lang="en-CA" sz="800" spc="-15" dirty="0">
                <a:solidFill>
                  <a:schemeClr val="tx1">
                    <a:lumMod val="50000"/>
                  </a:schemeClr>
                </a:solidFill>
                <a:latin typeface="Exo" panose="02000503000000000000" pitchFamily="2" charset="77"/>
              </a:rPr>
              <a:t>ec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Researc</a:t>
            </a:r>
            <a:r>
              <a:rPr lang="en-CA" sz="800" spc="6" dirty="0">
                <a:solidFill>
                  <a:schemeClr val="tx1">
                    <a:lumMod val="50000"/>
                  </a:schemeClr>
                </a:solidFill>
                <a:latin typeface="Exo" panose="02000503000000000000" pitchFamily="2" charset="77"/>
              </a:rPr>
              <a:t>h</a:t>
            </a:r>
            <a:r>
              <a:rPr lang="en-CA" sz="800" spc="-39" dirty="0">
                <a:solidFill>
                  <a:schemeClr val="tx1">
                    <a:lumMod val="50000"/>
                  </a:schemeClr>
                </a:solidFill>
                <a:latin typeface="Exo" panose="02000503000000000000" pitchFamily="2" charset="77"/>
              </a:rPr>
              <a:t> </a:t>
            </a:r>
            <a:r>
              <a:rPr lang="en-CA" sz="800" spc="-15" dirty="0">
                <a:solidFill>
                  <a:schemeClr val="tx1">
                    <a:lumMod val="50000"/>
                  </a:schemeClr>
                </a:solidFill>
                <a:latin typeface="Exo" panose="02000503000000000000" pitchFamily="2" charset="77"/>
              </a:rPr>
              <a:t>Grou</a:t>
            </a:r>
            <a:r>
              <a:rPr lang="en-CA" sz="800" spc="6" dirty="0">
                <a:solidFill>
                  <a:schemeClr val="tx1">
                    <a:lumMod val="50000"/>
                  </a:schemeClr>
                </a:solidFill>
                <a:latin typeface="Exo" panose="02000503000000000000" pitchFamily="2" charset="77"/>
              </a:rPr>
              <a:t>p   |   </a:t>
            </a:r>
            <a:fld id="{81D60167-4931-47E6-BA6A-407CBD079E47}" type="slidenum">
              <a:rPr lang="en-CA" sz="800" spc="6" smtClean="0">
                <a:solidFill>
                  <a:schemeClr val="tx1">
                    <a:lumMod val="50000"/>
                  </a:schemeClr>
                </a:solidFill>
                <a:latin typeface="Exo" panose="02000503000000000000" pitchFamily="2" charset="77"/>
                <a:cs typeface="Arial" panose="020B0604020202020204" pitchFamily="34" charset="0"/>
              </a:rPr>
              <a:pPr marL="7701" marR="242975" lvl="0" indent="0" algn="r" defTabSz="554492" rtl="0" eaLnBrk="1" fontAlgn="auto" latinLnBrk="0" hangingPunct="1">
                <a:lnSpc>
                  <a:spcPct val="100000"/>
                </a:lnSpc>
                <a:spcBef>
                  <a:spcPts val="55"/>
                </a:spcBef>
                <a:spcAft>
                  <a:spcPts val="0"/>
                </a:spcAft>
                <a:buClrTx/>
                <a:buSzTx/>
                <a:buFontTx/>
                <a:buNone/>
                <a:tabLst/>
                <a:defRPr/>
              </a:pPr>
              <a:t>‹#›</a:t>
            </a:fld>
            <a:endParaRPr sz="800" spc="6" dirty="0">
              <a:solidFill>
                <a:schemeClr val="tx1">
                  <a:lumMod val="50000"/>
                </a:schemeClr>
              </a:solidFill>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961882258"/>
      </p:ext>
    </p:extLst>
  </p:cSld>
  <p:clrMap bg1="lt1" tx1="dk1" bg2="lt2" tx2="dk2" accent1="accent1" accent2="accent2" accent3="accent3" accent4="accent4" accent5="accent5" accent6="accent6" hlink="hlink" folHlink="folHlink"/>
  <p:sldLayoutIdLst>
    <p:sldLayoutId id="2147483700" r:id="rId1"/>
    <p:sldLayoutId id="2147483718" r:id="rId2"/>
    <p:sldLayoutId id="2147483672" r:id="rId3"/>
    <p:sldLayoutId id="2147483677" r:id="rId4"/>
    <p:sldLayoutId id="2147483676" r:id="rId5"/>
    <p:sldLayoutId id="2147483669" r:id="rId6"/>
    <p:sldLayoutId id="2147483683" r:id="rId7"/>
    <p:sldLayoutId id="2147483688" r:id="rId8"/>
    <p:sldLayoutId id="2147483689" r:id="rId9"/>
    <p:sldLayoutId id="2147483734" r:id="rId10"/>
    <p:sldLayoutId id="2147483682" r:id="rId11"/>
    <p:sldLayoutId id="2147483732" r:id="rId12"/>
    <p:sldLayoutId id="2147483695" r:id="rId13"/>
    <p:sldLayoutId id="2147483685" r:id="rId14"/>
    <p:sldLayoutId id="2147483684" r:id="rId15"/>
    <p:sldLayoutId id="2147483741" r:id="rId16"/>
    <p:sldLayoutId id="2147483742" r:id="rId17"/>
    <p:sldLayoutId id="2147483708" r:id="rId18"/>
    <p:sldLayoutId id="2147483738" r:id="rId19"/>
    <p:sldLayoutId id="2147483740" r:id="rId20"/>
    <p:sldLayoutId id="2147483807" r:id="rId21"/>
    <p:sldLayoutId id="2147483808" r:id="rId22"/>
  </p:sldLayoutIdLst>
  <p:hf hdr="0" ftr="0" dt="0"/>
  <p:txStyles>
    <p:titleStyle>
      <a:lvl1pPr algn="l" defTabSz="914400" rtl="0" eaLnBrk="1" latinLnBrk="0" hangingPunct="1">
        <a:lnSpc>
          <a:spcPct val="90000"/>
        </a:lnSpc>
        <a:spcBef>
          <a:spcPct val="0"/>
        </a:spcBef>
        <a:buNone/>
        <a:defRPr sz="4000" b="0" i="0" kern="1200">
          <a:solidFill>
            <a:srgbClr val="4A4A4A"/>
          </a:solidFill>
          <a:latin typeface="Montserrat SemiBold"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userDrawn="1">
          <p15:clr>
            <a:srgbClr val="F26B43"/>
          </p15:clr>
        </p15:guide>
        <p15:guide id="2" pos="3818" userDrawn="1">
          <p15:clr>
            <a:srgbClr val="F26B43"/>
          </p15:clr>
        </p15:guide>
        <p15:guide id="3" pos="3909" userDrawn="1">
          <p15:clr>
            <a:srgbClr val="F26B43"/>
          </p15:clr>
        </p15:guide>
        <p15:guide id="4" pos="4441" userDrawn="1">
          <p15:clr>
            <a:srgbClr val="F26B43"/>
          </p15:clr>
        </p15:guide>
        <p15:guide id="5" pos="3205" userDrawn="1">
          <p15:clr>
            <a:srgbClr val="F26B43"/>
          </p15:clr>
        </p15:guide>
        <p15:guide id="6" pos="2684" userDrawn="1">
          <p15:clr>
            <a:srgbClr val="F26B43"/>
          </p15:clr>
        </p15:guide>
        <p15:guide id="7" pos="2593" userDrawn="1">
          <p15:clr>
            <a:srgbClr val="F26B43"/>
          </p15:clr>
        </p15:guide>
        <p15:guide id="8" pos="2071" userDrawn="1">
          <p15:clr>
            <a:srgbClr val="F26B43"/>
          </p15:clr>
        </p15:guide>
        <p15:guide id="9" pos="4521" userDrawn="1">
          <p15:clr>
            <a:srgbClr val="F26B43"/>
          </p15:clr>
        </p15:guide>
        <p15:guide id="10" pos="5043" userDrawn="1">
          <p15:clr>
            <a:srgbClr val="F26B43"/>
          </p15:clr>
        </p15:guide>
        <p15:guide id="11" pos="5133" userDrawn="1">
          <p15:clr>
            <a:srgbClr val="F26B43"/>
          </p15:clr>
        </p15:guide>
        <p15:guide id="12" pos="5655" userDrawn="1">
          <p15:clr>
            <a:srgbClr val="F26B43"/>
          </p15:clr>
        </p15:guide>
        <p15:guide id="13" pos="5737" userDrawn="1">
          <p15:clr>
            <a:srgbClr val="F26B43"/>
          </p15:clr>
        </p15:guide>
        <p15:guide id="14" pos="6265" userDrawn="1">
          <p15:clr>
            <a:srgbClr val="F26B43"/>
          </p15:clr>
        </p15:guide>
        <p15:guide id="15" pos="6358" userDrawn="1">
          <p15:clr>
            <a:srgbClr val="F26B43"/>
          </p15:clr>
        </p15:guide>
        <p15:guide id="16" pos="6880" userDrawn="1">
          <p15:clr>
            <a:srgbClr val="F26B43"/>
          </p15:clr>
        </p15:guide>
        <p15:guide id="17" pos="6970" userDrawn="1">
          <p15:clr>
            <a:srgbClr val="F26B43"/>
          </p15:clr>
        </p15:guide>
        <p15:guide id="18" pos="7492" userDrawn="1">
          <p15:clr>
            <a:srgbClr val="F26B43"/>
          </p15:clr>
        </p15:guide>
        <p15:guide id="19" pos="1981" userDrawn="1">
          <p15:clr>
            <a:srgbClr val="F26B43"/>
          </p15:clr>
        </p15:guide>
        <p15:guide id="20" pos="1459" userDrawn="1">
          <p15:clr>
            <a:srgbClr val="F26B43"/>
          </p15:clr>
        </p15:guide>
        <p15:guide id="21" pos="1368" userDrawn="1">
          <p15:clr>
            <a:srgbClr val="F26B43"/>
          </p15:clr>
        </p15:guide>
        <p15:guide id="22" pos="847" userDrawn="1">
          <p15:clr>
            <a:srgbClr val="F26B43"/>
          </p15:clr>
        </p15:guide>
        <p15:guide id="23" pos="756" userDrawn="1">
          <p15:clr>
            <a:srgbClr val="F26B43"/>
          </p15:clr>
        </p15:guide>
        <p15:guide id="24" pos="234" userDrawn="1">
          <p15:clr>
            <a:srgbClr val="F26B43"/>
          </p15:clr>
        </p15:guide>
        <p15:guide id="25" orient="horz" pos="6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infotech.com/research/ss/modernize-your-applications" TargetMode="External"/><Relationship Id="rId2" Type="http://schemas.openxmlformats.org/officeDocument/2006/relationships/image" Target="../media/image24.png"/><Relationship Id="rId1" Type="http://schemas.openxmlformats.org/officeDocument/2006/relationships/slideLayout" Target="../slideLayouts/slideLayout20.xml"/><Relationship Id="rId5" Type="http://schemas.openxmlformats.org/officeDocument/2006/relationships/hyperlink" Target="https://www.infotech.com/research/ss/modernize-data-architecture-for-measurable-business-results" TargetMode="External"/><Relationship Id="rId4" Type="http://schemas.openxmlformats.org/officeDocument/2006/relationships/hyperlink" Target="https://www.infotech.com/research/ss/build-the-business-by-building-an-infrastructure-roadma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diagramData" Target="../diagrams/data1.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diagramColors" Target="../diagrams/colors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diagramQuickStyle" Target="../diagrams/quickStyle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2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diagramLayout" Target="../diagrams/layout1.xml"/><Relationship Id="rId30" Type="http://schemas.microsoft.com/office/2007/relationships/diagramDrawing" Target="../diagrams/drawing1.xml"/></Relationships>
</file>

<file path=ppt/slides/_rels/slide17.xml.rels><?xml version="1.0" encoding="UTF-8" standalone="yes"?>
<Relationships xmlns="http://schemas.openxmlformats.org/package/2006/relationships"><Relationship Id="rId2" Type="http://schemas.openxmlformats.org/officeDocument/2006/relationships/hyperlink" Target="mailto:workshops@infotech.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72.xml"/><Relationship Id="rId5" Type="http://schemas.openxmlformats.org/officeDocument/2006/relationships/slide" Target="slide46.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infotech.com/research/technical-debt-business-impact-analysis-tool"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chart" Target="../charts/chart4.xml"/><Relationship Id="rId5" Type="http://schemas.openxmlformats.org/officeDocument/2006/relationships/tags" Target="../tags/tag29.xml"/><Relationship Id="rId10" Type="http://schemas.openxmlformats.org/officeDocument/2006/relationships/slideLayout" Target="../slideLayouts/slideLayout22.xml"/><Relationship Id="rId4" Type="http://schemas.openxmlformats.org/officeDocument/2006/relationships/tags" Target="../tags/tag28.xml"/><Relationship Id="rId9" Type="http://schemas.openxmlformats.org/officeDocument/2006/relationships/tags" Target="../tags/tag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hyperlink" Target="https://www.infotech.com/research/roadmap-too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hyperlink" Target="https://www.infotech.com/research/ss/build-a-better-backlog"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infotech.com/research/ss/improve-application-development-throughput"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hyperlink" Target="https://www.infotech.com/research/project-intake-and-prioritization-tool" TargetMode="Externa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infotech.com/research/technical-debt-executive-summary-presentation" TargetMode="Externa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hyperlink" Target="https://www.infotech.com/research/ss/build-a-better-backlog" TargetMode="External"/><Relationship Id="rId2" Type="http://schemas.openxmlformats.org/officeDocument/2006/relationships/hyperlink" Target="https://www.infotech.com/research/technical-debt-business-impact-analysis-tool" TargetMode="External"/><Relationship Id="rId1" Type="http://schemas.openxmlformats.org/officeDocument/2006/relationships/slideLayout" Target="../slideLayouts/slideLayout14.xml"/><Relationship Id="rId5" Type="http://schemas.openxmlformats.org/officeDocument/2006/relationships/image" Target="../media/image35.jpeg"/><Relationship Id="rId4" Type="http://schemas.openxmlformats.org/officeDocument/2006/relationships/hyperlink" Target="https://www.infotech.com/research/ss/begin-your-projects-with-the-end-in-min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www.infotech.com/research/ss/incident-and-problem-management" TargetMode="Externa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hyperlink" Target="https://www.infotech.com/research/ss/establish-realistic-it-resource-management-practices" TargetMode="Externa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www.infotech.com/research/technical-debt-executive-summary-presentation"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s://www.infotech.com/research/ss/build-the-business-by-building-an-infrastructure-roadmap" TargetMode="External"/><Relationship Id="rId7" Type="http://schemas.openxmlformats.org/officeDocument/2006/relationships/image" Target="../media/image40.jpeg"/><Relationship Id="rId2" Type="http://schemas.openxmlformats.org/officeDocument/2006/relationships/hyperlink" Target="https://www.infotech.com/research/ss/modernize-your-applications" TargetMode="External"/><Relationship Id="rId1" Type="http://schemas.openxmlformats.org/officeDocument/2006/relationships/slideLayout" Target="../slideLayouts/slideLayout1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hyperlink" Target="https://www.infotech.com/research/ss/modernize-data-architecture-for-measurable-business-results" TargetMode="Externa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8" Type="http://schemas.openxmlformats.org/officeDocument/2006/relationships/hyperlink" Target="https://martinfowler.com/bliki/TechnicalDebt.html" TargetMode="External"/><Relationship Id="rId13" Type="http://schemas.openxmlformats.org/officeDocument/2006/relationships/image" Target="../media/image42.jpeg"/><Relationship Id="rId3" Type="http://schemas.openxmlformats.org/officeDocument/2006/relationships/hyperlink" Target="https://killalldefects.com/2019/12/24/technical-debt-as-risks/" TargetMode="External"/><Relationship Id="rId7" Type="http://schemas.openxmlformats.org/officeDocument/2006/relationships/hyperlink" Target="https://www.youtube.com/watch?v=DngAZyWMGR0" TargetMode="External"/><Relationship Id="rId12" Type="http://schemas.openxmlformats.org/officeDocument/2006/relationships/hyperlink" Target="https://www.youtube.com/watch?v=S_CWBjyIERY" TargetMode="External"/><Relationship Id="rId2" Type="http://schemas.openxmlformats.org/officeDocument/2006/relationships/hyperlink" Target="https://killalldefects.com/2019/10/05/addressing-tech-debt-without-killing-quality/" TargetMode="External"/><Relationship Id="rId1" Type="http://schemas.openxmlformats.org/officeDocument/2006/relationships/slideLayout" Target="../slideLayouts/slideLayout14.xml"/><Relationship Id="rId6" Type="http://schemas.openxmlformats.org/officeDocument/2006/relationships/hyperlink" Target="https://medium.com/swlh/strategies-for-paying-off-technical-debt-2de66a76a099" TargetMode="External"/><Relationship Id="rId11" Type="http://schemas.openxmlformats.org/officeDocument/2006/relationships/hyperlink" Target="https://papers.nips.cc/paper/5656-hidden-technical-debt-in-machine-learning-systems.pdf" TargetMode="External"/><Relationship Id="rId5" Type="http://schemas.openxmlformats.org/officeDocument/2006/relationships/hyperlink" Target="https://killalldefects.com/2019/10/01/communicating-technical-debt/" TargetMode="External"/><Relationship Id="rId10" Type="http://schemas.openxmlformats.org/officeDocument/2006/relationships/hyperlink" Target="https://www.youtube.com/watch?v=pqeJFYwnkjE" TargetMode="External"/><Relationship Id="rId4" Type="http://schemas.openxmlformats.org/officeDocument/2006/relationships/hyperlink" Target="https://killalldefects.com/2019/11/09/the-true-cost-of-technical-debt/" TargetMode="External"/><Relationship Id="rId9" Type="http://schemas.openxmlformats.org/officeDocument/2006/relationships/hyperlink" Target="http://c2.com/doc/oopsla92.html"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CA2FCC-B6CB-9144-B170-FFD9A2CFD298}"/>
              </a:ext>
            </a:extLst>
          </p:cNvPr>
          <p:cNvSpPr>
            <a:spLocks noGrp="1"/>
          </p:cNvSpPr>
          <p:nvPr>
            <p:ph type="body" sz="quarter" idx="10"/>
          </p:nvPr>
        </p:nvSpPr>
        <p:spPr/>
        <p:txBody>
          <a:bodyPr lIns="91440" tIns="45720" rIns="91440" bIns="45720" anchor="t"/>
          <a:lstStyle/>
          <a:p>
            <a:r>
              <a:rPr lang="en-US" dirty="0">
                <a:latin typeface="Montserrat SemiBold"/>
              </a:rPr>
              <a:t>Manage Your </a:t>
            </a:r>
            <a:endParaRPr lang="en-US" dirty="0"/>
          </a:p>
          <a:p>
            <a:r>
              <a:rPr lang="en-US" dirty="0"/>
              <a:t>Technical Debt</a:t>
            </a:r>
          </a:p>
        </p:txBody>
      </p:sp>
      <p:sp>
        <p:nvSpPr>
          <p:cNvPr id="5" name="Text Placeholder 4">
            <a:extLst>
              <a:ext uri="{FF2B5EF4-FFF2-40B4-BE49-F238E27FC236}">
                <a16:creationId xmlns:a16="http://schemas.microsoft.com/office/drawing/2014/main" id="{BC15423E-B053-2A41-881E-62DBC50608F6}"/>
              </a:ext>
            </a:extLst>
          </p:cNvPr>
          <p:cNvSpPr>
            <a:spLocks noGrp="1"/>
          </p:cNvSpPr>
          <p:nvPr>
            <p:ph type="body" sz="quarter" idx="11"/>
          </p:nvPr>
        </p:nvSpPr>
        <p:spPr>
          <a:xfrm>
            <a:off x="650877" y="2794291"/>
            <a:ext cx="5918600" cy="634709"/>
          </a:xfrm>
        </p:spPr>
        <p:txBody>
          <a:bodyPr/>
          <a:lstStyle/>
          <a:p>
            <a:r>
              <a:rPr lang="en-US" dirty="0"/>
              <a:t>Make the case to manage technical debt in terms of business impact.</a:t>
            </a:r>
          </a:p>
        </p:txBody>
      </p:sp>
    </p:spTree>
    <p:extLst>
      <p:ext uri="{BB962C8B-B14F-4D97-AF65-F5344CB8AC3E}">
        <p14:creationId xmlns:p14="http://schemas.microsoft.com/office/powerpoint/2010/main" val="177795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FF46BD-FB95-4971-81F3-D64F699F64D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608"/>
            <a:ext cx="12193587" cy="6857392"/>
          </a:xfrm>
          <a:prstGeom prst="rect">
            <a:avLst/>
          </a:prstGeom>
        </p:spPr>
      </p:pic>
    </p:spTree>
    <p:extLst>
      <p:ext uri="{BB962C8B-B14F-4D97-AF65-F5344CB8AC3E}">
        <p14:creationId xmlns:p14="http://schemas.microsoft.com/office/powerpoint/2010/main" val="123073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07F83C-53BE-854C-81B6-A99DD6EDD402}"/>
              </a:ext>
            </a:extLst>
          </p:cNvPr>
          <p:cNvSpPr>
            <a:spLocks noGrp="1"/>
          </p:cNvSpPr>
          <p:nvPr>
            <p:ph type="title"/>
          </p:nvPr>
        </p:nvSpPr>
        <p:spPr/>
        <p:txBody>
          <a:bodyPr/>
          <a:lstStyle/>
          <a:p>
            <a:r>
              <a:rPr lang="en-CA" spc="-79" dirty="0"/>
              <a:t>Insight summary</a:t>
            </a:r>
            <a:endParaRPr lang="en-US" dirty="0"/>
          </a:p>
        </p:txBody>
      </p:sp>
      <p:graphicFrame>
        <p:nvGraphicFramePr>
          <p:cNvPr id="25" name="Table 24">
            <a:extLst>
              <a:ext uri="{FF2B5EF4-FFF2-40B4-BE49-F238E27FC236}">
                <a16:creationId xmlns:a16="http://schemas.microsoft.com/office/drawing/2014/main" id="{33A80B2B-1D03-4BCD-AEB8-647ADC62AD9F}"/>
              </a:ext>
            </a:extLst>
          </p:cNvPr>
          <p:cNvGraphicFramePr>
            <a:graphicFrameLocks noGrp="1"/>
          </p:cNvGraphicFramePr>
          <p:nvPr>
            <p:extLst>
              <p:ext uri="{D42A27DB-BD31-4B8C-83A1-F6EECF244321}">
                <p14:modId xmlns:p14="http://schemas.microsoft.com/office/powerpoint/2010/main" val="3236800937"/>
              </p:ext>
            </p:extLst>
          </p:nvPr>
        </p:nvGraphicFramePr>
        <p:xfrm>
          <a:off x="3553097" y="754603"/>
          <a:ext cx="8286384" cy="1043954"/>
        </p:xfrm>
        <a:graphic>
          <a:graphicData uri="http://schemas.openxmlformats.org/drawingml/2006/table">
            <a:tbl>
              <a:tblPr bandRow="1">
                <a:tableStyleId>{5C22544A-7EE6-4342-B048-85BDC9FD1C3A}</a:tableStyleId>
              </a:tblPr>
              <a:tblGrid>
                <a:gridCol w="8286384">
                  <a:extLst>
                    <a:ext uri="{9D8B030D-6E8A-4147-A177-3AD203B41FA5}">
                      <a16:colId xmlns:a16="http://schemas.microsoft.com/office/drawing/2014/main" val="1362635670"/>
                    </a:ext>
                  </a:extLst>
                </a:gridCol>
              </a:tblGrid>
              <a:tr h="392251">
                <a:tc>
                  <a:txBody>
                    <a:bodyPr/>
                    <a:lstStyle/>
                    <a:p>
                      <a:pPr marL="0" algn="l" defTabSz="914400" rtl="0" eaLnBrk="1" latinLnBrk="0" hangingPunct="1">
                        <a:spcBef>
                          <a:spcPts val="800"/>
                        </a:spcBef>
                      </a:pPr>
                      <a:r>
                        <a:rPr lang="en-US" sz="1600" b="1" kern="1200" dirty="0">
                          <a:solidFill>
                            <a:srgbClr val="2576B7"/>
                          </a:solidFill>
                          <a:latin typeface="Montserrat SemiBold" pitchFamily="2" charset="77"/>
                          <a:ea typeface="+mn-ea"/>
                          <a:cs typeface="+mn-cs"/>
                        </a:rPr>
                        <a:t>Three key steps enable effective technical debt governance.</a:t>
                      </a:r>
                      <a:endParaRPr lang="en-CA" sz="1600" b="1" kern="1200" dirty="0">
                        <a:solidFill>
                          <a:srgbClr val="2576B7"/>
                        </a:solidFill>
                        <a:latin typeface="Montserrat SemiBold" pitchFamily="2" charset="77"/>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1384045114"/>
                  </a:ext>
                </a:extLst>
              </a:tr>
              <a:tr h="651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Technical debt can, and should, be actively governed in a way that delivers durable value to the business. Every IT organization must </a:t>
                      </a:r>
                      <a:r>
                        <a:rPr lang="en-US" sz="1400" b="1" dirty="0">
                          <a:solidFill>
                            <a:srgbClr val="2576B7"/>
                          </a:solidFill>
                          <a:latin typeface="Roboto Condensed Light" panose="02000000000000000000" pitchFamily="2" charset="0"/>
                          <a:ea typeface="Roboto Condensed Light" panose="02000000000000000000" pitchFamily="2" charset="0"/>
                        </a:rPr>
                        <a:t>identify,</a:t>
                      </a:r>
                      <a:r>
                        <a:rPr lang="en-US" sz="1400" b="0" dirty="0">
                          <a:solidFill>
                            <a:srgbClr val="2576B7"/>
                          </a:solidFill>
                          <a:latin typeface="Roboto Condensed Light" panose="02000000000000000000" pitchFamily="2" charset="0"/>
                          <a:ea typeface="Roboto Condensed Light" panose="02000000000000000000" pitchFamily="2" charset="0"/>
                        </a:rPr>
                        <a:t> </a:t>
                      </a:r>
                      <a:r>
                        <a:rPr lang="en-US" sz="1400" b="1" dirty="0">
                          <a:solidFill>
                            <a:srgbClr val="2576B7"/>
                          </a:solidFill>
                          <a:latin typeface="Roboto Condensed Light" panose="02000000000000000000" pitchFamily="2" charset="0"/>
                          <a:ea typeface="Roboto Condensed Light" panose="02000000000000000000" pitchFamily="2" charset="0"/>
                        </a:rPr>
                        <a:t>measure,</a:t>
                      </a:r>
                      <a:r>
                        <a:rPr lang="en-US" sz="1400" b="0" dirty="0">
                          <a:solidFill>
                            <a:srgbClr val="2576B7"/>
                          </a:solidFill>
                          <a:latin typeface="Roboto Condensed Light" panose="02000000000000000000" pitchFamily="2" charset="0"/>
                          <a:ea typeface="Roboto Condensed Light" panose="02000000000000000000" pitchFamily="2" charset="0"/>
                        </a:rPr>
                        <a:t> and </a:t>
                      </a:r>
                      <a:r>
                        <a:rPr lang="en-US" sz="1400" b="1" dirty="0">
                          <a:solidFill>
                            <a:srgbClr val="2576B7"/>
                          </a:solidFill>
                          <a:latin typeface="Roboto Condensed Light" panose="02000000000000000000" pitchFamily="2" charset="0"/>
                          <a:ea typeface="Roboto Condensed Light" panose="02000000000000000000" pitchFamily="2" charset="0"/>
                        </a:rPr>
                        <a:t>manage </a:t>
                      </a:r>
                      <a:r>
                        <a:rPr lang="en-US" sz="1400" b="0" dirty="0">
                          <a:solidFill>
                            <a:srgbClr val="2576B7"/>
                          </a:solidFill>
                          <a:latin typeface="Roboto Condensed Light" panose="02000000000000000000" pitchFamily="2" charset="0"/>
                          <a:ea typeface="Roboto Condensed Light" panose="02000000000000000000" pitchFamily="2" charset="0"/>
                        </a:rPr>
                        <a:t>their technical debt to govern technical debt effectively.</a:t>
                      </a:r>
                      <a:endParaRPr lang="en-US" sz="1400" b="1" dirty="0">
                        <a:solidFill>
                          <a:srgbClr val="2576B7"/>
                        </a:solidFill>
                        <a:latin typeface="Roboto Condensed Light" panose="02000000000000000000" pitchFamily="2" charset="0"/>
                        <a:ea typeface="Roboto Condensed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4099423048"/>
                  </a:ext>
                </a:extLst>
              </a:tr>
            </a:tbl>
          </a:graphicData>
        </a:graphic>
      </p:graphicFrame>
      <p:graphicFrame>
        <p:nvGraphicFramePr>
          <p:cNvPr id="26" name="Table 25">
            <a:extLst>
              <a:ext uri="{FF2B5EF4-FFF2-40B4-BE49-F238E27FC236}">
                <a16:creationId xmlns:a16="http://schemas.microsoft.com/office/drawing/2014/main" id="{C09FA1B5-E16C-43CC-976D-E5325F4D9615}"/>
              </a:ext>
            </a:extLst>
          </p:cNvPr>
          <p:cNvGraphicFramePr>
            <a:graphicFrameLocks noGrp="1"/>
          </p:cNvGraphicFramePr>
          <p:nvPr>
            <p:extLst>
              <p:ext uri="{D42A27DB-BD31-4B8C-83A1-F6EECF244321}">
                <p14:modId xmlns:p14="http://schemas.microsoft.com/office/powerpoint/2010/main" val="1245600063"/>
              </p:ext>
            </p:extLst>
          </p:nvPr>
        </p:nvGraphicFramePr>
        <p:xfrm>
          <a:off x="3553097" y="2013905"/>
          <a:ext cx="2677886" cy="4230213"/>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921642">
                <a:tc>
                  <a:txBody>
                    <a:bodyPr/>
                    <a:lstStyle/>
                    <a:p>
                      <a:pPr marL="0" algn="l" defTabSz="914400" rtl="0" eaLnBrk="1" latinLnBrk="0" hangingPunct="1">
                        <a:spcBef>
                          <a:spcPts val="800"/>
                        </a:spcBef>
                      </a:pPr>
                      <a:r>
                        <a:rPr lang="en-US" sz="1600" b="1" kern="1200" dirty="0">
                          <a:solidFill>
                            <a:srgbClr val="2576B7"/>
                          </a:solidFill>
                          <a:latin typeface="Montserrat SemiBold" pitchFamily="2" charset="77"/>
                          <a:ea typeface="+mn-ea"/>
                          <a:cs typeface="+mn-cs"/>
                        </a:rPr>
                        <a:t>Focus on solving the problems you need to address.</a:t>
                      </a:r>
                      <a:endParaRPr lang="en-CA" sz="1600" b="1" kern="1200" dirty="0">
                        <a:solidFill>
                          <a:srgbClr val="2576B7"/>
                        </a:solidFill>
                        <a:latin typeface="Montserrat SemiBold" pitchFamily="2" charset="77"/>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1384045114"/>
                  </a:ext>
                </a:extLst>
              </a:tr>
              <a:tr h="3308571">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Don’t make your tech debt assessment a philosophical exercise, a confessional booth, or an appeal for sympathy. Do this exercise because you have a problem that needs to be better understood to be fixed. </a:t>
                      </a: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Analyzing technical debt only has value in that the analysis can help the business and IT make better risk management and resource allocation decisions. It is a tool to help you get to where you need to be – it is not an end in itself.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4099423048"/>
                  </a:ext>
                </a:extLst>
              </a:tr>
            </a:tbl>
          </a:graphicData>
        </a:graphic>
      </p:graphicFrame>
      <p:graphicFrame>
        <p:nvGraphicFramePr>
          <p:cNvPr id="27" name="Table 26">
            <a:extLst>
              <a:ext uri="{FF2B5EF4-FFF2-40B4-BE49-F238E27FC236}">
                <a16:creationId xmlns:a16="http://schemas.microsoft.com/office/drawing/2014/main" id="{F3AD3190-68CD-4553-B716-65571393DC30}"/>
              </a:ext>
            </a:extLst>
          </p:cNvPr>
          <p:cNvGraphicFramePr>
            <a:graphicFrameLocks noGrp="1"/>
          </p:cNvGraphicFramePr>
          <p:nvPr>
            <p:extLst>
              <p:ext uri="{D42A27DB-BD31-4B8C-83A1-F6EECF244321}">
                <p14:modId xmlns:p14="http://schemas.microsoft.com/office/powerpoint/2010/main" val="2949837505"/>
              </p:ext>
            </p:extLst>
          </p:nvPr>
        </p:nvGraphicFramePr>
        <p:xfrm>
          <a:off x="6357346" y="2013905"/>
          <a:ext cx="2677886" cy="4233893"/>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925321">
                <a:tc>
                  <a:txBody>
                    <a:bodyPr/>
                    <a:lstStyle/>
                    <a:p>
                      <a:pPr marL="0" algn="l" defTabSz="914400" rtl="0" eaLnBrk="1" latinLnBrk="0" hangingPunct="1">
                        <a:spcBef>
                          <a:spcPts val="800"/>
                        </a:spcBef>
                      </a:pPr>
                      <a:r>
                        <a:rPr lang="en-US" sz="1600" b="1" kern="1200" dirty="0">
                          <a:solidFill>
                            <a:srgbClr val="2576B7"/>
                          </a:solidFill>
                          <a:latin typeface="Montserrat SemiBold" pitchFamily="2" charset="77"/>
                          <a:ea typeface="+mn-ea"/>
                          <a:cs typeface="+mn-cs"/>
                        </a:rPr>
                        <a:t>Use a comprehensive and more-objective impact analysis.</a:t>
                      </a:r>
                      <a:endParaRPr lang="en-CA" sz="1600" b="1" kern="1200" dirty="0">
                        <a:solidFill>
                          <a:srgbClr val="2576B7"/>
                        </a:solidFill>
                        <a:latin typeface="Montserrat SemiBold" pitchFamily="2" charset="77"/>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1384045114"/>
                  </a:ext>
                </a:extLst>
              </a:tr>
              <a:tr h="3308572">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It’s often challenging to identify a direct financial cost for technical debt. Consider direct costs, but also assess categories of impact that can have a long-term effect on your business: lost customer, staff, or business partner goodwill; limited flexibility and resilience; health, safety, and compliance impacts.</a:t>
                      </a: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Use more-objective measures to track subjective impact. For example, consider the number of customers who could be significantly affected by each tech debt in the next quarter.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alpha val="23000"/>
                      </a:schemeClr>
                    </a:solidFill>
                  </a:tcPr>
                </a:tc>
                <a:extLst>
                  <a:ext uri="{0D108BD9-81ED-4DB2-BD59-A6C34878D82A}">
                    <a16:rowId xmlns:a16="http://schemas.microsoft.com/office/drawing/2014/main" val="4099423048"/>
                  </a:ext>
                </a:extLst>
              </a:tr>
            </a:tbl>
          </a:graphicData>
        </a:graphic>
      </p:graphicFrame>
      <p:graphicFrame>
        <p:nvGraphicFramePr>
          <p:cNvPr id="28" name="Table 27">
            <a:extLst>
              <a:ext uri="{FF2B5EF4-FFF2-40B4-BE49-F238E27FC236}">
                <a16:creationId xmlns:a16="http://schemas.microsoft.com/office/drawing/2014/main" id="{B64523AE-FEE2-428C-838E-7B923146631D}"/>
              </a:ext>
            </a:extLst>
          </p:cNvPr>
          <p:cNvGraphicFramePr>
            <a:graphicFrameLocks noGrp="1"/>
          </p:cNvGraphicFramePr>
          <p:nvPr>
            <p:extLst>
              <p:ext uri="{D42A27DB-BD31-4B8C-83A1-F6EECF244321}">
                <p14:modId xmlns:p14="http://schemas.microsoft.com/office/powerpoint/2010/main" val="837909729"/>
              </p:ext>
            </p:extLst>
          </p:nvPr>
        </p:nvGraphicFramePr>
        <p:xfrm>
          <a:off x="9161595" y="2013907"/>
          <a:ext cx="2677886" cy="4230211"/>
        </p:xfrm>
        <a:graphic>
          <a:graphicData uri="http://schemas.openxmlformats.org/drawingml/2006/table">
            <a:tbl>
              <a:tblPr bandRow="1">
                <a:tableStyleId>{5C22544A-7EE6-4342-B048-85BDC9FD1C3A}</a:tableStyleId>
              </a:tblPr>
              <a:tblGrid>
                <a:gridCol w="2677886">
                  <a:extLst>
                    <a:ext uri="{9D8B030D-6E8A-4147-A177-3AD203B41FA5}">
                      <a16:colId xmlns:a16="http://schemas.microsoft.com/office/drawing/2014/main" val="1362635670"/>
                    </a:ext>
                  </a:extLst>
                </a:gridCol>
              </a:tblGrid>
              <a:tr h="904185">
                <a:tc>
                  <a:txBody>
                    <a:bodyPr/>
                    <a:lstStyle/>
                    <a:p>
                      <a:pPr marL="0" algn="l" defTabSz="914400" rtl="0" eaLnBrk="1" latinLnBrk="0" hangingPunct="1">
                        <a:spcBef>
                          <a:spcPts val="800"/>
                        </a:spcBef>
                      </a:pPr>
                      <a:r>
                        <a:rPr lang="en-US" sz="1600" b="1" kern="1200" dirty="0">
                          <a:solidFill>
                            <a:srgbClr val="2576B7"/>
                          </a:solidFill>
                          <a:latin typeface="Montserrat SemiBold" pitchFamily="2" charset="77"/>
                          <a:ea typeface="+mn-ea"/>
                          <a:cs typeface="+mn-cs"/>
                        </a:rPr>
                        <a:t>Accepted, not ignored.</a:t>
                      </a:r>
                      <a:endParaRPr lang="en-CA" sz="1600" b="1" kern="1200" dirty="0">
                        <a:solidFill>
                          <a:srgbClr val="2576B7"/>
                        </a:solidFill>
                        <a:latin typeface="Montserrat SemiBold" pitchFamily="2" charset="77"/>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1384045114"/>
                  </a:ext>
                </a:extLst>
              </a:tr>
              <a:tr h="3326026">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Not every technical debt in your environment can – or should – be addressed right away. A decision by the business to avoid addressing technical debt now is the business’ acceptance of the risk. This can be an appropriate and acceptable outcome.</a:t>
                      </a: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400" dirty="0">
                          <a:solidFill>
                            <a:srgbClr val="2576B7"/>
                          </a:solidFill>
                          <a:latin typeface="Roboto Condensed Light" panose="02000000000000000000" pitchFamily="2" charset="0"/>
                          <a:ea typeface="Roboto Condensed Light" panose="02000000000000000000" pitchFamily="2" charset="0"/>
                        </a:rPr>
                        <a:t>Of course, the debt doesn’t go away. Track your remaining technical debt and the options available to mitigate or address the risks associated with technical debt.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alpha val="23000"/>
                      </a:schemeClr>
                    </a:solidFill>
                  </a:tcPr>
                </a:tc>
                <a:extLst>
                  <a:ext uri="{0D108BD9-81ED-4DB2-BD59-A6C34878D82A}">
                    <a16:rowId xmlns:a16="http://schemas.microsoft.com/office/drawing/2014/main" val="4099423048"/>
                  </a:ext>
                </a:extLst>
              </a:tr>
            </a:tbl>
          </a:graphicData>
        </a:graphic>
      </p:graphicFrame>
    </p:spTree>
    <p:extLst>
      <p:ext uri="{BB962C8B-B14F-4D97-AF65-F5344CB8AC3E}">
        <p14:creationId xmlns:p14="http://schemas.microsoft.com/office/powerpoint/2010/main" val="2375331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579B9F4-F655-8B4D-9FCC-74877991C78F}"/>
              </a:ext>
            </a:extLst>
          </p:cNvPr>
          <p:cNvSpPr>
            <a:spLocks noGrp="1"/>
          </p:cNvSpPr>
          <p:nvPr>
            <p:ph type="title"/>
          </p:nvPr>
        </p:nvSpPr>
        <p:spPr>
          <a:xfrm>
            <a:off x="378372" y="525994"/>
            <a:ext cx="11536205" cy="1130188"/>
          </a:xfrm>
        </p:spPr>
        <p:txBody>
          <a:bodyPr>
            <a:noAutofit/>
          </a:bodyPr>
          <a:lstStyle/>
          <a:p>
            <a:r>
              <a:rPr lang="en-US" dirty="0"/>
              <a:t>Manage technical debt</a:t>
            </a:r>
            <a:endParaRPr lang="en-US" dirty="0">
              <a:solidFill>
                <a:srgbClr val="717272"/>
              </a:solidFill>
            </a:endParaRPr>
          </a:p>
        </p:txBody>
      </p:sp>
      <p:sp>
        <p:nvSpPr>
          <p:cNvPr id="7" name="Rectangle 6">
            <a:extLst>
              <a:ext uri="{FF2B5EF4-FFF2-40B4-BE49-F238E27FC236}">
                <a16:creationId xmlns:a16="http://schemas.microsoft.com/office/drawing/2014/main" id="{CD4FD073-B817-4E3F-89E9-A6CEE16BA7E5}"/>
              </a:ext>
            </a:extLst>
          </p:cNvPr>
          <p:cNvSpPr/>
          <p:nvPr/>
        </p:nvSpPr>
        <p:spPr>
          <a:xfrm flipV="1">
            <a:off x="354105" y="1785789"/>
            <a:ext cx="11536206" cy="83864"/>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panose="02000000000000000000" pitchFamily="2" charset="0"/>
              <a:ea typeface="+mn-ea"/>
              <a:cs typeface="+mn-cs"/>
            </a:endParaRPr>
          </a:p>
        </p:txBody>
      </p:sp>
      <p:graphicFrame>
        <p:nvGraphicFramePr>
          <p:cNvPr id="8" name="Table 7">
            <a:extLst>
              <a:ext uri="{FF2B5EF4-FFF2-40B4-BE49-F238E27FC236}">
                <a16:creationId xmlns:a16="http://schemas.microsoft.com/office/drawing/2014/main" id="{7596626A-A49E-49CC-A20B-FA99D5E0E724}"/>
              </a:ext>
            </a:extLst>
          </p:cNvPr>
          <p:cNvGraphicFramePr>
            <a:graphicFrameLocks noGrp="1"/>
          </p:cNvGraphicFramePr>
          <p:nvPr>
            <p:extLst>
              <p:ext uri="{D42A27DB-BD31-4B8C-83A1-F6EECF244321}">
                <p14:modId xmlns:p14="http://schemas.microsoft.com/office/powerpoint/2010/main" val="4287835097"/>
              </p:ext>
            </p:extLst>
          </p:nvPr>
        </p:nvGraphicFramePr>
        <p:xfrm>
          <a:off x="378372" y="2070538"/>
          <a:ext cx="11515178" cy="4035748"/>
        </p:xfrm>
        <a:graphic>
          <a:graphicData uri="http://schemas.openxmlformats.org/drawingml/2006/table">
            <a:tbl>
              <a:tblPr firstRow="1" bandRow="1">
                <a:tableStyleId>{5C22544A-7EE6-4342-B048-85BDC9FD1C3A}</a:tableStyleId>
              </a:tblPr>
              <a:tblGrid>
                <a:gridCol w="1610849">
                  <a:extLst>
                    <a:ext uri="{9D8B030D-6E8A-4147-A177-3AD203B41FA5}">
                      <a16:colId xmlns:a16="http://schemas.microsoft.com/office/drawing/2014/main" val="976837652"/>
                    </a:ext>
                  </a:extLst>
                </a:gridCol>
                <a:gridCol w="3301443">
                  <a:extLst>
                    <a:ext uri="{9D8B030D-6E8A-4147-A177-3AD203B41FA5}">
                      <a16:colId xmlns:a16="http://schemas.microsoft.com/office/drawing/2014/main" val="2500794229"/>
                    </a:ext>
                  </a:extLst>
                </a:gridCol>
                <a:gridCol w="3301443">
                  <a:extLst>
                    <a:ext uri="{9D8B030D-6E8A-4147-A177-3AD203B41FA5}">
                      <a16:colId xmlns:a16="http://schemas.microsoft.com/office/drawing/2014/main" val="1791260046"/>
                    </a:ext>
                  </a:extLst>
                </a:gridCol>
                <a:gridCol w="3301443">
                  <a:extLst>
                    <a:ext uri="{9D8B030D-6E8A-4147-A177-3AD203B41FA5}">
                      <a16:colId xmlns:a16="http://schemas.microsoft.com/office/drawing/2014/main" val="4002077772"/>
                    </a:ext>
                  </a:extLst>
                </a:gridCol>
              </a:tblGrid>
              <a:tr h="979996">
                <a:tc>
                  <a:txBody>
                    <a:bodyPr/>
                    <a:lstStyle/>
                    <a:p>
                      <a:pPr marL="12700" marR="962660" indent="0">
                        <a:lnSpc>
                          <a:spcPct val="101000"/>
                        </a:lnSpc>
                        <a:spcBef>
                          <a:spcPts val="2045"/>
                        </a:spcBef>
                        <a:tabLst/>
                      </a:pPr>
                      <a:endParaRPr sz="1200" b="0" i="0" dirty="0">
                        <a:latin typeface="Montserrat SemiBold" pitchFamily="2" charset="77"/>
                        <a:cs typeface="Arial" panose="020B0604020202020204" pitchFamily="34" charset="0"/>
                      </a:endParaRPr>
                    </a:p>
                  </a:txBody>
                  <a:tcPr marL="108000" marR="0" marT="216000" marB="10800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2000" b="0" i="0" spc="6" dirty="0">
                          <a:solidFill>
                            <a:srgbClr val="2576B7"/>
                          </a:solidFill>
                          <a:latin typeface="Montserrat SemiBold" pitchFamily="2" charset="77"/>
                          <a:cs typeface="Arial" panose="020B0604020202020204" pitchFamily="34" charset="0"/>
                        </a:rPr>
                        <a:t>Phase 1: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800" b="0" i="0" spc="6" dirty="0">
                          <a:solidFill>
                            <a:srgbClr val="2576B7"/>
                          </a:solidFill>
                          <a:latin typeface="Montserrat SemiBold" pitchFamily="2" charset="77"/>
                          <a:cs typeface="Arial" panose="020B0604020202020204" pitchFamily="34" charset="0"/>
                        </a:rPr>
                        <a:t>Identify Technical Debt</a:t>
                      </a:r>
                      <a:endParaRPr lang="en-CA" sz="1800" b="0" i="0" dirty="0">
                        <a:solidFill>
                          <a:srgbClr val="2576B7"/>
                        </a:solidFill>
                        <a:latin typeface="Montserrat SemiBold" pitchFamily="2" charset="77"/>
                        <a:cs typeface="Arial" panose="020B0604020202020204" pitchFamily="34" charset="0"/>
                      </a:endParaRPr>
                    </a:p>
                  </a:txBody>
                  <a:tcPr marL="108000" marR="108000" marT="216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ADD4">
                        <a:alpha val="1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0" i="0" spc="6" dirty="0">
                          <a:solidFill>
                            <a:srgbClr val="2576B7"/>
                          </a:solidFill>
                          <a:latin typeface="Montserrat SemiBold" pitchFamily="2" charset="77"/>
                          <a:cs typeface="Arial" panose="020B0604020202020204" pitchFamily="34" charset="0"/>
                        </a:rPr>
                        <a:t>Phase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spc="6" dirty="0">
                          <a:solidFill>
                            <a:srgbClr val="2576B7"/>
                          </a:solidFill>
                          <a:latin typeface="Montserrat SemiBold" pitchFamily="2" charset="77"/>
                          <a:cs typeface="Arial" panose="020B0604020202020204" pitchFamily="34" charset="0"/>
                        </a:rPr>
                        <a:t>Measure Technical Debt</a:t>
                      </a:r>
                      <a:endParaRPr lang="en-CA" sz="1800" b="0" i="0" dirty="0">
                        <a:solidFill>
                          <a:srgbClr val="2576B7"/>
                        </a:solidFill>
                        <a:latin typeface="Montserrat SemiBold" pitchFamily="2" charset="77"/>
                        <a:cs typeface="Arial" panose="020B0604020202020204" pitchFamily="34" charset="0"/>
                      </a:endParaRPr>
                    </a:p>
                  </a:txBody>
                  <a:tcPr marL="108000" marR="108000" marT="216000" marB="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ADD4">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0" i="0" spc="6" dirty="0">
                          <a:solidFill>
                            <a:srgbClr val="2576B7"/>
                          </a:solidFill>
                          <a:latin typeface="Montserrat SemiBold" pitchFamily="2" charset="77"/>
                          <a:cs typeface="Arial" panose="020B0604020202020204" pitchFamily="34" charset="0"/>
                        </a:rPr>
                        <a:t>Phase 3: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i="0" spc="6" dirty="0">
                          <a:solidFill>
                            <a:srgbClr val="2576B7"/>
                          </a:solidFill>
                          <a:latin typeface="Montserrat SemiBold" pitchFamily="2" charset="77"/>
                          <a:cs typeface="Arial" panose="020B0604020202020204" pitchFamily="34" charset="0"/>
                        </a:rPr>
                        <a:t>Manage Technical Debt</a:t>
                      </a:r>
                      <a:endParaRPr lang="en-CA" sz="1800" b="0" i="0" dirty="0">
                        <a:solidFill>
                          <a:srgbClr val="2576B7"/>
                        </a:solidFill>
                        <a:latin typeface="Montserrat SemiBold" pitchFamily="2" charset="77"/>
                        <a:cs typeface="Arial" panose="020B0604020202020204" pitchFamily="34" charset="0"/>
                      </a:endParaRPr>
                    </a:p>
                  </a:txBody>
                  <a:tcPr marL="108000" marR="108000" marT="216000" marB="10800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ADD4">
                        <a:alpha val="30000"/>
                      </a:srgbClr>
                    </a:solidFill>
                  </a:tcPr>
                </a:tc>
                <a:extLst>
                  <a:ext uri="{0D108BD9-81ED-4DB2-BD59-A6C34878D82A}">
                    <a16:rowId xmlns:a16="http://schemas.microsoft.com/office/drawing/2014/main" val="2052837071"/>
                  </a:ext>
                </a:extLst>
              </a:tr>
              <a:tr h="980182">
                <a:tc>
                  <a:txBody>
                    <a:bodyPr/>
                    <a:lstStyle/>
                    <a:p>
                      <a:r>
                        <a:rPr lang="en-US" sz="1400" b="1" i="0" dirty="0">
                          <a:solidFill>
                            <a:srgbClr val="4A4A4A"/>
                          </a:solidFill>
                          <a:latin typeface="Montserrat SemiBold" pitchFamily="2" charset="77"/>
                        </a:rPr>
                        <a:t>Phase Steps</a:t>
                      </a:r>
                    </a:p>
                  </a:txBody>
                  <a:tcPr marL="108000" marR="0" marT="36000" marB="14400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1600" b="0" i="0" spc="-5"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1.1 Define </a:t>
                      </a:r>
                      <a:r>
                        <a:rPr lang="en-CA" sz="1600" b="0" i="0" spc="-5"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technical debt</a:t>
                      </a:r>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CA" sz="1600" b="0" i="0" spc="-5"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1.2 Identify technical debt items</a:t>
                      </a:r>
                      <a:endParaRPr lang="en-CA" sz="16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txBody>
                  <a:tcPr marL="137160" marR="13716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10000"/>
                      </a:srgbClr>
                    </a:solidFill>
                  </a:tcPr>
                </a:tc>
                <a:tc>
                  <a:txBody>
                    <a:bodyPr/>
                    <a:lstStyle/>
                    <a:p>
                      <a:pPr algn="l">
                        <a:lnSpc>
                          <a:spcPct val="100000"/>
                        </a:lnSpc>
                        <a:spcAft>
                          <a:spcPts val="600"/>
                        </a:spcAft>
                      </a:pPr>
                      <a:r>
                        <a:rPr lang="en-US" sz="16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2.1 Create impact scoring criteria</a:t>
                      </a:r>
                    </a:p>
                    <a:p>
                      <a:pPr algn="l">
                        <a:lnSpc>
                          <a:spcPct val="100000"/>
                        </a:lnSpc>
                        <a:spcAft>
                          <a:spcPts val="600"/>
                        </a:spcAft>
                      </a:pPr>
                      <a:r>
                        <a:rPr lang="en-US" sz="16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2.2 Estimate the business impact of technical debt</a:t>
                      </a:r>
                    </a:p>
                  </a:txBody>
                  <a:tcPr marL="137160" marR="13716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20000"/>
                      </a:srgbClr>
                    </a:solidFill>
                  </a:tcPr>
                </a:tc>
                <a:tc>
                  <a:txBody>
                    <a:bodyPr/>
                    <a:lstStyle/>
                    <a:p>
                      <a:pPr algn="l">
                        <a:lnSpc>
                          <a:spcPct val="100000"/>
                        </a:lnSpc>
                        <a:spcAft>
                          <a:spcPts val="600"/>
                        </a:spcAft>
                      </a:pPr>
                      <a:r>
                        <a:rPr lang="en-US" sz="16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3.1 Identify action items to reduce technical debt</a:t>
                      </a:r>
                    </a:p>
                    <a:p>
                      <a:pPr algn="l">
                        <a:lnSpc>
                          <a:spcPct val="100000"/>
                        </a:lnSpc>
                        <a:spcAft>
                          <a:spcPts val="600"/>
                        </a:spcAft>
                      </a:pPr>
                      <a:r>
                        <a:rPr lang="en-US" sz="16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3.2 Track and control technical debt</a:t>
                      </a:r>
                    </a:p>
                  </a:txBody>
                  <a:tcPr marL="137160" marR="137160" marT="137160" marB="13716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30000"/>
                      </a:srgbClr>
                    </a:solidFill>
                  </a:tcPr>
                </a:tc>
                <a:extLst>
                  <a:ext uri="{0D108BD9-81ED-4DB2-BD59-A6C34878D82A}">
                    <a16:rowId xmlns:a16="http://schemas.microsoft.com/office/drawing/2014/main" val="106570360"/>
                  </a:ext>
                </a:extLst>
              </a:tr>
              <a:tr h="1973712">
                <a:tc>
                  <a:txBody>
                    <a:bodyPr/>
                    <a:lstStyle/>
                    <a:p>
                      <a:r>
                        <a:rPr lang="en-US" sz="1400" b="1" i="0" dirty="0">
                          <a:solidFill>
                            <a:srgbClr val="4A4A4A"/>
                          </a:solidFill>
                          <a:latin typeface="Montserrat SemiBold" pitchFamily="2" charset="77"/>
                        </a:rPr>
                        <a:t>Phase Outcomes</a:t>
                      </a:r>
                    </a:p>
                  </a:txBody>
                  <a:tcPr marL="108000" marR="108000" marT="108000" marB="108000" anchor="ctr">
                    <a:lnL w="12700" cmpd="sng">
                      <a:noFill/>
                    </a:lnL>
                    <a:lnR w="12700" cap="flat" cmpd="sng" algn="ctr">
                      <a:no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Identify sources of technical debt in your environment.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Consolidate and narrow the initial list and select five to ten tech debt items that are highest impact/risk.</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CA"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txBody>
                  <a:tcPr marL="180000" marR="180000" marT="180000" marB="180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10000"/>
                      </a:srgbClr>
                    </a:solidFill>
                  </a:tcPr>
                </a:tc>
                <a:tc>
                  <a:txBody>
                    <a:bodyPr/>
                    <a:lstStyle/>
                    <a:p>
                      <a:pPr marL="285750" indent="-285750" algn="l">
                        <a:lnSpc>
                          <a:spcPct val="100000"/>
                        </a:lnSpc>
                        <a:spcAft>
                          <a:spcPts val="600"/>
                        </a:spcAft>
                        <a:buFont typeface="Arial" panose="020B0604020202020204" pitchFamily="34" charset="0"/>
                        <a:buChar cha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Develop business impact criteria to assess the business impact of identified technical debt.</a:t>
                      </a:r>
                    </a:p>
                    <a:p>
                      <a:pPr marL="285750" indent="-285750" algn="l">
                        <a:lnSpc>
                          <a:spcPct val="100000"/>
                        </a:lnSpc>
                        <a:spcAft>
                          <a:spcPts val="600"/>
                        </a:spcAft>
                        <a:buFont typeface="Arial" panose="020B0604020202020204" pitchFamily="34" charset="0"/>
                        <a:buChar cha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Prioritize technical debt items based on business impact.</a:t>
                      </a:r>
                    </a:p>
                    <a:p>
                      <a:pPr marL="285750" indent="-285750" algn="l">
                        <a:lnSpc>
                          <a:spcPct val="100000"/>
                        </a:lnSpc>
                        <a:spcAft>
                          <a:spcPts val="600"/>
                        </a:spcAft>
                        <a:buFont typeface="Arial" panose="020B0604020202020204" pitchFamily="34" charset="0"/>
                        <a:buChar char="•"/>
                      </a:pPr>
                      <a:endPar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endParaRPr>
                    </a:p>
                  </a:txBody>
                  <a:tcPr marL="180000" marR="180000" marT="180000" marB="180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20000"/>
                      </a:srgbClr>
                    </a:solidFill>
                  </a:tcPr>
                </a:tc>
                <a:tc>
                  <a:txBody>
                    <a:bodyPr/>
                    <a:lstStyle/>
                    <a:p>
                      <a:pPr marL="285750" indent="-285750" algn="l">
                        <a:lnSpc>
                          <a:spcPct val="100000"/>
                        </a:lnSpc>
                        <a:spcAft>
                          <a:spcPts val="600"/>
                        </a:spcAft>
                        <a:buFont typeface="Arial" panose="020B0604020202020204" pitchFamily="34" charset="0"/>
                        <a:buChar cha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Brainstorm projects and action items that can address technical debt.</a:t>
                      </a:r>
                    </a:p>
                    <a:p>
                      <a:pPr marL="285750" indent="-285750" algn="l">
                        <a:lnSpc>
                          <a:spcPct val="100000"/>
                        </a:lnSpc>
                        <a:spcAft>
                          <a:spcPts val="600"/>
                        </a:spcAft>
                        <a:buFont typeface="Arial" panose="020B0604020202020204" pitchFamily="34" charset="0"/>
                        <a:buChar cha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Develop a proposal to manage technical debt.</a:t>
                      </a:r>
                    </a:p>
                    <a:p>
                      <a:pPr marL="285750" indent="-285750" algn="l">
                        <a:lnSpc>
                          <a:spcPct val="100000"/>
                        </a:lnSpc>
                        <a:spcAft>
                          <a:spcPts val="600"/>
                        </a:spcAft>
                        <a:buFont typeface="Arial" panose="020B0604020202020204" pitchFamily="34" charset="0"/>
                        <a:buChar char="•"/>
                      </a:pPr>
                      <a:r>
                        <a:rPr lang="en-US" sz="1400" b="0" i="0" dirty="0">
                          <a:solidFill>
                            <a:srgbClr val="000000"/>
                          </a:solidFill>
                          <a:latin typeface="Roboto Condensed Light" panose="02000000000000000000" pitchFamily="2" charset="0"/>
                          <a:ea typeface="Roboto Condensed Light" panose="02000000000000000000" pitchFamily="2" charset="0"/>
                          <a:cs typeface="Arial" panose="020B0604020202020204" pitchFamily="34" charset="0"/>
                        </a:rPr>
                        <a:t>Implement management practices that help you better manage technical debt. </a:t>
                      </a:r>
                    </a:p>
                  </a:txBody>
                  <a:tcPr marL="180000" marR="180000" marT="180000" marB="180000" anchor="ctr">
                    <a:lnL w="12700" cap="flat" cmpd="sng" algn="ctr">
                      <a:noFill/>
                      <a:prstDash val="solid"/>
                      <a:round/>
                      <a:headEnd type="none" w="med" len="med"/>
                      <a:tailEnd type="none" w="med" len="med"/>
                    </a:lnL>
                    <a:lnR w="12700" cmpd="sng">
                      <a:noFill/>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30000"/>
                      </a:srgbClr>
                    </a:solidFill>
                  </a:tcPr>
                </a:tc>
                <a:extLst>
                  <a:ext uri="{0D108BD9-81ED-4DB2-BD59-A6C34878D82A}">
                    <a16:rowId xmlns:a16="http://schemas.microsoft.com/office/drawing/2014/main" val="385565625"/>
                  </a:ext>
                </a:extLst>
              </a:tr>
            </a:tbl>
          </a:graphicData>
        </a:graphic>
      </p:graphicFrame>
    </p:spTree>
    <p:extLst>
      <p:ext uri="{BB962C8B-B14F-4D97-AF65-F5344CB8AC3E}">
        <p14:creationId xmlns:p14="http://schemas.microsoft.com/office/powerpoint/2010/main" val="259597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6BB3CB-E573-174B-83BB-8EEF9C3E5BF1}"/>
              </a:ext>
            </a:extLst>
          </p:cNvPr>
          <p:cNvSpPr/>
          <p:nvPr/>
        </p:nvSpPr>
        <p:spPr>
          <a:xfrm>
            <a:off x="0" y="0"/>
            <a:ext cx="4260850" cy="6858000"/>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1E5E92"/>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E26898AF-7A03-F140-B7B4-6BF59FD40A8E}"/>
              </a:ext>
            </a:extLst>
          </p:cNvPr>
          <p:cNvSpPr>
            <a:spLocks noGrp="1"/>
          </p:cNvSpPr>
          <p:nvPr>
            <p:ph type="body" sz="quarter" idx="11"/>
          </p:nvPr>
        </p:nvSpPr>
        <p:spPr>
          <a:xfrm>
            <a:off x="5194300" y="1475200"/>
            <a:ext cx="5686987" cy="456696"/>
          </a:xfrm>
        </p:spPr>
        <p:txBody>
          <a:bodyPr/>
          <a:lstStyle/>
          <a:p>
            <a:pPr lvl="0">
              <a:lnSpc>
                <a:spcPct val="100000"/>
              </a:lnSpc>
            </a:pPr>
            <a:r>
              <a:rPr lang="en-US" sz="1400" dirty="0">
                <a:solidFill>
                  <a:srgbClr val="000000"/>
                </a:solidFill>
                <a:latin typeface="Montserrat" pitchFamily="2" charset="77"/>
              </a:rPr>
              <a:t>Each step of this blueprint is accompanied by supporting deliverables to help you accomplish your goals:</a:t>
            </a:r>
          </a:p>
          <a:p>
            <a:endParaRPr lang="en-US" sz="1800" dirty="0">
              <a:solidFill>
                <a:srgbClr val="000000"/>
              </a:solidFill>
            </a:endParaRPr>
          </a:p>
        </p:txBody>
      </p:sp>
      <p:sp>
        <p:nvSpPr>
          <p:cNvPr id="4" name="Title 3">
            <a:extLst>
              <a:ext uri="{FF2B5EF4-FFF2-40B4-BE49-F238E27FC236}">
                <a16:creationId xmlns:a16="http://schemas.microsoft.com/office/drawing/2014/main" id="{58FD480F-D98C-5C4A-9642-E63AD86D3330}"/>
              </a:ext>
            </a:extLst>
          </p:cNvPr>
          <p:cNvSpPr>
            <a:spLocks noGrp="1"/>
          </p:cNvSpPr>
          <p:nvPr>
            <p:ph type="title"/>
          </p:nvPr>
        </p:nvSpPr>
        <p:spPr>
          <a:xfrm>
            <a:off x="5194300" y="542721"/>
            <a:ext cx="5956300" cy="605627"/>
          </a:xfrm>
        </p:spPr>
        <p:txBody>
          <a:bodyPr/>
          <a:lstStyle/>
          <a:p>
            <a:r>
              <a:rPr lang="en-CA" dirty="0"/>
              <a:t>Blueprint deliverables</a:t>
            </a:r>
            <a:endParaRPr lang="en-US" dirty="0"/>
          </a:p>
        </p:txBody>
      </p:sp>
      <p:sp>
        <p:nvSpPr>
          <p:cNvPr id="10" name="Text Placeholder 6">
            <a:extLst>
              <a:ext uri="{FF2B5EF4-FFF2-40B4-BE49-F238E27FC236}">
                <a16:creationId xmlns:a16="http://schemas.microsoft.com/office/drawing/2014/main" id="{082B9CCD-7DA0-4B2D-BFEC-F2E76798C491}"/>
              </a:ext>
            </a:extLst>
          </p:cNvPr>
          <p:cNvSpPr txBox="1">
            <a:spLocks/>
          </p:cNvSpPr>
          <p:nvPr/>
        </p:nvSpPr>
        <p:spPr>
          <a:xfrm>
            <a:off x="357173" y="641075"/>
            <a:ext cx="2719621" cy="456637"/>
          </a:xfrm>
          <a:prstGeom prst="rect">
            <a:avLst/>
          </a:prstGeom>
        </p:spPr>
        <p:txBody>
          <a:bodyPr lIns="0" tIns="0" rIns="0" bIns="0">
            <a:noAutofit/>
          </a:bodyPr>
          <a:lstStyle>
            <a:lvl1pPr marL="0" indent="0" algn="l" defTabSz="914400" rtl="0" eaLnBrk="1" latinLnBrk="0" hangingPunct="1">
              <a:lnSpc>
                <a:spcPct val="110000"/>
              </a:lnSpc>
              <a:spcBef>
                <a:spcPts val="1000"/>
              </a:spcBef>
              <a:buFont typeface="Arial" panose="020B0604020202020204" pitchFamily="34" charset="0"/>
              <a:buNone/>
              <a:defRPr sz="2000" b="0" i="0" kern="1200">
                <a:solidFill>
                  <a:srgbClr val="848585"/>
                </a:solidFill>
                <a:latin typeface="Montserrat SemiBold"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Key deliverable</a:t>
            </a:r>
            <a:r>
              <a:rPr lang="en-US" dirty="0">
                <a:solidFill>
                  <a:schemeClr val="bg1"/>
                </a:solidFill>
              </a:rPr>
              <a:t>:</a:t>
            </a:r>
          </a:p>
        </p:txBody>
      </p:sp>
      <p:sp>
        <p:nvSpPr>
          <p:cNvPr id="12" name="TextBox 11">
            <a:extLst>
              <a:ext uri="{FF2B5EF4-FFF2-40B4-BE49-F238E27FC236}">
                <a16:creationId xmlns:a16="http://schemas.microsoft.com/office/drawing/2014/main" id="{569449DD-6B21-4B47-B1C6-FB02CD3414D0}"/>
              </a:ext>
            </a:extLst>
          </p:cNvPr>
          <p:cNvSpPr txBox="1"/>
          <p:nvPr/>
        </p:nvSpPr>
        <p:spPr>
          <a:xfrm>
            <a:off x="4903789" y="4402775"/>
            <a:ext cx="3028951" cy="505267"/>
          </a:xfrm>
          <a:prstGeom prst="rect">
            <a:avLst/>
          </a:prstGeom>
        </p:spPr>
        <p:txBody>
          <a:bodyPr vert="horz" wrap="square" lIns="0" tIns="0" rIns="0" bIns="0" rtlCol="0">
            <a:spAutoFit/>
          </a:bodyPr>
          <a:lstStyle/>
          <a:p>
            <a:pPr marL="289917" marR="242951" lvl="1" algn="ctr" defTabSz="554437">
              <a:spcBef>
                <a:spcPts val="55"/>
              </a:spcBef>
            </a:pPr>
            <a:r>
              <a:rPr lang="en-US" sz="1600" spc="-30" dirty="0">
                <a:solidFill>
                  <a:srgbClr val="2576B7"/>
                </a:solidFill>
                <a:latin typeface="Montserrat" pitchFamily="2" charset="77"/>
              </a:rPr>
              <a:t>Technical Debt </a:t>
            </a:r>
          </a:p>
          <a:p>
            <a:pPr marL="289917" marR="242951" lvl="1" algn="ctr" defTabSz="554437">
              <a:spcBef>
                <a:spcPts val="55"/>
              </a:spcBef>
            </a:pPr>
            <a:r>
              <a:rPr lang="en-US" sz="1600" spc="-30" dirty="0">
                <a:solidFill>
                  <a:srgbClr val="2576B7"/>
                </a:solidFill>
                <a:latin typeface="Montserrat" pitchFamily="2" charset="77"/>
              </a:rPr>
              <a:t>Business Impact Analysis</a:t>
            </a:r>
          </a:p>
        </p:txBody>
      </p:sp>
      <p:sp>
        <p:nvSpPr>
          <p:cNvPr id="13" name="Text Placeholder 7">
            <a:extLst>
              <a:ext uri="{FF2B5EF4-FFF2-40B4-BE49-F238E27FC236}">
                <a16:creationId xmlns:a16="http://schemas.microsoft.com/office/drawing/2014/main" id="{883DD862-27A6-49BD-B644-3AA5AA9A8E3B}"/>
              </a:ext>
            </a:extLst>
          </p:cNvPr>
          <p:cNvSpPr txBox="1">
            <a:spLocks/>
          </p:cNvSpPr>
          <p:nvPr/>
        </p:nvSpPr>
        <p:spPr>
          <a:xfrm>
            <a:off x="5121419" y="5043776"/>
            <a:ext cx="2585668" cy="915247"/>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CA" dirty="0">
                <a:solidFill>
                  <a:srgbClr val="000000"/>
                </a:solidFill>
                <a:ea typeface="Roboto Condensed Light" panose="02000000000000000000" pitchFamily="2" charset="0"/>
              </a:rPr>
              <a:t>Document technical debts, create a business impact scoring scale, and assess the impact of each technical debt on the business.</a:t>
            </a:r>
          </a:p>
          <a:p>
            <a:pPr algn="ctr">
              <a:lnSpc>
                <a:spcPct val="100000"/>
              </a:lnSpc>
              <a:spcBef>
                <a:spcPts val="0"/>
              </a:spcBef>
            </a:pPr>
            <a:endParaRPr lang="en-CA" dirty="0">
              <a:solidFill>
                <a:srgbClr val="000000"/>
              </a:solidFill>
              <a:ea typeface="Roboto Condensed Light" panose="02000000000000000000" pitchFamily="2" charset="0"/>
            </a:endParaRPr>
          </a:p>
        </p:txBody>
      </p:sp>
      <p:sp>
        <p:nvSpPr>
          <p:cNvPr id="29" name="Rectangle 28">
            <a:extLst>
              <a:ext uri="{FF2B5EF4-FFF2-40B4-BE49-F238E27FC236}">
                <a16:creationId xmlns:a16="http://schemas.microsoft.com/office/drawing/2014/main" id="{EF584645-5E2C-4554-AC9F-77DC7EE720BE}"/>
              </a:ext>
            </a:extLst>
          </p:cNvPr>
          <p:cNvSpPr/>
          <p:nvPr/>
        </p:nvSpPr>
        <p:spPr>
          <a:xfrm>
            <a:off x="300607" y="2892719"/>
            <a:ext cx="3578849" cy="954107"/>
          </a:xfrm>
          <a:prstGeom prst="rect">
            <a:avLst/>
          </a:prstGeom>
        </p:spPr>
        <p:txBody>
          <a:bodyPr wrap="square">
            <a:spAutoFit/>
          </a:bodyPr>
          <a:lstStyle/>
          <a:p>
            <a:pPr algn="ctr" defTabSz="554437"/>
            <a:r>
              <a:rPr lang="en-US" sz="1400" dirty="0">
                <a:solidFill>
                  <a:srgbClr val="FFFFFF"/>
                </a:solidFill>
                <a:latin typeface="Montserrat" panose="00000500000000000000" pitchFamily="2" charset="0"/>
              </a:rPr>
              <a:t>Communicate the risk of technical debt and approaches to address it to an executive audience with this simple and slick overview template. </a:t>
            </a:r>
            <a:endParaRPr lang="en-CA" sz="1400" dirty="0">
              <a:solidFill>
                <a:srgbClr val="FFFFFF"/>
              </a:solidFill>
              <a:latin typeface="Montserrat" panose="00000500000000000000" pitchFamily="2" charset="0"/>
            </a:endParaRPr>
          </a:p>
        </p:txBody>
      </p:sp>
      <p:pic>
        <p:nvPicPr>
          <p:cNvPr id="30" name="Picture 29">
            <a:extLst>
              <a:ext uri="{FF2B5EF4-FFF2-40B4-BE49-F238E27FC236}">
                <a16:creationId xmlns:a16="http://schemas.microsoft.com/office/drawing/2014/main" id="{3030017B-7D60-48A7-95E8-B8132DA2DE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16999" y="1234303"/>
            <a:ext cx="634917" cy="634917"/>
          </a:xfrm>
          <a:prstGeom prst="rect">
            <a:avLst/>
          </a:prstGeom>
        </p:spPr>
      </p:pic>
      <p:sp>
        <p:nvSpPr>
          <p:cNvPr id="31" name="TextBox 30">
            <a:extLst>
              <a:ext uri="{FF2B5EF4-FFF2-40B4-BE49-F238E27FC236}">
                <a16:creationId xmlns:a16="http://schemas.microsoft.com/office/drawing/2014/main" id="{5891C79E-7977-4273-B86A-623CEC9EC3AC}"/>
              </a:ext>
            </a:extLst>
          </p:cNvPr>
          <p:cNvSpPr txBox="1"/>
          <p:nvPr/>
        </p:nvSpPr>
        <p:spPr>
          <a:xfrm>
            <a:off x="475293" y="1862935"/>
            <a:ext cx="3118327" cy="830997"/>
          </a:xfrm>
          <a:prstGeom prst="rect">
            <a:avLst/>
          </a:prstGeom>
        </p:spPr>
        <p:txBody>
          <a:bodyPr vert="horz" wrap="square" lIns="0" tIns="0" rIns="0" bIns="0" rtlCol="0">
            <a:spAutoFit/>
          </a:bodyPr>
          <a:lstStyle/>
          <a:p>
            <a:pPr marL="289917" marR="242951" lvl="1" algn="ctr" defTabSz="554437">
              <a:spcBef>
                <a:spcPts val="55"/>
              </a:spcBef>
            </a:pPr>
            <a:r>
              <a:rPr lang="en-US" sz="1800" b="1" spc="-30" dirty="0">
                <a:solidFill>
                  <a:srgbClr val="FFFFFF"/>
                </a:solidFill>
                <a:latin typeface="Montserrat" pitchFamily="2" charset="77"/>
                <a:cs typeface="Arial Narrow"/>
              </a:rPr>
              <a:t>Technical Debt Executive Summary Presentation</a:t>
            </a:r>
          </a:p>
        </p:txBody>
      </p:sp>
      <p:sp>
        <p:nvSpPr>
          <p:cNvPr id="2" name="TextBox 1">
            <a:extLst>
              <a:ext uri="{FF2B5EF4-FFF2-40B4-BE49-F238E27FC236}">
                <a16:creationId xmlns:a16="http://schemas.microsoft.com/office/drawing/2014/main" id="{5E9AFE2D-322B-4264-A9DF-00EF82FD7938}"/>
              </a:ext>
            </a:extLst>
          </p:cNvPr>
          <p:cNvSpPr txBox="1"/>
          <p:nvPr/>
        </p:nvSpPr>
        <p:spPr>
          <a:xfrm>
            <a:off x="9035722" y="4661821"/>
            <a:ext cx="2342845" cy="246221"/>
          </a:xfrm>
          <a:prstGeom prst="rect">
            <a:avLst/>
          </a:prstGeom>
        </p:spPr>
        <p:txBody>
          <a:bodyPr vert="horz" wrap="square" lIns="0" tIns="0" rIns="0" bIns="0" rtlCol="0">
            <a:spAutoFit/>
          </a:bodyPr>
          <a:lstStyle/>
          <a:p>
            <a:pPr marL="289917" marR="242951" lvl="1" algn="ctr" defTabSz="554437">
              <a:spcBef>
                <a:spcPts val="55"/>
              </a:spcBef>
            </a:pPr>
            <a:r>
              <a:rPr lang="en-US" sz="1600" spc="-30" dirty="0">
                <a:solidFill>
                  <a:srgbClr val="2576B7"/>
                </a:solidFill>
                <a:latin typeface="Montserrat" pitchFamily="2" charset="77"/>
              </a:rPr>
              <a:t>Roadmap Tool</a:t>
            </a:r>
          </a:p>
        </p:txBody>
      </p:sp>
      <p:sp>
        <p:nvSpPr>
          <p:cNvPr id="3" name="Text Placeholder 7">
            <a:extLst>
              <a:ext uri="{FF2B5EF4-FFF2-40B4-BE49-F238E27FC236}">
                <a16:creationId xmlns:a16="http://schemas.microsoft.com/office/drawing/2014/main" id="{EAE79721-982A-4653-9F27-74DC716FB940}"/>
              </a:ext>
            </a:extLst>
          </p:cNvPr>
          <p:cNvSpPr txBox="1">
            <a:spLocks/>
          </p:cNvSpPr>
          <p:nvPr/>
        </p:nvSpPr>
        <p:spPr>
          <a:xfrm>
            <a:off x="9035722" y="5044599"/>
            <a:ext cx="2342845" cy="687492"/>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CA" dirty="0">
                <a:solidFill>
                  <a:srgbClr val="000000"/>
                </a:solidFill>
                <a:ea typeface="Roboto Condensed Light" panose="02000000000000000000" pitchFamily="2" charset="0"/>
              </a:rPr>
              <a:t>Document action items and projects to address technical debt. Estimate risk reduction, effort, and cost. Create a visual roadmap.</a:t>
            </a:r>
          </a:p>
          <a:p>
            <a:pPr algn="ctr">
              <a:lnSpc>
                <a:spcPct val="100000"/>
              </a:lnSpc>
              <a:spcBef>
                <a:spcPts val="0"/>
              </a:spcBef>
            </a:pPr>
            <a:endParaRPr lang="en-CA" dirty="0">
              <a:solidFill>
                <a:srgbClr val="000000"/>
              </a:solidFill>
              <a:ea typeface="Roboto Condensed Light" panose="02000000000000000000" pitchFamily="2" charset="0"/>
            </a:endParaRPr>
          </a:p>
        </p:txBody>
      </p:sp>
      <p:pic>
        <p:nvPicPr>
          <p:cNvPr id="16" name="Picture 15">
            <a:extLst>
              <a:ext uri="{FF2B5EF4-FFF2-40B4-BE49-F238E27FC236}">
                <a16:creationId xmlns:a16="http://schemas.microsoft.com/office/drawing/2014/main" id="{E3C4FF00-2A29-4682-A747-C85E8E12D740}"/>
              </a:ext>
            </a:extLst>
          </p:cNvPr>
          <p:cNvPicPr>
            <a:picLocks noChangeAspect="1"/>
          </p:cNvPicPr>
          <p:nvPr/>
        </p:nvPicPr>
        <p:blipFill rotWithShape="1">
          <a:blip r:embed="rId3"/>
          <a:srcRect r="329"/>
          <a:stretch/>
        </p:blipFill>
        <p:spPr>
          <a:xfrm>
            <a:off x="9124204" y="2481619"/>
            <a:ext cx="2165879" cy="1545983"/>
          </a:xfrm>
          <a:prstGeom prst="rect">
            <a:avLst/>
          </a:prstGeom>
          <a:ln>
            <a:solidFill>
              <a:schemeClr val="accent1"/>
            </a:solidFill>
          </a:ln>
        </p:spPr>
      </p:pic>
      <p:pic>
        <p:nvPicPr>
          <p:cNvPr id="26" name="Picture 25">
            <a:extLst>
              <a:ext uri="{FF2B5EF4-FFF2-40B4-BE49-F238E27FC236}">
                <a16:creationId xmlns:a16="http://schemas.microsoft.com/office/drawing/2014/main" id="{C8F612E6-2503-453A-BF34-DB5633230D22}"/>
              </a:ext>
            </a:extLst>
          </p:cNvPr>
          <p:cNvPicPr>
            <a:picLocks noChangeAspect="1"/>
          </p:cNvPicPr>
          <p:nvPr/>
        </p:nvPicPr>
        <p:blipFill>
          <a:blip r:embed="rId4"/>
          <a:stretch>
            <a:fillRect/>
          </a:stretch>
        </p:blipFill>
        <p:spPr>
          <a:xfrm>
            <a:off x="4898298" y="2320525"/>
            <a:ext cx="2808789" cy="1144388"/>
          </a:xfrm>
          <a:prstGeom prst="rect">
            <a:avLst/>
          </a:prstGeom>
          <a:ln>
            <a:solidFill>
              <a:schemeClr val="accent1"/>
            </a:solidFill>
          </a:ln>
        </p:spPr>
      </p:pic>
      <p:pic>
        <p:nvPicPr>
          <p:cNvPr id="28" name="Picture 27">
            <a:extLst>
              <a:ext uri="{FF2B5EF4-FFF2-40B4-BE49-F238E27FC236}">
                <a16:creationId xmlns:a16="http://schemas.microsoft.com/office/drawing/2014/main" id="{5CAC5E44-E35A-41B4-ABB4-844D426BD7D5}"/>
              </a:ext>
            </a:extLst>
          </p:cNvPr>
          <p:cNvPicPr>
            <a:picLocks noChangeAspect="1"/>
          </p:cNvPicPr>
          <p:nvPr/>
        </p:nvPicPr>
        <p:blipFill>
          <a:blip r:embed="rId5"/>
          <a:stretch>
            <a:fillRect/>
          </a:stretch>
        </p:blipFill>
        <p:spPr>
          <a:xfrm>
            <a:off x="5283758" y="3007467"/>
            <a:ext cx="2729056" cy="914892"/>
          </a:xfrm>
          <a:prstGeom prst="rect">
            <a:avLst/>
          </a:prstGeom>
          <a:ln>
            <a:solidFill>
              <a:schemeClr val="accent1"/>
            </a:solidFill>
          </a:ln>
        </p:spPr>
      </p:pic>
      <p:pic>
        <p:nvPicPr>
          <p:cNvPr id="21" name="Picture 20">
            <a:extLst>
              <a:ext uri="{FF2B5EF4-FFF2-40B4-BE49-F238E27FC236}">
                <a16:creationId xmlns:a16="http://schemas.microsoft.com/office/drawing/2014/main" id="{95308FAA-FB9C-4C42-84DD-875D4F59E36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17360" y="4383945"/>
            <a:ext cx="2138146" cy="1202706"/>
          </a:xfrm>
          <a:prstGeom prst="rect">
            <a:avLst/>
          </a:prstGeom>
          <a:ln>
            <a:solidFill>
              <a:schemeClr val="accent1"/>
            </a:solidFill>
          </a:ln>
        </p:spPr>
      </p:pic>
      <p:pic>
        <p:nvPicPr>
          <p:cNvPr id="24" name="Picture 23">
            <a:extLst>
              <a:ext uri="{FF2B5EF4-FFF2-40B4-BE49-F238E27FC236}">
                <a16:creationId xmlns:a16="http://schemas.microsoft.com/office/drawing/2014/main" id="{04F4AB9B-7645-4839-9684-1714A0744AD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84999" y="5245010"/>
            <a:ext cx="2141604" cy="1204652"/>
          </a:xfrm>
          <a:prstGeom prst="rect">
            <a:avLst/>
          </a:prstGeom>
          <a:ln>
            <a:solidFill>
              <a:schemeClr val="accent1"/>
            </a:solidFill>
          </a:ln>
        </p:spPr>
      </p:pic>
      <p:pic>
        <p:nvPicPr>
          <p:cNvPr id="25" name="Picture 24">
            <a:extLst>
              <a:ext uri="{FF2B5EF4-FFF2-40B4-BE49-F238E27FC236}">
                <a16:creationId xmlns:a16="http://schemas.microsoft.com/office/drawing/2014/main" id="{B111AA9F-103F-477C-8EC5-35D744FF135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527873" y="4803423"/>
            <a:ext cx="2009618" cy="1130412"/>
          </a:xfrm>
          <a:prstGeom prst="rect">
            <a:avLst/>
          </a:prstGeom>
          <a:ln>
            <a:solidFill>
              <a:schemeClr val="accent1"/>
            </a:solidFill>
          </a:ln>
        </p:spPr>
      </p:pic>
    </p:spTree>
    <p:extLst>
      <p:ext uri="{BB962C8B-B14F-4D97-AF65-F5344CB8AC3E}">
        <p14:creationId xmlns:p14="http://schemas.microsoft.com/office/powerpoint/2010/main" val="125419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CDE5CD-90DD-4163-848D-E711D020D8B9}"/>
              </a:ext>
            </a:extLst>
          </p:cNvPr>
          <p:cNvSpPr>
            <a:spLocks noGrp="1"/>
          </p:cNvSpPr>
          <p:nvPr>
            <p:ph type="body" sz="quarter" idx="11"/>
          </p:nvPr>
        </p:nvSpPr>
        <p:spPr>
          <a:xfrm>
            <a:off x="354106" y="1739145"/>
            <a:ext cx="5918223" cy="590747"/>
          </a:xfrm>
        </p:spPr>
        <p:txBody>
          <a:bodyPr/>
          <a:lstStyle/>
          <a:p>
            <a:r>
              <a:rPr lang="en-US" dirty="0"/>
              <a:t>Chart a path to the future that accounts for the constraints of today.</a:t>
            </a:r>
            <a:endParaRPr lang="en-CA" dirty="0"/>
          </a:p>
        </p:txBody>
      </p:sp>
      <p:sp>
        <p:nvSpPr>
          <p:cNvPr id="4" name="Title 3">
            <a:extLst>
              <a:ext uri="{FF2B5EF4-FFF2-40B4-BE49-F238E27FC236}">
                <a16:creationId xmlns:a16="http://schemas.microsoft.com/office/drawing/2014/main" id="{FAE6EF44-F70B-4A60-A9B3-04E9677DE307}"/>
              </a:ext>
            </a:extLst>
          </p:cNvPr>
          <p:cNvSpPr>
            <a:spLocks noGrp="1"/>
          </p:cNvSpPr>
          <p:nvPr>
            <p:ph type="title"/>
          </p:nvPr>
        </p:nvSpPr>
        <p:spPr>
          <a:xfrm>
            <a:off x="354106" y="530021"/>
            <a:ext cx="10015012" cy="1130188"/>
          </a:xfrm>
        </p:spPr>
        <p:txBody>
          <a:bodyPr/>
          <a:lstStyle/>
          <a:p>
            <a:r>
              <a:rPr lang="en-US" dirty="0"/>
              <a:t>Analyze technical debt to inform your modernization strategy</a:t>
            </a:r>
            <a:endParaRPr lang="en-CA" dirty="0"/>
          </a:p>
        </p:txBody>
      </p:sp>
      <p:sp>
        <p:nvSpPr>
          <p:cNvPr id="5" name="Text Placeholder 4">
            <a:extLst>
              <a:ext uri="{FF2B5EF4-FFF2-40B4-BE49-F238E27FC236}">
                <a16:creationId xmlns:a16="http://schemas.microsoft.com/office/drawing/2014/main" id="{A2E4C22F-BBA9-4958-8396-E60B83EFA1C4}"/>
              </a:ext>
            </a:extLst>
          </p:cNvPr>
          <p:cNvSpPr>
            <a:spLocks noGrp="1"/>
          </p:cNvSpPr>
          <p:nvPr>
            <p:ph type="body" sz="quarter" idx="33"/>
          </p:nvPr>
        </p:nvSpPr>
        <p:spPr>
          <a:xfrm>
            <a:off x="354106" y="2581567"/>
            <a:ext cx="5332319" cy="2641021"/>
          </a:xfrm>
        </p:spPr>
        <p:txBody>
          <a:bodyPr/>
          <a:lstStyle/>
          <a:p>
            <a:r>
              <a:rPr lang="en-US" dirty="0"/>
              <a:t>Major modernization initiatives, including digital transformation, can enable tremendous business value, but technical debt can stand in the way of truly transformative, structural changes. </a:t>
            </a:r>
          </a:p>
          <a:p>
            <a:r>
              <a:rPr lang="en-US" dirty="0"/>
              <a:t>Old technology may not enable the capabilities and functionality required to digitize business processes.</a:t>
            </a:r>
          </a:p>
          <a:p>
            <a:r>
              <a:rPr lang="en-US" dirty="0"/>
              <a:t>Use a modernization strategy to make the case for eliminating technical debt.</a:t>
            </a:r>
            <a:endParaRPr lang="en-CA" dirty="0"/>
          </a:p>
          <a:p>
            <a:r>
              <a:rPr lang="en-US" dirty="0"/>
              <a:t>The constraints introduced by technical debt on modernization are a type of business impact. Use this blueprint to estimate and communicate the impact of technical debt as an obstacle to modernization and inform your modernization strategy with that analysis.</a:t>
            </a:r>
          </a:p>
        </p:txBody>
      </p:sp>
      <p:pic>
        <p:nvPicPr>
          <p:cNvPr id="24" name="Picture 23">
            <a:extLst>
              <a:ext uri="{FF2B5EF4-FFF2-40B4-BE49-F238E27FC236}">
                <a16:creationId xmlns:a16="http://schemas.microsoft.com/office/drawing/2014/main" id="{6C1B8A71-D3DA-44B8-B137-AFC8ED2C277F}"/>
              </a:ext>
            </a:extLst>
          </p:cNvPr>
          <p:cNvPicPr>
            <a:picLocks noChangeAspect="1"/>
          </p:cNvPicPr>
          <p:nvPr/>
        </p:nvPicPr>
        <p:blipFill>
          <a:blip r:embed="rId2"/>
          <a:stretch>
            <a:fillRect/>
          </a:stretch>
        </p:blipFill>
        <p:spPr>
          <a:xfrm>
            <a:off x="5921259" y="2595385"/>
            <a:ext cx="5918223" cy="2634112"/>
          </a:xfrm>
          <a:prstGeom prst="rect">
            <a:avLst/>
          </a:prstGeom>
        </p:spPr>
      </p:pic>
      <p:graphicFrame>
        <p:nvGraphicFramePr>
          <p:cNvPr id="3" name="Table 14">
            <a:extLst>
              <a:ext uri="{FF2B5EF4-FFF2-40B4-BE49-F238E27FC236}">
                <a16:creationId xmlns:a16="http://schemas.microsoft.com/office/drawing/2014/main" id="{49404B97-B8C4-4BF2-BA8E-89C19E60F408}"/>
              </a:ext>
            </a:extLst>
          </p:cNvPr>
          <p:cNvGraphicFramePr>
            <a:graphicFrameLocks noGrp="1"/>
          </p:cNvGraphicFramePr>
          <p:nvPr>
            <p:extLst>
              <p:ext uri="{D42A27DB-BD31-4B8C-83A1-F6EECF244321}">
                <p14:modId xmlns:p14="http://schemas.microsoft.com/office/powerpoint/2010/main" val="3809885558"/>
              </p:ext>
            </p:extLst>
          </p:nvPr>
        </p:nvGraphicFramePr>
        <p:xfrm>
          <a:off x="354106" y="5524593"/>
          <a:ext cx="11485376" cy="640080"/>
        </p:xfrm>
        <a:graphic>
          <a:graphicData uri="http://schemas.openxmlformats.org/drawingml/2006/table">
            <a:tbl>
              <a:tblPr firstRow="1" bandRow="1">
                <a:tableStyleId>{5C22544A-7EE6-4342-B048-85BDC9FD1C3A}</a:tableStyleId>
              </a:tblPr>
              <a:tblGrid>
                <a:gridCol w="2871344">
                  <a:extLst>
                    <a:ext uri="{9D8B030D-6E8A-4147-A177-3AD203B41FA5}">
                      <a16:colId xmlns:a16="http://schemas.microsoft.com/office/drawing/2014/main" val="812030134"/>
                    </a:ext>
                  </a:extLst>
                </a:gridCol>
                <a:gridCol w="2871344">
                  <a:extLst>
                    <a:ext uri="{9D8B030D-6E8A-4147-A177-3AD203B41FA5}">
                      <a16:colId xmlns:a16="http://schemas.microsoft.com/office/drawing/2014/main" val="345420688"/>
                    </a:ext>
                  </a:extLst>
                </a:gridCol>
                <a:gridCol w="2871344">
                  <a:extLst>
                    <a:ext uri="{9D8B030D-6E8A-4147-A177-3AD203B41FA5}">
                      <a16:colId xmlns:a16="http://schemas.microsoft.com/office/drawing/2014/main" val="532079375"/>
                    </a:ext>
                  </a:extLst>
                </a:gridCol>
                <a:gridCol w="2871344">
                  <a:extLst>
                    <a:ext uri="{9D8B030D-6E8A-4147-A177-3AD203B41FA5}">
                      <a16:colId xmlns:a16="http://schemas.microsoft.com/office/drawing/2014/main" val="3008816587"/>
                    </a:ext>
                  </a:extLst>
                </a:gridCol>
              </a:tblGrid>
              <a:tr h="590747">
                <a:tc>
                  <a:txBody>
                    <a:bodyPr/>
                    <a:lstStyle/>
                    <a:p>
                      <a:r>
                        <a:rPr lang="en-US" dirty="0">
                          <a:latin typeface="Exo" panose="02000303000000000000" pitchFamily="2" charset="0"/>
                        </a:rPr>
                        <a:t>Key Info-Tech Modernization Blueprints:</a:t>
                      </a:r>
                      <a:endParaRPr lang="en-CA" dirty="0">
                        <a:latin typeface="Exo" panose="02000303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i="1" dirty="0">
                          <a:latin typeface="Exo" panose="02000303000000000000" pitchFamily="2" charset="0"/>
                          <a:hlinkClick r:id="rId3"/>
                        </a:rPr>
                        <a:t>Modernize Your Applications</a:t>
                      </a:r>
                      <a:endParaRPr lang="en-CA" b="1" i="1" dirty="0">
                        <a:latin typeface="Exo" panose="02000303000000000000" pitchFamily="2" charset="0"/>
                      </a:endParaRPr>
                    </a:p>
                  </a:txBody>
                  <a:tcPr>
                    <a:solidFill>
                      <a:srgbClr val="DAE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i="1" dirty="0">
                          <a:latin typeface="Exo" panose="02000303000000000000" pitchFamily="2" charset="0"/>
                          <a:hlinkClick r:id="rId4"/>
                        </a:rPr>
                        <a:t>Build an Infrastructure Roadmap</a:t>
                      </a:r>
                      <a:endParaRPr lang="en-CA" b="1" i="1" dirty="0">
                        <a:latin typeface="Exo" panose="02000303000000000000" pitchFamily="2" charset="0"/>
                      </a:endParaRPr>
                    </a:p>
                  </a:txBody>
                  <a:tcPr>
                    <a:solidFill>
                      <a:srgbClr val="DAE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i="1" dirty="0">
                          <a:latin typeface="Exo" panose="02000303000000000000" pitchFamily="2" charset="0"/>
                          <a:hlinkClick r:id="rId5"/>
                        </a:rPr>
                        <a:t>Modernize Data Architecture</a:t>
                      </a:r>
                      <a:endParaRPr lang="en-CA" b="1" i="1" dirty="0">
                        <a:latin typeface="Exo" panose="02000303000000000000" pitchFamily="2" charset="0"/>
                      </a:endParaRPr>
                    </a:p>
                  </a:txBody>
                  <a:tcPr>
                    <a:solidFill>
                      <a:srgbClr val="DAE3F3"/>
                    </a:solidFill>
                  </a:tcPr>
                </a:tc>
                <a:extLst>
                  <a:ext uri="{0D108BD9-81ED-4DB2-BD59-A6C34878D82A}">
                    <a16:rowId xmlns:a16="http://schemas.microsoft.com/office/drawing/2014/main" val="1595931444"/>
                  </a:ext>
                </a:extLst>
              </a:tr>
            </a:tbl>
          </a:graphicData>
        </a:graphic>
      </p:graphicFrame>
    </p:spTree>
    <p:extLst>
      <p:ext uri="{BB962C8B-B14F-4D97-AF65-F5344CB8AC3E}">
        <p14:creationId xmlns:p14="http://schemas.microsoft.com/office/powerpoint/2010/main" val="395978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76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383AB38-FA35-4D14-B357-1289235E2CF2}"/>
              </a:ext>
            </a:extLst>
          </p:cNvPr>
          <p:cNvSpPr/>
          <p:nvPr>
            <p:custDataLst>
              <p:tags r:id="rId1"/>
            </p:custDataLst>
          </p:nvPr>
        </p:nvSpPr>
        <p:spPr>
          <a:xfrm>
            <a:off x="9162761" y="1"/>
            <a:ext cx="3030827" cy="6857999"/>
          </a:xfrm>
          <a:prstGeom prst="rect">
            <a:avLst/>
          </a:prstGeom>
          <a:gradFill>
            <a:gsLst>
              <a:gs pos="0">
                <a:schemeClr val="accent1">
                  <a:lumMod val="60000"/>
                  <a:lumOff val="40000"/>
                </a:schemeClr>
              </a:gs>
              <a:gs pos="89000">
                <a:srgbClr val="2576B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37"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1E5E92"/>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C97A6139-8636-49C9-AC94-29F3DD54AD18}"/>
              </a:ext>
            </a:extLst>
          </p:cNvPr>
          <p:cNvSpPr txBox="1">
            <a:spLocks/>
          </p:cNvSpPr>
          <p:nvPr>
            <p:custDataLst>
              <p:tags r:id="rId2"/>
            </p:custDataLst>
          </p:nvPr>
        </p:nvSpPr>
        <p:spPr>
          <a:xfrm>
            <a:off x="9649144" y="6453854"/>
            <a:ext cx="2240414" cy="121252"/>
          </a:xfrm>
          <a:prstGeom prst="rect">
            <a:avLst/>
          </a:prstGeom>
        </p:spPr>
        <p:txBody>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0" algn="r" defTabSz="914400">
              <a:spcBef>
                <a:spcPts val="161"/>
              </a:spcBef>
              <a:tabLst>
                <a:tab pos="1309472" algn="l"/>
              </a:tabLst>
              <a:defRPr/>
            </a:pPr>
            <a:r>
              <a:rPr lang="en-CA" sz="788" spc="-18" dirty="0">
                <a:solidFill>
                  <a:srgbClr val="FFFFFF"/>
                </a:solidFill>
                <a:latin typeface="Exo" pitchFamily="2" charset="77"/>
                <a:cs typeface="Arial"/>
              </a:rPr>
              <a:t>Info-</a:t>
            </a:r>
            <a:r>
              <a:rPr lang="en-CA" sz="788" spc="-103" dirty="0">
                <a:solidFill>
                  <a:srgbClr val="FFFFFF"/>
                </a:solidFill>
                <a:latin typeface="Exo" pitchFamily="2" charset="77"/>
                <a:cs typeface="Arial"/>
              </a:rPr>
              <a:t>T</a:t>
            </a:r>
            <a:r>
              <a:rPr lang="en-CA" sz="788" spc="-15" dirty="0">
                <a:solidFill>
                  <a:srgbClr val="FFFFFF"/>
                </a:solidFill>
                <a:latin typeface="Exo" pitchFamily="2" charset="77"/>
                <a:cs typeface="Arial"/>
              </a:rPr>
              <a:t>ec</a:t>
            </a:r>
            <a:r>
              <a:rPr lang="en-CA" sz="788" spc="6" dirty="0">
                <a:solidFill>
                  <a:srgbClr val="FFFFFF"/>
                </a:solidFill>
                <a:latin typeface="Exo" pitchFamily="2" charset="77"/>
                <a:cs typeface="Arial"/>
              </a:rPr>
              <a:t>h</a:t>
            </a:r>
            <a:r>
              <a:rPr lang="en-CA" sz="788" spc="-39" dirty="0">
                <a:solidFill>
                  <a:srgbClr val="FFFFFF"/>
                </a:solidFill>
                <a:latin typeface="Exo" pitchFamily="2" charset="77"/>
                <a:cs typeface="Arial"/>
              </a:rPr>
              <a:t> </a:t>
            </a:r>
            <a:r>
              <a:rPr lang="en-CA" sz="788" spc="-15" dirty="0">
                <a:solidFill>
                  <a:srgbClr val="FFFFFF"/>
                </a:solidFill>
                <a:latin typeface="Exo" pitchFamily="2" charset="77"/>
                <a:cs typeface="Arial"/>
              </a:rPr>
              <a:t>Researc</a:t>
            </a:r>
            <a:r>
              <a:rPr lang="en-CA" sz="788" spc="6" dirty="0">
                <a:solidFill>
                  <a:srgbClr val="FFFFFF"/>
                </a:solidFill>
                <a:latin typeface="Exo" pitchFamily="2" charset="77"/>
                <a:cs typeface="Arial"/>
              </a:rPr>
              <a:t>h</a:t>
            </a:r>
            <a:r>
              <a:rPr lang="en-CA" sz="788" spc="-39" dirty="0">
                <a:solidFill>
                  <a:srgbClr val="FFFFFF"/>
                </a:solidFill>
                <a:latin typeface="Exo" pitchFamily="2" charset="77"/>
                <a:cs typeface="Arial"/>
              </a:rPr>
              <a:t> </a:t>
            </a:r>
            <a:r>
              <a:rPr lang="en-CA" sz="788" spc="-15" dirty="0">
                <a:solidFill>
                  <a:srgbClr val="FFFFFF"/>
                </a:solidFill>
                <a:latin typeface="Exo" pitchFamily="2" charset="77"/>
                <a:cs typeface="Arial"/>
              </a:rPr>
              <a:t>Grou</a:t>
            </a:r>
            <a:r>
              <a:rPr lang="en-CA" sz="788" spc="6" dirty="0">
                <a:solidFill>
                  <a:srgbClr val="FFFFFF"/>
                </a:solidFill>
                <a:latin typeface="Exo" pitchFamily="2" charset="77"/>
                <a:cs typeface="Arial"/>
              </a:rPr>
              <a:t>p   |   </a:t>
            </a:r>
            <a:fld id="{81D60167-4931-47E6-BA6A-407CBD079E47}" type="slidenum">
              <a:rPr sz="788" spc="6" smtClean="0">
                <a:solidFill>
                  <a:srgbClr val="FFFFFF"/>
                </a:solidFill>
                <a:latin typeface="Exo" pitchFamily="2" charset="77"/>
                <a:cs typeface="Arial" panose="020B0604020202020204" pitchFamily="34" charset="0"/>
              </a:rPr>
              <a:pPr marL="7700" algn="r" defTabSz="914400">
                <a:spcBef>
                  <a:spcPts val="161"/>
                </a:spcBef>
                <a:tabLst>
                  <a:tab pos="1309472" algn="l"/>
                </a:tabLst>
                <a:defRPr/>
              </a:pPr>
              <a:t>16</a:t>
            </a:fld>
            <a:endParaRPr sz="788" spc="6" dirty="0">
              <a:solidFill>
                <a:srgbClr val="FFFFFF"/>
              </a:solidFill>
              <a:latin typeface="Exo" pitchFamily="2" charset="77"/>
              <a:cs typeface="Arial" panose="020B0604020202020204" pitchFamily="34" charset="0"/>
            </a:endParaRPr>
          </a:p>
        </p:txBody>
      </p:sp>
      <p:sp>
        <p:nvSpPr>
          <p:cNvPr id="3" name="Title 2">
            <a:extLst>
              <a:ext uri="{FF2B5EF4-FFF2-40B4-BE49-F238E27FC236}">
                <a16:creationId xmlns:a16="http://schemas.microsoft.com/office/drawing/2014/main" id="{4A3FF544-102B-48E8-9033-F9A7D5C60557}"/>
              </a:ext>
            </a:extLst>
          </p:cNvPr>
          <p:cNvSpPr txBox="1">
            <a:spLocks/>
          </p:cNvSpPr>
          <p:nvPr>
            <p:custDataLst>
              <p:tags r:id="rId3"/>
            </p:custDataLst>
          </p:nvPr>
        </p:nvSpPr>
        <p:spPr>
          <a:xfrm>
            <a:off x="354855" y="530399"/>
            <a:ext cx="6674475" cy="1130041"/>
          </a:xfrm>
          <a:prstGeom prst="rect">
            <a:avLst/>
          </a:prstGeom>
        </p:spPr>
        <p:txBody>
          <a:bodyPr/>
          <a:lstStyle>
            <a:lvl1pPr algn="l" defTabSz="914400" rtl="0" eaLnBrk="1" latinLnBrk="0" hangingPunct="1">
              <a:lnSpc>
                <a:spcPct val="90000"/>
              </a:lnSpc>
              <a:spcBef>
                <a:spcPct val="0"/>
              </a:spcBef>
              <a:buNone/>
              <a:defRPr sz="4000" b="0" i="0" kern="1200">
                <a:solidFill>
                  <a:srgbClr val="717171"/>
                </a:solidFill>
                <a:latin typeface="Montserrat SemiBold" pitchFamily="2" charset="77"/>
                <a:ea typeface="+mj-ea"/>
                <a:cs typeface="Arial" panose="020B0604020202020204" pitchFamily="34" charset="0"/>
              </a:defRPr>
            </a:lvl1pPr>
          </a:lstStyle>
          <a:p>
            <a:r>
              <a:rPr lang="en-US" dirty="0"/>
              <a:t>Guided Implementation</a:t>
            </a:r>
            <a:endParaRPr lang="en-CA" dirty="0"/>
          </a:p>
        </p:txBody>
      </p:sp>
      <p:sp>
        <p:nvSpPr>
          <p:cNvPr id="4" name="Text Placeholder 3">
            <a:extLst>
              <a:ext uri="{FF2B5EF4-FFF2-40B4-BE49-F238E27FC236}">
                <a16:creationId xmlns:a16="http://schemas.microsoft.com/office/drawing/2014/main" id="{F73541B2-A2ED-44E7-838B-967AFBDA9C3D}"/>
              </a:ext>
            </a:extLst>
          </p:cNvPr>
          <p:cNvSpPr txBox="1">
            <a:spLocks/>
          </p:cNvSpPr>
          <p:nvPr>
            <p:custDataLst>
              <p:tags r:id="rId4"/>
            </p:custDataLst>
          </p:nvPr>
        </p:nvSpPr>
        <p:spPr>
          <a:xfrm>
            <a:off x="354854" y="1230096"/>
            <a:ext cx="7461054" cy="6699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Montserrat Medium" pitchFamily="2" charset="77"/>
              </a:rPr>
              <a:t>What does a typical GI </a:t>
            </a:r>
            <a:r>
              <a:rPr lang="en-US" sz="2000" dirty="0">
                <a:solidFill>
                  <a:srgbClr val="4A4A4A"/>
                </a:solidFill>
                <a:latin typeface="Montserrat Medium" pitchFamily="2" charset="77"/>
              </a:rPr>
              <a:t>on</a:t>
            </a:r>
            <a:r>
              <a:rPr lang="en-US" sz="2000" dirty="0">
                <a:latin typeface="Montserrat Medium" pitchFamily="2" charset="77"/>
              </a:rPr>
              <a:t> this topic look like?</a:t>
            </a:r>
            <a:endParaRPr lang="en-CA" sz="2000" dirty="0">
              <a:latin typeface="Montserrat Medium" pitchFamily="2" charset="77"/>
            </a:endParaRPr>
          </a:p>
        </p:txBody>
      </p:sp>
      <p:graphicFrame>
        <p:nvGraphicFramePr>
          <p:cNvPr id="7" name="Diagram 6">
            <a:extLst>
              <a:ext uri="{FF2B5EF4-FFF2-40B4-BE49-F238E27FC236}">
                <a16:creationId xmlns:a16="http://schemas.microsoft.com/office/drawing/2014/main" id="{B8CCC49A-D6A3-43EE-9C49-CA6B950D6A07}"/>
              </a:ext>
            </a:extLst>
          </p:cNvPr>
          <p:cNvGraphicFramePr/>
          <p:nvPr>
            <p:custDataLst>
              <p:tags r:id="rId5"/>
            </p:custDataLst>
            <p:extLst>
              <p:ext uri="{D42A27DB-BD31-4B8C-83A1-F6EECF244321}">
                <p14:modId xmlns:p14="http://schemas.microsoft.com/office/powerpoint/2010/main" val="1779792405"/>
              </p:ext>
            </p:extLst>
          </p:nvPr>
        </p:nvGraphicFramePr>
        <p:xfrm>
          <a:off x="309838" y="2092161"/>
          <a:ext cx="8646551" cy="1016192"/>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8" name="Rectangle 7">
            <a:extLst>
              <a:ext uri="{FF2B5EF4-FFF2-40B4-BE49-F238E27FC236}">
                <a16:creationId xmlns:a16="http://schemas.microsoft.com/office/drawing/2014/main" id="{876C24BD-7B6E-4AFE-84D3-78440DEC4C54}"/>
              </a:ext>
            </a:extLst>
          </p:cNvPr>
          <p:cNvSpPr/>
          <p:nvPr>
            <p:custDataLst>
              <p:tags r:id="rId6"/>
            </p:custDataLst>
          </p:nvPr>
        </p:nvSpPr>
        <p:spPr>
          <a:xfrm>
            <a:off x="756905" y="3300440"/>
            <a:ext cx="1903057" cy="954107"/>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#1:</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Scope requirements, objectives, and your specific challenges. </a:t>
            </a:r>
          </a:p>
        </p:txBody>
      </p:sp>
      <p:pic>
        <p:nvPicPr>
          <p:cNvPr id="9" name="Picture 8">
            <a:extLst>
              <a:ext uri="{FF2B5EF4-FFF2-40B4-BE49-F238E27FC236}">
                <a16:creationId xmlns:a16="http://schemas.microsoft.com/office/drawing/2014/main" id="{C0706F1E-A435-4E93-8FC5-B8319B197A71}"/>
              </a:ext>
            </a:extLst>
          </p:cNvPr>
          <p:cNvPicPr>
            <a:picLocks noChangeAspect="1"/>
          </p:cNvPicPr>
          <p:nvPr>
            <p:custDataLst>
              <p:tags r:id="rId7"/>
            </p:custDataLst>
          </p:nvPr>
        </p:nvPicPr>
        <p:blipFill>
          <a:blip r:embed="rId31" cstate="screen">
            <a:extLst>
              <a:ext uri="{28A0092B-C50C-407E-A947-70E740481C1C}">
                <a14:useLocalDpi xmlns:a14="http://schemas.microsoft.com/office/drawing/2010/main"/>
              </a:ext>
            </a:extLst>
          </a:blip>
          <a:stretch>
            <a:fillRect/>
          </a:stretch>
        </p:blipFill>
        <p:spPr>
          <a:xfrm>
            <a:off x="292311" y="3244557"/>
            <a:ext cx="520953" cy="520953"/>
          </a:xfrm>
          <a:prstGeom prst="rect">
            <a:avLst/>
          </a:prstGeom>
        </p:spPr>
      </p:pic>
      <p:sp>
        <p:nvSpPr>
          <p:cNvPr id="11" name="Rectangle 10">
            <a:extLst>
              <a:ext uri="{FF2B5EF4-FFF2-40B4-BE49-F238E27FC236}">
                <a16:creationId xmlns:a16="http://schemas.microsoft.com/office/drawing/2014/main" id="{821F6F67-AB2F-4087-9A7A-78D6B956A59F}"/>
              </a:ext>
            </a:extLst>
          </p:cNvPr>
          <p:cNvSpPr/>
          <p:nvPr>
            <p:custDataLst>
              <p:tags r:id="rId8"/>
            </p:custDataLst>
          </p:nvPr>
        </p:nvSpPr>
        <p:spPr>
          <a:xfrm>
            <a:off x="782218" y="4613225"/>
            <a:ext cx="1877743" cy="954107"/>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#2:</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Review and document sources of technical debt in your environment.</a:t>
            </a:r>
            <a:endPar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cxnSp>
        <p:nvCxnSpPr>
          <p:cNvPr id="12" name="Straight Connector 11">
            <a:extLst>
              <a:ext uri="{FF2B5EF4-FFF2-40B4-BE49-F238E27FC236}">
                <a16:creationId xmlns:a16="http://schemas.microsoft.com/office/drawing/2014/main" id="{8BC4D908-63E3-4DF4-BF38-40DDD2D98765}"/>
              </a:ext>
            </a:extLst>
          </p:cNvPr>
          <p:cNvCxnSpPr>
            <a:stCxn id="9" idx="2"/>
            <a:endCxn id="13" idx="0"/>
          </p:cNvCxnSpPr>
          <p:nvPr>
            <p:custDataLst>
              <p:tags r:id="rId9"/>
            </p:custDataLst>
          </p:nvPr>
        </p:nvCxnSpPr>
        <p:spPr>
          <a:xfrm>
            <a:off x="552788" y="3765510"/>
            <a:ext cx="0" cy="83627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D994C6C-B107-4965-8D1C-052FDFE2543D}"/>
              </a:ext>
            </a:extLst>
          </p:cNvPr>
          <p:cNvPicPr>
            <a:picLocks noChangeAspect="1"/>
          </p:cNvPicPr>
          <p:nvPr>
            <p:custDataLst>
              <p:tags r:id="rId10"/>
            </p:custDataLst>
          </p:nvPr>
        </p:nvPicPr>
        <p:blipFill>
          <a:blip r:embed="rId31" cstate="screen">
            <a:extLst>
              <a:ext uri="{28A0092B-C50C-407E-A947-70E740481C1C}">
                <a14:useLocalDpi xmlns:a14="http://schemas.microsoft.com/office/drawing/2010/main"/>
              </a:ext>
            </a:extLst>
          </a:blip>
          <a:stretch>
            <a:fillRect/>
          </a:stretch>
        </p:blipFill>
        <p:spPr>
          <a:xfrm>
            <a:off x="292311" y="4601784"/>
            <a:ext cx="520953" cy="520953"/>
          </a:xfrm>
          <a:prstGeom prst="rect">
            <a:avLst/>
          </a:prstGeom>
        </p:spPr>
      </p:pic>
      <p:pic>
        <p:nvPicPr>
          <p:cNvPr id="14" name="Picture 13">
            <a:extLst>
              <a:ext uri="{FF2B5EF4-FFF2-40B4-BE49-F238E27FC236}">
                <a16:creationId xmlns:a16="http://schemas.microsoft.com/office/drawing/2014/main" id="{F3EADD81-E9B1-4D37-B4F5-B9C527649DDC}"/>
              </a:ext>
            </a:extLst>
          </p:cNvPr>
          <p:cNvPicPr>
            <a:picLocks noChangeAspect="1"/>
          </p:cNvPicPr>
          <p:nvPr>
            <p:custDataLst>
              <p:tags r:id="rId11"/>
            </p:custDataLst>
          </p:nvPr>
        </p:nvPicPr>
        <p:blipFill>
          <a:blip r:embed="rId31" cstate="screen">
            <a:extLst>
              <a:ext uri="{28A0092B-C50C-407E-A947-70E740481C1C}">
                <a14:useLocalDpi xmlns:a14="http://schemas.microsoft.com/office/drawing/2010/main"/>
              </a:ext>
            </a:extLst>
          </a:blip>
          <a:stretch>
            <a:fillRect/>
          </a:stretch>
        </p:blipFill>
        <p:spPr>
          <a:xfrm>
            <a:off x="3021087" y="3283103"/>
            <a:ext cx="520953" cy="520953"/>
          </a:xfrm>
          <a:prstGeom prst="rect">
            <a:avLst/>
          </a:prstGeom>
        </p:spPr>
      </p:pic>
      <p:sp>
        <p:nvSpPr>
          <p:cNvPr id="15" name="Rectangle 14">
            <a:extLst>
              <a:ext uri="{FF2B5EF4-FFF2-40B4-BE49-F238E27FC236}">
                <a16:creationId xmlns:a16="http://schemas.microsoft.com/office/drawing/2014/main" id="{F995F532-DAD3-413C-BF05-3C3734A69655}"/>
              </a:ext>
            </a:extLst>
          </p:cNvPr>
          <p:cNvSpPr/>
          <p:nvPr>
            <p:custDataLst>
              <p:tags r:id="rId12"/>
            </p:custDataLst>
          </p:nvPr>
        </p:nvSpPr>
        <p:spPr>
          <a:xfrm>
            <a:off x="3510995" y="3330059"/>
            <a:ext cx="2102261" cy="1169551"/>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#3:</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a:t>
            </a:r>
            <a:r>
              <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Create and document business impact scoring scales that are relevant to your organization.</a:t>
            </a: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6" name="Rectangle 15">
            <a:extLst>
              <a:ext uri="{FF2B5EF4-FFF2-40B4-BE49-F238E27FC236}">
                <a16:creationId xmlns:a16="http://schemas.microsoft.com/office/drawing/2014/main" id="{6D800CA0-031A-458F-90E4-1C272CCDB6E4}"/>
              </a:ext>
            </a:extLst>
          </p:cNvPr>
          <p:cNvSpPr/>
          <p:nvPr>
            <p:custDataLst>
              <p:tags r:id="rId13"/>
            </p:custDataLst>
          </p:nvPr>
        </p:nvSpPr>
        <p:spPr>
          <a:xfrm>
            <a:off x="3518651" y="5930068"/>
            <a:ext cx="2401832" cy="738664"/>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#5: </a:t>
            </a:r>
            <a:r>
              <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Review the results of the scoring exercise.</a:t>
            </a:r>
          </a:p>
          <a:p>
            <a:pPr marL="0" marR="0" lvl="0" indent="0" algn="l" defTabSz="554437"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cxnSp>
        <p:nvCxnSpPr>
          <p:cNvPr id="17" name="Straight Connector 16">
            <a:extLst>
              <a:ext uri="{FF2B5EF4-FFF2-40B4-BE49-F238E27FC236}">
                <a16:creationId xmlns:a16="http://schemas.microsoft.com/office/drawing/2014/main" id="{43795F84-DBA5-4611-AFF5-08BD5AB31DA7}"/>
              </a:ext>
            </a:extLst>
          </p:cNvPr>
          <p:cNvCxnSpPr>
            <a:stCxn id="14" idx="2"/>
            <a:endCxn id="18" idx="0"/>
          </p:cNvCxnSpPr>
          <p:nvPr>
            <p:custDataLst>
              <p:tags r:id="rId14"/>
            </p:custDataLst>
          </p:nvPr>
        </p:nvCxnSpPr>
        <p:spPr>
          <a:xfrm>
            <a:off x="3281564" y="3804056"/>
            <a:ext cx="0" cy="83627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E229D89-0003-4F5C-8E9E-C7C880A7FA8F}"/>
              </a:ext>
            </a:extLst>
          </p:cNvPr>
          <p:cNvPicPr>
            <a:picLocks noChangeAspect="1"/>
          </p:cNvPicPr>
          <p:nvPr>
            <p:custDataLst>
              <p:tags r:id="rId15"/>
            </p:custDataLst>
          </p:nvPr>
        </p:nvPicPr>
        <p:blipFill>
          <a:blip r:embed="rId31" cstate="screen">
            <a:extLst>
              <a:ext uri="{28A0092B-C50C-407E-A947-70E740481C1C}">
                <a14:useLocalDpi xmlns:a14="http://schemas.microsoft.com/office/drawing/2010/main"/>
              </a:ext>
            </a:extLst>
          </a:blip>
          <a:stretch>
            <a:fillRect/>
          </a:stretch>
        </p:blipFill>
        <p:spPr>
          <a:xfrm>
            <a:off x="3021087" y="4640330"/>
            <a:ext cx="520953" cy="520953"/>
          </a:xfrm>
          <a:prstGeom prst="rect">
            <a:avLst/>
          </a:prstGeom>
        </p:spPr>
      </p:pic>
      <p:pic>
        <p:nvPicPr>
          <p:cNvPr id="24" name="Picture 23">
            <a:extLst>
              <a:ext uri="{FF2B5EF4-FFF2-40B4-BE49-F238E27FC236}">
                <a16:creationId xmlns:a16="http://schemas.microsoft.com/office/drawing/2014/main" id="{368B60EB-C827-4EC6-A97F-5F8A688424CC}"/>
              </a:ext>
            </a:extLst>
          </p:cNvPr>
          <p:cNvPicPr>
            <a:picLocks noChangeAspect="1"/>
          </p:cNvPicPr>
          <p:nvPr>
            <p:custDataLst>
              <p:tags r:id="rId16"/>
            </p:custDataLst>
          </p:nvPr>
        </p:nvPicPr>
        <p:blipFill>
          <a:blip r:embed="rId31" cstate="screen">
            <a:extLst>
              <a:ext uri="{28A0092B-C50C-407E-A947-70E740481C1C}">
                <a14:useLocalDpi xmlns:a14="http://schemas.microsoft.com/office/drawing/2010/main"/>
              </a:ext>
            </a:extLst>
          </a:blip>
          <a:stretch>
            <a:fillRect/>
          </a:stretch>
        </p:blipFill>
        <p:spPr>
          <a:xfrm>
            <a:off x="5911019" y="3331594"/>
            <a:ext cx="520953" cy="520953"/>
          </a:xfrm>
          <a:prstGeom prst="rect">
            <a:avLst/>
          </a:prstGeom>
        </p:spPr>
      </p:pic>
      <p:sp>
        <p:nvSpPr>
          <p:cNvPr id="25" name="Rectangle 24">
            <a:extLst>
              <a:ext uri="{FF2B5EF4-FFF2-40B4-BE49-F238E27FC236}">
                <a16:creationId xmlns:a16="http://schemas.microsoft.com/office/drawing/2014/main" id="{41B92865-F37C-4DD3-84FE-E43198CB0221}"/>
              </a:ext>
            </a:extLst>
          </p:cNvPr>
          <p:cNvSpPr/>
          <p:nvPr>
            <p:custDataLst>
              <p:tags r:id="rId17"/>
            </p:custDataLst>
          </p:nvPr>
        </p:nvSpPr>
        <p:spPr>
          <a:xfrm>
            <a:off x="6400927" y="3378549"/>
            <a:ext cx="2013400" cy="1169551"/>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#6:</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Identify and prioritize </a:t>
            </a:r>
            <a:r>
              <a:rPr lang="en-US" sz="1400" dirty="0">
                <a:solidFill>
                  <a:srgbClr val="000000"/>
                </a:solidFill>
                <a:latin typeface="Roboto Condensed Light" panose="02000000000000000000" pitchFamily="2" charset="0"/>
                <a:ea typeface="Roboto Condensed Light" panose="02000000000000000000" pitchFamily="2" charset="0"/>
              </a:rPr>
              <a:t>actions to address technical debt</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and review the executive summary template. </a:t>
            </a:r>
          </a:p>
        </p:txBody>
      </p:sp>
      <p:sp>
        <p:nvSpPr>
          <p:cNvPr id="26" name="Rectangle 25">
            <a:extLst>
              <a:ext uri="{FF2B5EF4-FFF2-40B4-BE49-F238E27FC236}">
                <a16:creationId xmlns:a16="http://schemas.microsoft.com/office/drawing/2014/main" id="{00B56B9E-6653-467B-918F-AD7214396EEF}"/>
              </a:ext>
            </a:extLst>
          </p:cNvPr>
          <p:cNvSpPr/>
          <p:nvPr>
            <p:custDataLst>
              <p:tags r:id="rId18"/>
            </p:custDataLst>
          </p:nvPr>
        </p:nvSpPr>
        <p:spPr>
          <a:xfrm>
            <a:off x="6400927" y="4700262"/>
            <a:ext cx="2013400" cy="1384995"/>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#7:</a:t>
            </a:r>
            <a:r>
              <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 Review the draft executive summary. Identify process improvements to slow down the technical debt “production line.”</a:t>
            </a:r>
          </a:p>
        </p:txBody>
      </p:sp>
      <p:cxnSp>
        <p:nvCxnSpPr>
          <p:cNvPr id="27" name="Straight Connector 26">
            <a:extLst>
              <a:ext uri="{FF2B5EF4-FFF2-40B4-BE49-F238E27FC236}">
                <a16:creationId xmlns:a16="http://schemas.microsoft.com/office/drawing/2014/main" id="{50595DC1-8D51-4EF1-AC47-0A4885AF2AF2}"/>
              </a:ext>
            </a:extLst>
          </p:cNvPr>
          <p:cNvCxnSpPr>
            <a:stCxn id="24" idx="2"/>
            <a:endCxn id="28" idx="0"/>
          </p:cNvCxnSpPr>
          <p:nvPr>
            <p:custDataLst>
              <p:tags r:id="rId19"/>
            </p:custDataLst>
          </p:nvPr>
        </p:nvCxnSpPr>
        <p:spPr>
          <a:xfrm>
            <a:off x="6171496" y="3852547"/>
            <a:ext cx="0" cy="836274"/>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FE0DC71-AD8A-4A10-A4AD-A1A5FC4F2C88}"/>
              </a:ext>
            </a:extLst>
          </p:cNvPr>
          <p:cNvPicPr>
            <a:picLocks noChangeAspect="1"/>
          </p:cNvPicPr>
          <p:nvPr>
            <p:custDataLst>
              <p:tags r:id="rId20"/>
            </p:custDataLst>
          </p:nvPr>
        </p:nvPicPr>
        <p:blipFill>
          <a:blip r:embed="rId31" cstate="screen">
            <a:extLst>
              <a:ext uri="{28A0092B-C50C-407E-A947-70E740481C1C}">
                <a14:useLocalDpi xmlns:a14="http://schemas.microsoft.com/office/drawing/2010/main"/>
              </a:ext>
            </a:extLst>
          </a:blip>
          <a:stretch>
            <a:fillRect/>
          </a:stretch>
        </p:blipFill>
        <p:spPr>
          <a:xfrm>
            <a:off x="5911019" y="4688821"/>
            <a:ext cx="520953" cy="520953"/>
          </a:xfrm>
          <a:prstGeom prst="rect">
            <a:avLst/>
          </a:prstGeom>
        </p:spPr>
      </p:pic>
      <p:sp>
        <p:nvSpPr>
          <p:cNvPr id="31" name="TextBox 30">
            <a:extLst>
              <a:ext uri="{FF2B5EF4-FFF2-40B4-BE49-F238E27FC236}">
                <a16:creationId xmlns:a16="http://schemas.microsoft.com/office/drawing/2014/main" id="{3C951CA7-C56F-4944-A437-B07E96483324}"/>
              </a:ext>
            </a:extLst>
          </p:cNvPr>
          <p:cNvSpPr txBox="1"/>
          <p:nvPr>
            <p:custDataLst>
              <p:tags r:id="rId21"/>
            </p:custDataLst>
          </p:nvPr>
        </p:nvSpPr>
        <p:spPr>
          <a:xfrm>
            <a:off x="9423238" y="943806"/>
            <a:ext cx="2693370" cy="4649294"/>
          </a:xfrm>
          <a:prstGeom prst="rect">
            <a:avLst/>
          </a:prstGeom>
        </p:spPr>
        <p:txBody>
          <a:bodyPr vert="horz" wrap="square" lIns="0" tIns="6930" rIns="0" bIns="0" rtlCol="0">
            <a:spAutoFit/>
          </a:bodyPr>
          <a:lstStyle/>
          <a:p>
            <a:pPr marL="7700" marR="242951" lvl="0" indent="0" algn="l" defTabSz="554437" rtl="0" eaLnBrk="1" fontAlgn="auto" latinLnBrk="0" hangingPunct="1">
              <a:lnSpc>
                <a:spcPct val="100000"/>
              </a:lnSpc>
              <a:spcBef>
                <a:spcPts val="55"/>
              </a:spcBef>
              <a:spcAft>
                <a:spcPts val="0"/>
              </a:spcAft>
              <a:buClrTx/>
              <a:buSzTx/>
              <a:buFontTx/>
              <a:buNone/>
              <a:tabLst/>
              <a:defRPr/>
            </a:pPr>
            <a:r>
              <a:rPr kumimoji="0" lang="en-US" sz="2000" u="none" strike="noStrike" kern="1200" cap="none" spc="-30" normalizeH="0" baseline="0" noProof="0" dirty="0">
                <a:ln>
                  <a:noFill/>
                </a:ln>
                <a:solidFill>
                  <a:srgbClr val="FFFFFF"/>
                </a:solidFill>
                <a:effectLst/>
                <a:uLnTx/>
                <a:uFillTx/>
                <a:latin typeface="Montserrat Medium" pitchFamily="2" charset="77"/>
                <a:cs typeface="Arial Narrow"/>
              </a:rPr>
              <a:t>A Guided Implementation (GI) is a series </a:t>
            </a:r>
          </a:p>
          <a:p>
            <a:pPr marL="7700" marR="242951" lvl="0" indent="0" algn="l" defTabSz="554437" rtl="0" eaLnBrk="1" fontAlgn="auto" latinLnBrk="0" hangingPunct="1">
              <a:lnSpc>
                <a:spcPct val="100000"/>
              </a:lnSpc>
              <a:spcBef>
                <a:spcPts val="55"/>
              </a:spcBef>
              <a:spcAft>
                <a:spcPts val="0"/>
              </a:spcAft>
              <a:buClrTx/>
              <a:buSzTx/>
              <a:buFontTx/>
              <a:buNone/>
              <a:tabLst/>
              <a:defRPr/>
            </a:pPr>
            <a:r>
              <a:rPr kumimoji="0" lang="en-US" sz="2000" u="none" strike="noStrike" kern="1200" cap="none" spc="-30" normalizeH="0" baseline="0" noProof="0" dirty="0">
                <a:ln>
                  <a:noFill/>
                </a:ln>
                <a:solidFill>
                  <a:srgbClr val="FFFFFF"/>
                </a:solidFill>
                <a:effectLst/>
                <a:uLnTx/>
                <a:uFillTx/>
                <a:latin typeface="Montserrat Medium" pitchFamily="2" charset="77"/>
                <a:cs typeface="Arial Narrow"/>
              </a:rPr>
              <a:t>of calls with an Info-Tech analyst to help implement our best practices in your organization.</a:t>
            </a:r>
          </a:p>
          <a:p>
            <a:pPr marL="7700" marR="242951" lvl="0" indent="0" algn="l" defTabSz="554437" rtl="0" eaLnBrk="1" fontAlgn="auto" latinLnBrk="0" hangingPunct="1">
              <a:lnSpc>
                <a:spcPct val="100000"/>
              </a:lnSpc>
              <a:spcBef>
                <a:spcPts val="55"/>
              </a:spcBef>
              <a:spcAft>
                <a:spcPts val="0"/>
              </a:spcAft>
              <a:buClrTx/>
              <a:buSzTx/>
              <a:buFontTx/>
              <a:buNone/>
              <a:tabLst/>
              <a:defRPr/>
            </a:pPr>
            <a:endParaRPr kumimoji="0" lang="en-US" sz="2000" u="none" strike="noStrike" kern="1200" cap="none" spc="-30" normalizeH="0" baseline="0" noProof="0" dirty="0">
              <a:ln>
                <a:noFill/>
              </a:ln>
              <a:solidFill>
                <a:srgbClr val="FFFFFF"/>
              </a:solidFill>
              <a:effectLst/>
              <a:uLnTx/>
              <a:uFillTx/>
              <a:latin typeface="Montserrat Medium" pitchFamily="2" charset="77"/>
              <a:cs typeface="Arial Narrow"/>
            </a:endParaRPr>
          </a:p>
          <a:p>
            <a:pPr marL="7700" marR="242951" lvl="0" indent="0" algn="l" defTabSz="554437" rtl="0" eaLnBrk="1" fontAlgn="auto" latinLnBrk="0" hangingPunct="1">
              <a:lnSpc>
                <a:spcPct val="100000"/>
              </a:lnSpc>
              <a:spcBef>
                <a:spcPts val="55"/>
              </a:spcBef>
              <a:spcAft>
                <a:spcPts val="0"/>
              </a:spcAft>
              <a:buClrTx/>
              <a:buSzTx/>
              <a:buFontTx/>
              <a:buNone/>
              <a:tabLst/>
              <a:defRPr/>
            </a:pPr>
            <a:r>
              <a:rPr kumimoji="0" lang="en-US" sz="2000" u="none" strike="noStrike" kern="1200" cap="none" spc="-30" normalizeH="0" baseline="0" noProof="0" dirty="0">
                <a:ln>
                  <a:noFill/>
                </a:ln>
                <a:solidFill>
                  <a:srgbClr val="FFFFFF"/>
                </a:solidFill>
                <a:effectLst/>
                <a:uLnTx/>
                <a:uFillTx/>
                <a:latin typeface="Montserrat Medium" pitchFamily="2" charset="77"/>
                <a:cs typeface="Arial Narrow"/>
              </a:rPr>
              <a:t>A typical GI is between 6 to 10 calls over the course of 3 to 6 months.</a:t>
            </a:r>
          </a:p>
        </p:txBody>
      </p:sp>
      <p:cxnSp>
        <p:nvCxnSpPr>
          <p:cNvPr id="33" name="Straight Connector 32">
            <a:extLst>
              <a:ext uri="{FF2B5EF4-FFF2-40B4-BE49-F238E27FC236}">
                <a16:creationId xmlns:a16="http://schemas.microsoft.com/office/drawing/2014/main" id="{0F2B176D-13D0-4940-B26C-4D80763151B8}"/>
              </a:ext>
            </a:extLst>
          </p:cNvPr>
          <p:cNvCxnSpPr>
            <a:cxnSpLocks/>
            <a:stCxn id="18" idx="2"/>
            <a:endCxn id="34" idx="0"/>
          </p:cNvCxnSpPr>
          <p:nvPr>
            <p:custDataLst>
              <p:tags r:id="rId22"/>
            </p:custDataLst>
          </p:nvPr>
        </p:nvCxnSpPr>
        <p:spPr>
          <a:xfrm>
            <a:off x="3281564" y="5161283"/>
            <a:ext cx="0" cy="771618"/>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EB012B9-A2C0-47EE-970C-A093C9A8FC03}"/>
              </a:ext>
            </a:extLst>
          </p:cNvPr>
          <p:cNvPicPr>
            <a:picLocks noChangeAspect="1"/>
          </p:cNvPicPr>
          <p:nvPr>
            <p:custDataLst>
              <p:tags r:id="rId23"/>
            </p:custDataLst>
          </p:nvPr>
        </p:nvPicPr>
        <p:blipFill>
          <a:blip r:embed="rId31" cstate="screen">
            <a:extLst>
              <a:ext uri="{28A0092B-C50C-407E-A947-70E740481C1C}">
                <a14:useLocalDpi xmlns:a14="http://schemas.microsoft.com/office/drawing/2010/main"/>
              </a:ext>
            </a:extLst>
          </a:blip>
          <a:stretch>
            <a:fillRect/>
          </a:stretch>
        </p:blipFill>
        <p:spPr>
          <a:xfrm>
            <a:off x="3021087" y="5932901"/>
            <a:ext cx="520953" cy="520953"/>
          </a:xfrm>
          <a:prstGeom prst="rect">
            <a:avLst/>
          </a:prstGeom>
        </p:spPr>
      </p:pic>
      <p:sp>
        <p:nvSpPr>
          <p:cNvPr id="6" name="Rectangle 5">
            <a:extLst>
              <a:ext uri="{FF2B5EF4-FFF2-40B4-BE49-F238E27FC236}">
                <a16:creationId xmlns:a16="http://schemas.microsoft.com/office/drawing/2014/main" id="{8C7BD94F-D48E-4C53-84CC-62DF6222B82E}"/>
              </a:ext>
            </a:extLst>
          </p:cNvPr>
          <p:cNvSpPr/>
          <p:nvPr>
            <p:custDataLst>
              <p:tags r:id="rId24"/>
            </p:custDataLst>
          </p:nvPr>
        </p:nvSpPr>
        <p:spPr>
          <a:xfrm>
            <a:off x="3518358" y="4684077"/>
            <a:ext cx="2094349" cy="1169551"/>
          </a:xfrm>
          <a:prstGeom prst="rect">
            <a:avLst/>
          </a:prstGeom>
        </p:spPr>
        <p:txBody>
          <a:bodyPr wrap="square">
            <a:spAutoFit/>
          </a:bodyPr>
          <a:lstStyle/>
          <a:p>
            <a:pPr marL="0" marR="0" lvl="0" indent="0" algn="l" defTabSz="55443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Call #4: </a:t>
            </a:r>
            <a:r>
              <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Identify reasonable scenarios for impact scoring and begin the scoring exercise.</a:t>
            </a:r>
          </a:p>
          <a:p>
            <a:pPr marL="0" marR="0" lvl="0" indent="0" algn="l" defTabSz="554437"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Tree>
    <p:extLst>
      <p:ext uri="{BB962C8B-B14F-4D97-AF65-F5344CB8AC3E}">
        <p14:creationId xmlns:p14="http://schemas.microsoft.com/office/powerpoint/2010/main" val="22991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EA4694C-54A6-46F0-8E70-B717AA3158DE}"/>
              </a:ext>
            </a:extLst>
          </p:cNvPr>
          <p:cNvSpPr txBox="1">
            <a:spLocks/>
          </p:cNvSpPr>
          <p:nvPr/>
        </p:nvSpPr>
        <p:spPr>
          <a:xfrm>
            <a:off x="354106" y="528985"/>
            <a:ext cx="6321902" cy="542716"/>
          </a:xfrm>
          <a:prstGeom prst="rect">
            <a:avLst/>
          </a:prstGeom>
        </p:spPr>
        <p:txBody>
          <a:bodyPr/>
          <a:lstStyle>
            <a:lvl1pPr algn="l" defTabSz="914400" rtl="0" eaLnBrk="1" latinLnBrk="0" hangingPunct="1">
              <a:lnSpc>
                <a:spcPct val="90000"/>
              </a:lnSpc>
              <a:spcBef>
                <a:spcPct val="0"/>
              </a:spcBef>
              <a:buNone/>
              <a:defRPr sz="4000" b="0" i="0" kern="1200">
                <a:solidFill>
                  <a:srgbClr val="717171"/>
                </a:solidFill>
                <a:latin typeface="Montserrat SemiBold" pitchFamily="2" charset="77"/>
                <a:ea typeface="+mj-ea"/>
                <a:cs typeface="Arial" panose="020B0604020202020204" pitchFamily="34" charset="0"/>
              </a:defRPr>
            </a:lvl1pPr>
          </a:lstStyle>
          <a:p>
            <a:r>
              <a:rPr lang="en-CA" dirty="0">
                <a:solidFill>
                  <a:srgbClr val="4A4A4A"/>
                </a:solidFill>
              </a:rPr>
              <a:t>Workshop Overview</a:t>
            </a:r>
          </a:p>
        </p:txBody>
      </p:sp>
      <p:graphicFrame>
        <p:nvGraphicFramePr>
          <p:cNvPr id="5" name="Table 2">
            <a:extLst>
              <a:ext uri="{FF2B5EF4-FFF2-40B4-BE49-F238E27FC236}">
                <a16:creationId xmlns:a16="http://schemas.microsoft.com/office/drawing/2014/main" id="{A2C116FC-287E-48F3-B2A5-369EDCD091AC}"/>
              </a:ext>
            </a:extLst>
          </p:cNvPr>
          <p:cNvGraphicFramePr>
            <a:graphicFrameLocks noGrp="1"/>
          </p:cNvGraphicFramePr>
          <p:nvPr>
            <p:extLst>
              <p:ext uri="{D42A27DB-BD31-4B8C-83A1-F6EECF244321}">
                <p14:modId xmlns:p14="http://schemas.microsoft.com/office/powerpoint/2010/main" val="1331932827"/>
              </p:ext>
            </p:extLst>
          </p:nvPr>
        </p:nvGraphicFramePr>
        <p:xfrm>
          <a:off x="354106" y="1215542"/>
          <a:ext cx="11539445" cy="5116609"/>
        </p:xfrm>
        <a:graphic>
          <a:graphicData uri="http://schemas.openxmlformats.org/drawingml/2006/table">
            <a:tbl>
              <a:tblPr firstRow="1" bandRow="1">
                <a:tableStyleId>{5C22544A-7EE6-4342-B048-85BDC9FD1C3A}</a:tableStyleId>
              </a:tblPr>
              <a:tblGrid>
                <a:gridCol w="434955">
                  <a:extLst>
                    <a:ext uri="{9D8B030D-6E8A-4147-A177-3AD203B41FA5}">
                      <a16:colId xmlns:a16="http://schemas.microsoft.com/office/drawing/2014/main" val="20000"/>
                    </a:ext>
                  </a:extLst>
                </a:gridCol>
                <a:gridCol w="2220898">
                  <a:extLst>
                    <a:ext uri="{9D8B030D-6E8A-4147-A177-3AD203B41FA5}">
                      <a16:colId xmlns:a16="http://schemas.microsoft.com/office/drawing/2014/main" val="20001"/>
                    </a:ext>
                  </a:extLst>
                </a:gridCol>
                <a:gridCol w="2220898">
                  <a:extLst>
                    <a:ext uri="{9D8B030D-6E8A-4147-A177-3AD203B41FA5}">
                      <a16:colId xmlns:a16="http://schemas.microsoft.com/office/drawing/2014/main" val="20002"/>
                    </a:ext>
                  </a:extLst>
                </a:gridCol>
                <a:gridCol w="2220898">
                  <a:extLst>
                    <a:ext uri="{9D8B030D-6E8A-4147-A177-3AD203B41FA5}">
                      <a16:colId xmlns:a16="http://schemas.microsoft.com/office/drawing/2014/main" val="20003"/>
                    </a:ext>
                  </a:extLst>
                </a:gridCol>
                <a:gridCol w="2220898">
                  <a:extLst>
                    <a:ext uri="{9D8B030D-6E8A-4147-A177-3AD203B41FA5}">
                      <a16:colId xmlns:a16="http://schemas.microsoft.com/office/drawing/2014/main" val="20004"/>
                    </a:ext>
                  </a:extLst>
                </a:gridCol>
                <a:gridCol w="2220898">
                  <a:extLst>
                    <a:ext uri="{9D8B030D-6E8A-4147-A177-3AD203B41FA5}">
                      <a16:colId xmlns:a16="http://schemas.microsoft.com/office/drawing/2014/main" val="20005"/>
                    </a:ext>
                  </a:extLst>
                </a:gridCol>
              </a:tblGrid>
              <a:tr h="448184">
                <a:tc>
                  <a:txBody>
                    <a:bodyPr/>
                    <a:lstStyle/>
                    <a:p>
                      <a:pPr algn="ctr"/>
                      <a:endParaRPr lang="en-CA" sz="1200" b="1" dirty="0">
                        <a:solidFill>
                          <a:schemeClr val="bg1"/>
                        </a:solidFill>
                        <a:latin typeface="Roboto" panose="02000000000000000000" pitchFamily="2" charset="0"/>
                        <a:ea typeface="Roboto" panose="02000000000000000000" pitchFamily="2" charset="0"/>
                      </a:endParaRPr>
                    </a:p>
                  </a:txBody>
                  <a:tcPr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b="1" i="0" dirty="0">
                          <a:solidFill>
                            <a:schemeClr val="bg1"/>
                          </a:solidFill>
                          <a:latin typeface="Montserrat SemiBold"/>
                          <a:ea typeface="Roboto"/>
                        </a:rPr>
                        <a:t>Day 1</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CAED4"/>
                    </a:solidFill>
                  </a:tcPr>
                </a:tc>
                <a:tc>
                  <a:txBody>
                    <a:bodyPr/>
                    <a:lstStyle/>
                    <a:p>
                      <a:pPr algn="ctr"/>
                      <a:r>
                        <a:rPr lang="en-CA" sz="2000" b="1" i="0" dirty="0">
                          <a:solidFill>
                            <a:schemeClr val="bg1"/>
                          </a:solidFill>
                          <a:latin typeface="Montserrat SemiBold"/>
                          <a:ea typeface="Roboto"/>
                        </a:rPr>
                        <a:t>Day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5191C5"/>
                    </a:solidFill>
                  </a:tcPr>
                </a:tc>
                <a:tc>
                  <a:txBody>
                    <a:bodyPr/>
                    <a:lstStyle/>
                    <a:p>
                      <a:pPr algn="ctr"/>
                      <a:r>
                        <a:rPr lang="en-CA" sz="2000" b="1" i="0" dirty="0">
                          <a:solidFill>
                            <a:schemeClr val="bg1"/>
                          </a:solidFill>
                          <a:latin typeface="Montserrat SemiBold"/>
                          <a:ea typeface="Roboto"/>
                        </a:rPr>
                        <a:t>Day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576B7"/>
                    </a:solidFill>
                  </a:tcPr>
                </a:tc>
                <a:tc>
                  <a:txBody>
                    <a:bodyPr/>
                    <a:lstStyle/>
                    <a:p>
                      <a:pPr algn="ctr"/>
                      <a:r>
                        <a:rPr lang="en-CA" sz="2000" b="1" i="0" dirty="0">
                          <a:solidFill>
                            <a:schemeClr val="bg1"/>
                          </a:solidFill>
                          <a:latin typeface="Montserrat SemiBold"/>
                          <a:ea typeface="Roboto"/>
                        </a:rPr>
                        <a:t>Day 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E5E92"/>
                    </a:solidFill>
                  </a:tcPr>
                </a:tc>
                <a:tc>
                  <a:txBody>
                    <a:bodyPr/>
                    <a:lstStyle/>
                    <a:p>
                      <a:pPr algn="ctr"/>
                      <a:r>
                        <a:rPr lang="en-CA" sz="2000" b="1" i="0" baseline="0" dirty="0">
                          <a:solidFill>
                            <a:schemeClr val="bg1"/>
                          </a:solidFill>
                          <a:latin typeface="Montserrat SemiBold"/>
                          <a:ea typeface="Roboto"/>
                        </a:rPr>
                        <a:t>Day 5</a:t>
                      </a:r>
                      <a:endParaRPr lang="en-CA" sz="2000" b="1" i="0" dirty="0">
                        <a:solidFill>
                          <a:schemeClr val="bg1"/>
                        </a:solidFill>
                        <a:latin typeface="Montserrat SemiBold"/>
                        <a:ea typeface="Roboto"/>
                      </a:endParaRPr>
                    </a:p>
                  </a:txBody>
                  <a:tcPr anchor="ctr">
                    <a:lnL w="31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6476E"/>
                    </a:solidFill>
                  </a:tcPr>
                </a:tc>
                <a:extLst>
                  <a:ext uri="{0D108BD9-81ED-4DB2-BD59-A6C34878D82A}">
                    <a16:rowId xmlns:a16="http://schemas.microsoft.com/office/drawing/2014/main" val="10000"/>
                  </a:ext>
                </a:extLst>
              </a:tr>
              <a:tr h="502910">
                <a:tc rowSpan="2">
                  <a:txBody>
                    <a:bodyPr/>
                    <a:lstStyle/>
                    <a:p>
                      <a:pPr marL="215900" indent="-457200" algn="ctr">
                        <a:spcAft>
                          <a:spcPts val="500"/>
                        </a:spcAft>
                      </a:pPr>
                      <a:r>
                        <a:rPr lang="en-CA" sz="1600" b="1" i="0" baseline="0" dirty="0">
                          <a:solidFill>
                            <a:srgbClr val="2576B7"/>
                          </a:solidFill>
                          <a:latin typeface="Montserrat SemiBold"/>
                          <a:ea typeface="Roboto"/>
                        </a:rPr>
                        <a:t>Activities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rgbClr val="7CAED4"/>
                          </a:solidFill>
                          <a:latin typeface="Montserrat SemiBold"/>
                          <a:ea typeface="Roboto"/>
                        </a:rPr>
                        <a:t>Define Technical Debt</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ts val="1500"/>
                        </a:lnSpc>
                        <a:spcBef>
                          <a:spcPts val="0"/>
                        </a:spcBef>
                        <a:spcAft>
                          <a:spcPts val="0"/>
                        </a:spcAft>
                        <a:buClrTx/>
                        <a:buSzTx/>
                        <a:buFontTx/>
                        <a:buNone/>
                        <a:tabLst/>
                        <a:defRPr/>
                      </a:pPr>
                      <a:r>
                        <a:rPr lang="en-CA" sz="1200" b="1" i="0" dirty="0">
                          <a:solidFill>
                            <a:srgbClr val="5191C5"/>
                          </a:solidFill>
                          <a:latin typeface="Montserrat SemiBold"/>
                          <a:ea typeface="Roboto"/>
                        </a:rPr>
                        <a:t>Measure Technical Debt</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rgbClr val="2576B7"/>
                          </a:solidFill>
                          <a:latin typeface="Montserrat SemiBold"/>
                          <a:ea typeface="Roboto"/>
                        </a:rPr>
                        <a:t>Build a Roadmap</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rgbClr val="1E5E92"/>
                          </a:solidFill>
                          <a:latin typeface="Montserrat SemiBold"/>
                          <a:ea typeface="Roboto"/>
                        </a:rPr>
                        <a:t>Manage Technical Debt</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rgbClr val="16476E"/>
                          </a:solidFill>
                          <a:latin typeface="Montserrat SemiBold"/>
                          <a:ea typeface="Roboto"/>
                        </a:rPr>
                        <a:t>Next Steps and </a:t>
                      </a:r>
                      <a:br>
                        <a:rPr lang="en-CA" sz="1200" b="1" i="0" dirty="0">
                          <a:solidFill>
                            <a:srgbClr val="16476E"/>
                          </a:solidFill>
                          <a:latin typeface="Montserrat SemiBold"/>
                          <a:ea typeface="Roboto"/>
                        </a:rPr>
                      </a:br>
                      <a:r>
                        <a:rPr lang="en-CA" sz="1200" b="1" i="0" dirty="0">
                          <a:solidFill>
                            <a:srgbClr val="16476E"/>
                          </a:solidFill>
                          <a:latin typeface="Montserrat SemiBold"/>
                          <a:ea typeface="Roboto"/>
                        </a:rPr>
                        <a:t>Wrap-Up (offsite)</a:t>
                      </a:r>
                    </a:p>
                  </a:txBody>
                  <a:tcPr marL="108000" marR="108000" marT="144000" marB="0">
                    <a:lnL w="3175"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225850"/>
                  </a:ext>
                </a:extLst>
              </a:tr>
              <a:tr h="2469967">
                <a:tc vMerge="1">
                  <a:txBody>
                    <a:bodyPr/>
                    <a:lstStyle/>
                    <a:p>
                      <a:pPr marL="216000" indent="-457200" algn="ctr">
                        <a:spcAft>
                          <a:spcPts val="500"/>
                        </a:spcAft>
                      </a:pPr>
                      <a:endParaRPr lang="en-CA" sz="1600" b="1" i="0" baseline="0">
                        <a:solidFill>
                          <a:schemeClr val="bg1"/>
                        </a:solidFill>
                        <a:latin typeface="Montserrat SemiBold" pitchFamily="2" charset="77"/>
                        <a:ea typeface="Roboto" panose="02000000000000000000" pitchFamily="2" charset="0"/>
                      </a:endParaRPr>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576B7"/>
                    </a:solidFill>
                  </a:tcPr>
                </a:tc>
                <a:tc>
                  <a:txBody>
                    <a:bodyPr/>
                    <a:lstStyle/>
                    <a:p>
                      <a:pPr marL="216000" marR="0" lvl="0" indent="-457200" algn="l" defTabSz="914400" rtl="0" eaLnBrk="1" fontAlgn="auto" latinLnBrk="0" hangingPunct="1">
                        <a:lnSpc>
                          <a:spcPts val="1300"/>
                        </a:lnSpc>
                        <a:spcBef>
                          <a:spcPts val="600"/>
                        </a:spcBef>
                        <a:spcAft>
                          <a:spcPts val="0"/>
                        </a:spcAft>
                        <a:buClrTx/>
                        <a:buSzTx/>
                        <a:buFontTx/>
                        <a:buNone/>
                        <a:tabLst/>
                        <a:defRPr/>
                      </a:pPr>
                      <a:r>
                        <a:rPr lang="en-CA" sz="1200" b="0" i="0" dirty="0">
                          <a:solidFill>
                            <a:srgbClr val="000000"/>
                          </a:solidFill>
                          <a:latin typeface="Roboto Condensed Light" panose="02000000000000000000" pitchFamily="2" charset="0"/>
                          <a:ea typeface="Roboto Condensed Light" panose="02000000000000000000" pitchFamily="2" charset="0"/>
                        </a:rPr>
                        <a:t>1.1 Develop a working definition for technical debt.</a:t>
                      </a:r>
                    </a:p>
                    <a:p>
                      <a:pPr marL="216000" indent="-457200">
                        <a:lnSpc>
                          <a:spcPts val="1300"/>
                        </a:lnSpc>
                        <a:spcBef>
                          <a:spcPts val="600"/>
                        </a:spcBef>
                        <a:spcAft>
                          <a:spcPts val="0"/>
                        </a:spcAft>
                      </a:pPr>
                      <a:r>
                        <a:rPr lang="en-CA" sz="1200" b="0" i="0" dirty="0">
                          <a:solidFill>
                            <a:srgbClr val="000000"/>
                          </a:solidFill>
                          <a:latin typeface="Roboto Condensed Light" panose="02000000000000000000" pitchFamily="2" charset="0"/>
                          <a:ea typeface="Roboto Condensed Light" panose="02000000000000000000" pitchFamily="2" charset="0"/>
                        </a:rPr>
                        <a:t>1.2 Discuss your organization’s technical debt risk.</a:t>
                      </a:r>
                    </a:p>
                    <a:p>
                      <a:pPr marL="216000" indent="-457200">
                        <a:lnSpc>
                          <a:spcPts val="1300"/>
                        </a:lnSpc>
                        <a:spcBef>
                          <a:spcPts val="600"/>
                        </a:spcBef>
                        <a:spcAft>
                          <a:spcPts val="0"/>
                        </a:spcAft>
                      </a:pPr>
                      <a:r>
                        <a:rPr lang="en-CA" sz="1200" b="0" i="0" dirty="0">
                          <a:solidFill>
                            <a:srgbClr val="000000"/>
                          </a:solidFill>
                          <a:latin typeface="Roboto Condensed Light" panose="02000000000000000000" pitchFamily="2" charset="0"/>
                          <a:ea typeface="Roboto Condensed Light" panose="02000000000000000000" pitchFamily="2" charset="0"/>
                        </a:rPr>
                        <a:t>1.3 Identify 5-10 high-impact technical debts to structure the impact analysis.</a:t>
                      </a:r>
                    </a:p>
                    <a:p>
                      <a:pPr marL="216000" indent="-457200">
                        <a:lnSpc>
                          <a:spcPts val="1300"/>
                        </a:lnSpc>
                        <a:spcBef>
                          <a:spcPts val="600"/>
                        </a:spcBef>
                        <a:spcAft>
                          <a:spcPts val="0"/>
                        </a:spcAft>
                      </a:pPr>
                      <a:endParaRPr lang="en-CA" sz="12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6000" indent="-457200">
                        <a:lnSpc>
                          <a:spcPts val="1300"/>
                        </a:lnSpc>
                        <a:spcBef>
                          <a:spcPts val="600"/>
                        </a:spcBef>
                        <a:spcAft>
                          <a:spcPts val="0"/>
                        </a:spcAft>
                      </a:pPr>
                      <a:r>
                        <a:rPr lang="en-CA" sz="1200" b="0" i="0" dirty="0">
                          <a:solidFill>
                            <a:srgbClr val="000000"/>
                          </a:solidFill>
                          <a:latin typeface="Roboto Condensed Light" panose="02000000000000000000" pitchFamily="2" charset="0"/>
                          <a:ea typeface="Roboto Condensed Light" panose="02000000000000000000" pitchFamily="2" charset="0"/>
                        </a:rPr>
                        <a:t>2.1</a:t>
                      </a:r>
                      <a:r>
                        <a:rPr lang="en-CA" sz="1200" b="0" i="0" baseline="0" dirty="0">
                          <a:solidFill>
                            <a:srgbClr val="000000"/>
                          </a:solidFill>
                          <a:latin typeface="Roboto Condensed Light" panose="02000000000000000000" pitchFamily="2" charset="0"/>
                          <a:ea typeface="Roboto Condensed Light" panose="02000000000000000000" pitchFamily="2" charset="0"/>
                        </a:rPr>
                        <a:t> Review and modify business impact scoring scales.</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2.2 Identify reasonable scenarios to structure the impact analysis.</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2.3 Apply the scoring scale to identify the business impact of each technical debt.</a:t>
                      </a:r>
                      <a:endParaRPr lang="en-CA" sz="1200" b="0" i="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6000" indent="-457200">
                        <a:lnSpc>
                          <a:spcPts val="1300"/>
                        </a:lnSpc>
                        <a:spcBef>
                          <a:spcPts val="600"/>
                        </a:spcBef>
                        <a:spcAft>
                          <a:spcPts val="0"/>
                        </a:spcAft>
                      </a:pPr>
                      <a:r>
                        <a:rPr lang="en-CA" sz="1200" b="0" i="0" dirty="0">
                          <a:solidFill>
                            <a:srgbClr val="000000"/>
                          </a:solidFill>
                          <a:latin typeface="Roboto Condensed Light" panose="02000000000000000000" pitchFamily="2" charset="0"/>
                          <a:ea typeface="Roboto Condensed Light" panose="02000000000000000000" pitchFamily="2" charset="0"/>
                        </a:rPr>
                        <a:t>3.1 Finish the impact analysis.</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3.2 Roll up the results of the impact analysis, and identify critical (highest impact) technical debts.</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3.3 Brainstorm projects and action items to manage and pay back critical technical debt.</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3.4 Prioritize projects and action items to build a roadmap.</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6000" indent="-457200">
                        <a:lnSpc>
                          <a:spcPts val="1300"/>
                        </a:lnSpc>
                        <a:spcBef>
                          <a:spcPts val="600"/>
                        </a:spcBef>
                        <a:spcAft>
                          <a:spcPts val="0"/>
                        </a:spcAft>
                      </a:pPr>
                      <a:r>
                        <a:rPr lang="en-CA" sz="1200" b="0" i="0" dirty="0">
                          <a:solidFill>
                            <a:srgbClr val="000000"/>
                          </a:solidFill>
                          <a:latin typeface="Roboto Condensed Light" panose="02000000000000000000" pitchFamily="2" charset="0"/>
                          <a:ea typeface="Roboto Condensed Light" panose="02000000000000000000" pitchFamily="2" charset="0"/>
                        </a:rPr>
                        <a:t>4.1 Use the items on the roadmap to identify different courses of action to address critical technical debt.</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4.2 Identify three possible courses of action to pay back each critical technical debt. </a:t>
                      </a:r>
                    </a:p>
                    <a:p>
                      <a:pPr marL="216000" indent="-457200">
                        <a:lnSpc>
                          <a:spcPts val="1300"/>
                        </a:lnSpc>
                        <a:spcBef>
                          <a:spcPts val="600"/>
                        </a:spcBef>
                        <a:spcAft>
                          <a:spcPts val="0"/>
                        </a:spcAft>
                      </a:pPr>
                      <a:r>
                        <a:rPr lang="en-CA" sz="1200" b="0" i="0" baseline="0" dirty="0">
                          <a:solidFill>
                            <a:srgbClr val="000000"/>
                          </a:solidFill>
                          <a:latin typeface="Roboto Condensed Light" panose="02000000000000000000" pitchFamily="2" charset="0"/>
                          <a:ea typeface="Roboto Condensed Light" panose="02000000000000000000" pitchFamily="2" charset="0"/>
                        </a:rPr>
                        <a:t>4.3 Identify immediate next steps to manage remaining tech debt and limit the introduction of new tech debt.</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5900" indent="-457200">
                        <a:lnSpc>
                          <a:spcPts val="1300"/>
                        </a:lnSpc>
                        <a:spcBef>
                          <a:spcPts val="600"/>
                        </a:spcBef>
                        <a:spcAft>
                          <a:spcPts val="0"/>
                        </a:spcAft>
                      </a:pPr>
                      <a:r>
                        <a:rPr lang="en-CA" sz="1200" b="0" i="0" baseline="0" dirty="0">
                          <a:solidFill>
                            <a:srgbClr val="000000"/>
                          </a:solidFill>
                          <a:latin typeface="Roboto Condensed Light"/>
                          <a:ea typeface="Roboto Condensed Light"/>
                        </a:rPr>
                        <a:t>5.1 Complete in-progress deliverables from previous four days.</a:t>
                      </a:r>
                    </a:p>
                    <a:p>
                      <a:pPr marL="215900" indent="-457200">
                        <a:lnSpc>
                          <a:spcPts val="1300"/>
                        </a:lnSpc>
                        <a:spcBef>
                          <a:spcPts val="600"/>
                        </a:spcBef>
                        <a:spcAft>
                          <a:spcPts val="0"/>
                        </a:spcAft>
                      </a:pPr>
                      <a:r>
                        <a:rPr lang="en-CA" sz="1200" b="0" i="0" baseline="0" dirty="0">
                          <a:solidFill>
                            <a:srgbClr val="000000"/>
                          </a:solidFill>
                          <a:latin typeface="Roboto Condensed Light"/>
                          <a:ea typeface="Roboto Condensed Light"/>
                        </a:rPr>
                        <a:t>5.2 Set up review time for workshop deliverables and to discuss next steps.</a:t>
                      </a:r>
                    </a:p>
                  </a:txBody>
                  <a:tcPr marL="144000" marR="144000" marT="72000" marB="108000">
                    <a:lnL w="3175"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88698">
                <a:tc>
                  <a:txBody>
                    <a:bodyPr/>
                    <a:lstStyle/>
                    <a:p>
                      <a:pPr marL="215900" marR="0" indent="-457200" algn="ctr" defTabSz="914400" rtl="0" eaLnBrk="1" fontAlgn="auto" latinLnBrk="0" hangingPunct="1">
                        <a:lnSpc>
                          <a:spcPct val="100000"/>
                        </a:lnSpc>
                        <a:spcBef>
                          <a:spcPts val="0"/>
                        </a:spcBef>
                        <a:spcAft>
                          <a:spcPts val="500"/>
                        </a:spcAft>
                        <a:buClrTx/>
                        <a:buSzTx/>
                        <a:buFontTx/>
                        <a:buNone/>
                        <a:tabLst/>
                        <a:defRPr/>
                      </a:pPr>
                      <a:r>
                        <a:rPr lang="en-CA" sz="1600" b="1" i="0" dirty="0">
                          <a:solidFill>
                            <a:srgbClr val="2576B7"/>
                          </a:solidFill>
                          <a:latin typeface="Montserrat SemiBold"/>
                          <a:ea typeface="Roboto"/>
                        </a:rPr>
                        <a:t>Deliverables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Goals, opportunities, and constraints related to tech debt management</a:t>
                      </a:r>
                    </a:p>
                    <a:p>
                      <a:pPr marL="228600" indent="-2286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A list of technical debt</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3510" indent="-143510">
                        <a:lnSpc>
                          <a:spcPts val="1300"/>
                        </a:lnSpc>
                        <a:spcBef>
                          <a:spcPts val="600"/>
                        </a:spcBef>
                        <a:spcAft>
                          <a:spcPts val="0"/>
                        </a:spcAft>
                        <a:buClrTx/>
                        <a:buFont typeface="+mj-lt"/>
                        <a:buAutoNum type="arabicPeriod"/>
                      </a:pPr>
                      <a:r>
                        <a:rPr lang="en-CA" sz="1200" b="0" i="0" dirty="0">
                          <a:solidFill>
                            <a:srgbClr val="000000"/>
                          </a:solidFill>
                          <a:latin typeface="Roboto Condensed Light"/>
                          <a:ea typeface="Roboto Condensed Light"/>
                        </a:rPr>
                        <a:t>Business impact scoring scales</a:t>
                      </a:r>
                      <a:endParaRPr lang="en-CA" sz="1200" b="0" i="0" baseline="0" dirty="0">
                        <a:solidFill>
                          <a:srgbClr val="000000"/>
                        </a:solidFill>
                        <a:latin typeface="Roboto Condensed Light"/>
                        <a:ea typeface="Roboto Condensed Light"/>
                      </a:endParaRPr>
                    </a:p>
                    <a:p>
                      <a:pPr marL="143510" indent="-14351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Scenarios to support the impact analysis</a:t>
                      </a:r>
                    </a:p>
                    <a:p>
                      <a:pPr marL="143510" indent="-14351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Preliminary technical debt impact scores</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3510" indent="-14351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Technical debt business impact analysis</a:t>
                      </a:r>
                    </a:p>
                    <a:p>
                      <a:pPr marL="143510" indent="-14351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a:ea typeface="Roboto Condensed Light"/>
                        </a:rPr>
                        <a:t>Technical debt management roadmap</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4000" indent="-1440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panose="02000000000000000000" pitchFamily="2" charset="0"/>
                          <a:ea typeface="Roboto Condensed Light" panose="02000000000000000000" pitchFamily="2" charset="0"/>
                        </a:rPr>
                        <a:t>Options for technical debt pay back</a:t>
                      </a:r>
                    </a:p>
                    <a:p>
                      <a:pPr marL="144000" indent="-1440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panose="02000000000000000000" pitchFamily="2" charset="0"/>
                          <a:ea typeface="Roboto Condensed Light" panose="02000000000000000000" pitchFamily="2" charset="0"/>
                        </a:rPr>
                        <a:t>Technical debt executive summary</a:t>
                      </a:r>
                    </a:p>
                    <a:p>
                      <a:pPr marL="144000" marR="0" lvl="0" indent="-144000" algn="l" defTabSz="914400" rtl="0" eaLnBrk="1" fontAlgn="auto" latinLnBrk="0" hangingPunct="1">
                        <a:lnSpc>
                          <a:spcPts val="1300"/>
                        </a:lnSpc>
                        <a:spcBef>
                          <a:spcPts val="600"/>
                        </a:spcBef>
                        <a:spcAft>
                          <a:spcPts val="0"/>
                        </a:spcAft>
                        <a:buClrTx/>
                        <a:buSzTx/>
                        <a:buFont typeface="+mj-lt"/>
                        <a:buAutoNum type="arabicPeriod"/>
                        <a:tabLst/>
                        <a:defRPr/>
                      </a:pPr>
                      <a:r>
                        <a:rPr lang="en-CA" sz="1200" b="0" i="0" baseline="0" dirty="0">
                          <a:solidFill>
                            <a:srgbClr val="000000"/>
                          </a:solidFill>
                          <a:latin typeface="Roboto Condensed Light" panose="02000000000000000000" pitchFamily="2" charset="0"/>
                          <a:ea typeface="Roboto Condensed Light" panose="02000000000000000000" pitchFamily="2" charset="0"/>
                        </a:rPr>
                        <a:t>Immediate next steps to manage technical debt</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panose="02000000000000000000" pitchFamily="2" charset="0"/>
                          <a:ea typeface="Roboto Condensed Light" panose="02000000000000000000" pitchFamily="2" charset="0"/>
                        </a:rPr>
                        <a:t>Workshop summary and overview presentation</a:t>
                      </a:r>
                    </a:p>
                    <a:p>
                      <a:pPr marL="228600" indent="-228600">
                        <a:lnSpc>
                          <a:spcPts val="1300"/>
                        </a:lnSpc>
                        <a:spcBef>
                          <a:spcPts val="600"/>
                        </a:spcBef>
                        <a:spcAft>
                          <a:spcPts val="0"/>
                        </a:spcAft>
                        <a:buClrTx/>
                        <a:buFont typeface="+mj-lt"/>
                        <a:buAutoNum type="arabicPeriod"/>
                      </a:pPr>
                      <a:r>
                        <a:rPr lang="en-CA" sz="1200" b="0" i="0" baseline="0" dirty="0">
                          <a:solidFill>
                            <a:srgbClr val="000000"/>
                          </a:solidFill>
                          <a:latin typeface="Roboto Condensed Light" panose="02000000000000000000" pitchFamily="2" charset="0"/>
                          <a:ea typeface="Roboto Condensed Light" panose="02000000000000000000" pitchFamily="2" charset="0"/>
                        </a:rPr>
                        <a:t>Finalized outputs from all workshop working sessions</a:t>
                      </a:r>
                    </a:p>
                  </a:txBody>
                  <a:tcPr marL="144000" marR="144000" marT="72000" marB="108000">
                    <a:lnL w="3175" cap="flat" cmpd="sng" algn="ctr">
                      <a:solidFill>
                        <a:schemeClr val="bg1">
                          <a:lumMod val="75000"/>
                        </a:schemeClr>
                      </a:solidFill>
                      <a:prstDash val="solid"/>
                      <a:round/>
                      <a:headEnd type="none" w="med" len="med"/>
                      <a:tailEnd type="none" w="med" len="med"/>
                    </a:lnL>
                    <a:lnR w="19050" cap="flat" cmpd="sng" algn="ctr">
                      <a:solidFill>
                        <a:schemeClr val="bg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6" name="Text Placeholder 29">
            <a:extLst>
              <a:ext uri="{FF2B5EF4-FFF2-40B4-BE49-F238E27FC236}">
                <a16:creationId xmlns:a16="http://schemas.microsoft.com/office/drawing/2014/main" id="{237E9D5F-7F5E-48E1-80EF-8DF1F5E7936B}"/>
              </a:ext>
            </a:extLst>
          </p:cNvPr>
          <p:cNvSpPr txBox="1">
            <a:spLocks/>
          </p:cNvSpPr>
          <p:nvPr/>
        </p:nvSpPr>
        <p:spPr>
          <a:xfrm>
            <a:off x="7237226" y="581657"/>
            <a:ext cx="4656325" cy="4373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200" dirty="0">
                <a:solidFill>
                  <a:srgbClr val="2576B7"/>
                </a:solidFill>
                <a:latin typeface="Montserrat Medium" pitchFamily="2" charset="77"/>
                <a:cs typeface="Arial"/>
              </a:rPr>
              <a:t>Contact your account representative for more information.</a:t>
            </a:r>
            <a:br>
              <a:rPr lang="en-CA" dirty="0">
                <a:cs typeface="Arial"/>
              </a:rPr>
            </a:br>
            <a:r>
              <a:rPr lang="en-CA" sz="1200" b="1" dirty="0">
                <a:solidFill>
                  <a:srgbClr val="2576B7"/>
                </a:solidFill>
                <a:latin typeface="Montserrat SemiBold" pitchFamily="2" charset="77"/>
                <a:cs typeface="Arial" panose="020B0604020202020204" pitchFamily="34" charset="0"/>
                <a:hlinkClick r:id="rId2">
                  <a:extLst>
                    <a:ext uri="{A12FA001-AC4F-418D-AE19-62706E023703}">
                      <ahyp:hlinkClr xmlns:ahyp="http://schemas.microsoft.com/office/drawing/2018/hyperlinkcolor" val="tx"/>
                    </a:ext>
                  </a:extLst>
                </a:hlinkClick>
              </a:rPr>
              <a:t>workshops@infotech.com</a:t>
            </a:r>
            <a:r>
              <a:rPr lang="en-CA" sz="1200" b="1" dirty="0">
                <a:solidFill>
                  <a:srgbClr val="2576B7"/>
                </a:solidFill>
                <a:latin typeface="Montserrat SemiBold" pitchFamily="2" charset="77"/>
                <a:cs typeface="Arial" panose="020B0604020202020204" pitchFamily="34" charset="0"/>
              </a:rPr>
              <a:t>   1-888-670-8889</a:t>
            </a:r>
          </a:p>
        </p:txBody>
      </p:sp>
    </p:spTree>
    <p:extLst>
      <p:ext uri="{BB962C8B-B14F-4D97-AF65-F5344CB8AC3E}">
        <p14:creationId xmlns:p14="http://schemas.microsoft.com/office/powerpoint/2010/main" val="413878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C5E92-3258-B141-9B16-8D931C50C7BB}"/>
              </a:ext>
            </a:extLst>
          </p:cNvPr>
          <p:cNvSpPr>
            <a:spLocks noGrp="1"/>
          </p:cNvSpPr>
          <p:nvPr>
            <p:ph type="body" sz="quarter" idx="16"/>
          </p:nvPr>
        </p:nvSpPr>
        <p:spPr>
          <a:xfrm>
            <a:off x="845910" y="3024465"/>
            <a:ext cx="2076769" cy="371902"/>
          </a:xfrm>
          <a:prstGeom prst="rect">
            <a:avLst/>
          </a:prstGeom>
        </p:spPr>
        <p:txBody>
          <a:bodyPr/>
          <a:lstStyle/>
          <a:p>
            <a:r>
              <a:rPr lang="en-US" dirty="0"/>
              <a:t>Phase 1</a:t>
            </a:r>
          </a:p>
        </p:txBody>
      </p:sp>
      <p:sp>
        <p:nvSpPr>
          <p:cNvPr id="4" name="Text Placeholder 3">
            <a:extLst>
              <a:ext uri="{FF2B5EF4-FFF2-40B4-BE49-F238E27FC236}">
                <a16:creationId xmlns:a16="http://schemas.microsoft.com/office/drawing/2014/main" id="{AA3A9E8A-A027-E54A-A308-80BBCB6D46DD}"/>
              </a:ext>
            </a:extLst>
          </p:cNvPr>
          <p:cNvSpPr>
            <a:spLocks noGrp="1"/>
          </p:cNvSpPr>
          <p:nvPr>
            <p:ph type="body" sz="quarter" idx="17"/>
          </p:nvPr>
        </p:nvSpPr>
        <p:spPr>
          <a:xfrm>
            <a:off x="974974" y="3461634"/>
            <a:ext cx="1818640" cy="955010"/>
          </a:xfrm>
          <a:prstGeom prst="rect">
            <a:avLst/>
          </a:prstGeom>
        </p:spPr>
        <p:txBody>
          <a:bodyPr/>
          <a:lstStyle/>
          <a:p>
            <a:pPr>
              <a:spcAft>
                <a:spcPts val="600"/>
              </a:spcAft>
            </a:pPr>
            <a:r>
              <a:rPr lang="en-US" b="1" dirty="0"/>
              <a:t>1.1 </a:t>
            </a:r>
            <a:r>
              <a:rPr lang="en-US" dirty="0"/>
              <a:t>Define “technical debt”</a:t>
            </a:r>
          </a:p>
          <a:p>
            <a:pPr>
              <a:spcAft>
                <a:spcPts val="600"/>
              </a:spcAft>
            </a:pPr>
            <a:r>
              <a:rPr lang="en-US" b="1" dirty="0"/>
              <a:t>1.2 </a:t>
            </a:r>
            <a:r>
              <a:rPr lang="en-US" dirty="0"/>
              <a:t>Identify technical debt in your environment</a:t>
            </a:r>
          </a:p>
        </p:txBody>
      </p:sp>
      <p:sp>
        <p:nvSpPr>
          <p:cNvPr id="5" name="Text Placeholder 4">
            <a:extLst>
              <a:ext uri="{FF2B5EF4-FFF2-40B4-BE49-F238E27FC236}">
                <a16:creationId xmlns:a16="http://schemas.microsoft.com/office/drawing/2014/main" id="{30B97669-859A-BF40-9699-E0B1A6CEAED2}"/>
              </a:ext>
            </a:extLst>
          </p:cNvPr>
          <p:cNvSpPr>
            <a:spLocks noGrp="1"/>
          </p:cNvSpPr>
          <p:nvPr>
            <p:ph type="body" sz="quarter" idx="18"/>
          </p:nvPr>
        </p:nvSpPr>
        <p:spPr>
          <a:xfrm>
            <a:off x="3457030" y="3024465"/>
            <a:ext cx="2076769" cy="371902"/>
          </a:xfrm>
          <a:prstGeom prst="rect">
            <a:avLst/>
          </a:prstGeom>
        </p:spPr>
        <p:txBody>
          <a:bodyPr/>
          <a:lstStyle/>
          <a:p>
            <a:r>
              <a:rPr lang="en-US" dirty="0"/>
              <a:t>Phase 2</a:t>
            </a:r>
          </a:p>
        </p:txBody>
      </p:sp>
      <p:sp>
        <p:nvSpPr>
          <p:cNvPr id="6" name="Text Placeholder 5">
            <a:extLst>
              <a:ext uri="{FF2B5EF4-FFF2-40B4-BE49-F238E27FC236}">
                <a16:creationId xmlns:a16="http://schemas.microsoft.com/office/drawing/2014/main" id="{8079E11D-F75B-3345-85CD-9C132DF99DB8}"/>
              </a:ext>
            </a:extLst>
          </p:cNvPr>
          <p:cNvSpPr>
            <a:spLocks noGrp="1"/>
          </p:cNvSpPr>
          <p:nvPr>
            <p:ph type="body" sz="quarter" idx="19"/>
          </p:nvPr>
        </p:nvSpPr>
        <p:spPr>
          <a:xfrm>
            <a:off x="3586094" y="3461634"/>
            <a:ext cx="1818640" cy="955010"/>
          </a:xfrm>
          <a:prstGeom prst="rect">
            <a:avLst/>
          </a:prstGeom>
        </p:spPr>
        <p:txBody>
          <a:bodyPr/>
          <a:lstStyle/>
          <a:p>
            <a:pPr>
              <a:spcAft>
                <a:spcPts val="600"/>
              </a:spcAft>
            </a:pPr>
            <a:r>
              <a:rPr lang="en-US" b="1" dirty="0"/>
              <a:t>2.1</a:t>
            </a:r>
            <a:r>
              <a:rPr lang="en-US" dirty="0"/>
              <a:t> Create impact scoring criteria</a:t>
            </a:r>
          </a:p>
          <a:p>
            <a:pPr>
              <a:spcAft>
                <a:spcPts val="600"/>
              </a:spcAft>
            </a:pPr>
            <a:r>
              <a:rPr lang="en-US" b="1" dirty="0"/>
              <a:t>2.2</a:t>
            </a:r>
            <a:r>
              <a:rPr lang="en-US" dirty="0"/>
              <a:t> Estimate the business impact of technical debt</a:t>
            </a:r>
          </a:p>
          <a:p>
            <a:pPr>
              <a:spcAft>
                <a:spcPts val="600"/>
              </a:spcAft>
            </a:pPr>
            <a:endParaRPr lang="en-US" dirty="0"/>
          </a:p>
          <a:p>
            <a:pPr>
              <a:spcAft>
                <a:spcPts val="600"/>
              </a:spcAft>
            </a:pPr>
            <a:endParaRPr lang="en-US" dirty="0"/>
          </a:p>
        </p:txBody>
      </p:sp>
      <p:sp>
        <p:nvSpPr>
          <p:cNvPr id="7" name="Text Placeholder 6">
            <a:extLst>
              <a:ext uri="{FF2B5EF4-FFF2-40B4-BE49-F238E27FC236}">
                <a16:creationId xmlns:a16="http://schemas.microsoft.com/office/drawing/2014/main" id="{5239448B-13A2-8343-A5B4-033A0B3AC59D}"/>
              </a:ext>
            </a:extLst>
          </p:cNvPr>
          <p:cNvSpPr>
            <a:spLocks noGrp="1"/>
          </p:cNvSpPr>
          <p:nvPr>
            <p:ph type="body" sz="quarter" idx="20"/>
          </p:nvPr>
        </p:nvSpPr>
        <p:spPr>
          <a:xfrm>
            <a:off x="6068150" y="3024465"/>
            <a:ext cx="2076769" cy="371902"/>
          </a:xfrm>
          <a:prstGeom prst="rect">
            <a:avLst/>
          </a:prstGeom>
        </p:spPr>
        <p:txBody>
          <a:bodyPr/>
          <a:lstStyle/>
          <a:p>
            <a:r>
              <a:rPr lang="en-US" dirty="0"/>
              <a:t>Phase 3</a:t>
            </a:r>
          </a:p>
        </p:txBody>
      </p:sp>
      <p:sp>
        <p:nvSpPr>
          <p:cNvPr id="8" name="Text Placeholder 7">
            <a:extLst>
              <a:ext uri="{FF2B5EF4-FFF2-40B4-BE49-F238E27FC236}">
                <a16:creationId xmlns:a16="http://schemas.microsoft.com/office/drawing/2014/main" id="{EA3EB210-99A3-C745-802F-61F695C31653}"/>
              </a:ext>
            </a:extLst>
          </p:cNvPr>
          <p:cNvSpPr>
            <a:spLocks noGrp="1"/>
          </p:cNvSpPr>
          <p:nvPr>
            <p:ph type="body" sz="quarter" idx="21"/>
          </p:nvPr>
        </p:nvSpPr>
        <p:spPr>
          <a:xfrm>
            <a:off x="6197214" y="3461634"/>
            <a:ext cx="1818640" cy="955010"/>
          </a:xfrm>
          <a:prstGeom prst="rect">
            <a:avLst/>
          </a:prstGeom>
        </p:spPr>
        <p:txBody>
          <a:bodyPr/>
          <a:lstStyle/>
          <a:p>
            <a:pPr>
              <a:spcAft>
                <a:spcPts val="600"/>
              </a:spcAft>
            </a:pPr>
            <a:r>
              <a:rPr lang="en-US" b="1" dirty="0"/>
              <a:t>3.1</a:t>
            </a:r>
            <a:r>
              <a:rPr lang="en-US" dirty="0"/>
              <a:t> Identify action items to reduce technical debt</a:t>
            </a:r>
          </a:p>
          <a:p>
            <a:pPr>
              <a:spcAft>
                <a:spcPts val="600"/>
              </a:spcAft>
            </a:pPr>
            <a:r>
              <a:rPr lang="en-US" b="1" dirty="0"/>
              <a:t>3.2 </a:t>
            </a:r>
            <a:r>
              <a:rPr lang="en-US" dirty="0"/>
              <a:t>Track and control technical debt</a:t>
            </a:r>
          </a:p>
        </p:txBody>
      </p:sp>
      <p:sp>
        <p:nvSpPr>
          <p:cNvPr id="35" name="Text Placeholder 34">
            <a:extLst>
              <a:ext uri="{FF2B5EF4-FFF2-40B4-BE49-F238E27FC236}">
                <a16:creationId xmlns:a16="http://schemas.microsoft.com/office/drawing/2014/main" id="{D6A2E0DB-D0BF-D74B-A302-4C7BF3EAAAE8}"/>
              </a:ext>
            </a:extLst>
          </p:cNvPr>
          <p:cNvSpPr>
            <a:spLocks noGrp="1"/>
          </p:cNvSpPr>
          <p:nvPr>
            <p:ph type="body" sz="quarter" idx="12"/>
          </p:nvPr>
        </p:nvSpPr>
        <p:spPr>
          <a:xfrm>
            <a:off x="9362364" y="662318"/>
            <a:ext cx="2531187" cy="5397288"/>
          </a:xfrm>
          <a:prstGeom prst="rect">
            <a:avLst/>
          </a:prstGeom>
        </p:spPr>
        <p:txBody>
          <a:bodyPr numCol="1"/>
          <a:lstStyle/>
          <a:p>
            <a:r>
              <a:rPr lang="en-CA" sz="1600" b="1" dirty="0"/>
              <a:t>This phase will walk you through the following activities:</a:t>
            </a:r>
          </a:p>
          <a:p>
            <a:r>
              <a:rPr lang="en-US" sz="1400" dirty="0"/>
              <a:t>Define, identify, and organize your technical debt in preparation for the technical debt impact analysis.</a:t>
            </a:r>
          </a:p>
          <a:p>
            <a:endParaRPr lang="en-CA" sz="1400" dirty="0"/>
          </a:p>
          <a:p>
            <a:r>
              <a:rPr lang="en-CA" sz="1600" b="1" dirty="0"/>
              <a:t>This phase involves the following participants:</a:t>
            </a:r>
          </a:p>
          <a:p>
            <a:pPr marL="171450" indent="-171450">
              <a:buFont typeface="Arial" panose="020B0604020202020204" pitchFamily="34" charset="0"/>
              <a:buChar char="•"/>
            </a:pPr>
            <a:r>
              <a:rPr lang="en-US" sz="1400" dirty="0"/>
              <a:t>Tech Debt Exercise Facilitator</a:t>
            </a:r>
          </a:p>
          <a:p>
            <a:pPr marL="171450" indent="-171450">
              <a:buFont typeface="Arial" panose="020B0604020202020204" pitchFamily="34" charset="0"/>
              <a:buChar char="•"/>
            </a:pPr>
            <a:r>
              <a:rPr lang="en-US" sz="1400" dirty="0"/>
              <a:t>IT Management</a:t>
            </a:r>
          </a:p>
          <a:p>
            <a:pPr marL="171450" indent="-171450">
              <a:buFont typeface="Arial" panose="020B0604020202020204" pitchFamily="34" charset="0"/>
              <a:buChar char="•"/>
            </a:pPr>
            <a:r>
              <a:rPr lang="en-US" sz="1400" dirty="0"/>
              <a:t>IT SMEs</a:t>
            </a:r>
          </a:p>
          <a:p>
            <a:r>
              <a:rPr lang="en-US" sz="1400" dirty="0"/>
              <a:t>Optional:</a:t>
            </a:r>
          </a:p>
          <a:p>
            <a:pPr marL="171450" indent="-171450">
              <a:buFont typeface="Arial" panose="020B0604020202020204" pitchFamily="34" charset="0"/>
              <a:buChar char="•"/>
            </a:pPr>
            <a:r>
              <a:rPr lang="en-US" sz="1400" dirty="0"/>
              <a:t>Business stakeholders</a:t>
            </a:r>
          </a:p>
        </p:txBody>
      </p:sp>
      <p:sp>
        <p:nvSpPr>
          <p:cNvPr id="49" name="Title 48">
            <a:extLst>
              <a:ext uri="{FF2B5EF4-FFF2-40B4-BE49-F238E27FC236}">
                <a16:creationId xmlns:a16="http://schemas.microsoft.com/office/drawing/2014/main" id="{A9EB671C-0F6A-CF42-8E3C-8155D709DD51}"/>
              </a:ext>
            </a:extLst>
          </p:cNvPr>
          <p:cNvSpPr>
            <a:spLocks noGrp="1"/>
          </p:cNvSpPr>
          <p:nvPr>
            <p:ph type="title"/>
          </p:nvPr>
        </p:nvSpPr>
        <p:spPr>
          <a:xfrm>
            <a:off x="354106" y="530021"/>
            <a:ext cx="8480612" cy="519691"/>
          </a:xfrm>
        </p:spPr>
        <p:txBody>
          <a:bodyPr/>
          <a:lstStyle/>
          <a:p>
            <a:r>
              <a:rPr lang="en-CA" dirty="0"/>
              <a:t>Phase 1</a:t>
            </a:r>
            <a:endParaRPr lang="en-US" dirty="0"/>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11"/>
          </p:nvPr>
        </p:nvSpPr>
        <p:spPr>
          <a:prstGeom prst="rect">
            <a:avLst/>
          </a:prstGeom>
        </p:spPr>
        <p:txBody>
          <a:bodyPr/>
          <a:lstStyle/>
          <a:p>
            <a:r>
              <a:rPr lang="en-CA" dirty="0"/>
              <a:t>Identify Your Technical Debt</a:t>
            </a:r>
          </a:p>
        </p:txBody>
      </p:sp>
    </p:spTree>
    <p:extLst>
      <p:ext uri="{BB962C8B-B14F-4D97-AF65-F5344CB8AC3E}">
        <p14:creationId xmlns:p14="http://schemas.microsoft.com/office/powerpoint/2010/main" val="2620076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1.1</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p:txBody>
          <a:bodyPr/>
          <a:lstStyle/>
          <a:p>
            <a:r>
              <a:rPr lang="en-US" dirty="0"/>
              <a:t>Define “technical debt”</a:t>
            </a:r>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Develop a shared working understanding of the technical debt metaphor and discuss how the concept applies in your IT environment.</a:t>
            </a:r>
            <a:endParaRPr lang="en-US" sz="1400" dirty="0"/>
          </a:p>
        </p:txBody>
      </p:sp>
      <p:sp>
        <p:nvSpPr>
          <p:cNvPr id="26" name="Text Placeholder 3">
            <a:extLst>
              <a:ext uri="{FF2B5EF4-FFF2-40B4-BE49-F238E27FC236}">
                <a16:creationId xmlns:a16="http://schemas.microsoft.com/office/drawing/2014/main" id="{47ADD464-2E0E-4758-A9F3-0C0C79E911DA}"/>
              </a:ext>
            </a:extLst>
          </p:cNvPr>
          <p:cNvSpPr txBox="1">
            <a:spLocks/>
          </p:cNvSpPr>
          <p:nvPr/>
        </p:nvSpPr>
        <p:spPr>
          <a:xfrm>
            <a:off x="3874424" y="2076363"/>
            <a:ext cx="4373301"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Review Info-Tech’s definition of technical debt.</a:t>
            </a:r>
          </a:p>
          <a:p>
            <a:pPr marL="285750" indent="-285750">
              <a:buFont typeface="Arial" panose="020B0604020202020204" pitchFamily="34" charset="0"/>
              <a:buChar char="•"/>
            </a:pPr>
            <a:r>
              <a:rPr lang="en-CA" sz="1400" dirty="0">
                <a:solidFill>
                  <a:schemeClr val="tx1"/>
                </a:solidFill>
              </a:rPr>
              <a:t>Understand the roles that IT and the business play in proper  technical debt management.</a:t>
            </a:r>
          </a:p>
          <a:p>
            <a:pPr marL="285750" indent="-285750">
              <a:buFont typeface="Arial" panose="020B0604020202020204" pitchFamily="34" charset="0"/>
              <a:buChar char="•"/>
            </a:pPr>
            <a:r>
              <a:rPr lang="en-CA" sz="1400" dirty="0">
                <a:solidFill>
                  <a:schemeClr val="tx1"/>
                </a:solidFill>
              </a:rPr>
              <a:t>Discuss your business’ technical debt risk and how you manage that risk currently.</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spcBef>
                <a:spcPts val="800"/>
              </a:spcBef>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spcBef>
                <a:spcPts val="800"/>
              </a:spcBef>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spcBef>
                <a:spcPts val="800"/>
              </a:spcBef>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a:p>
            <a:pPr>
              <a:lnSpc>
                <a:spcPts val="1600"/>
              </a:lnSpc>
              <a:spcBef>
                <a:spcPts val="800"/>
              </a:spcBef>
              <a:tabLst/>
            </a:pPr>
            <a:r>
              <a:rPr lang="en-US" sz="1400" b="0" i="1" dirty="0">
                <a:solidFill>
                  <a:schemeClr val="tx1"/>
                </a:solidFill>
                <a:latin typeface="Roboto Condensed Light" panose="02000000000000000000" pitchFamily="2" charset="0"/>
                <a:ea typeface="Roboto Condensed Light" panose="02000000000000000000" pitchFamily="2" charset="0"/>
              </a:rPr>
              <a:t>Optional:</a:t>
            </a:r>
          </a:p>
          <a:p>
            <a:pPr marL="285750" indent="-285750">
              <a:lnSpc>
                <a:spcPts val="1600"/>
              </a:lnSpc>
              <a:spcBef>
                <a:spcPts val="800"/>
              </a:spcBef>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Business stakeholders</a:t>
            </a:r>
          </a:p>
          <a:p>
            <a:pPr marL="285750" indent="-285750">
              <a:buFont typeface="Arial" panose="020B0604020202020204" pitchFamily="34" charset="0"/>
              <a:buChar char="•"/>
            </a:pPr>
            <a:endParaRPr lang="en-US" sz="1400" dirty="0">
              <a:solidFill>
                <a:schemeClr val="tx1"/>
              </a:solidFill>
            </a:endParaRPr>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1: </a:t>
              </a:r>
            </a:p>
            <a:p>
              <a:pPr>
                <a:lnSpc>
                  <a:spcPct val="100000"/>
                </a:lnSpc>
              </a:pPr>
              <a:r>
                <a:rPr lang="en-US" dirty="0">
                  <a:solidFill>
                    <a:schemeClr val="accent1">
                      <a:alpha val="90000"/>
                    </a:schemeClr>
                  </a:solidFill>
                </a:rPr>
                <a:t>Identify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1400" dirty="0">
                  <a:solidFill>
                    <a:srgbClr val="3A83BE"/>
                  </a:solidFill>
                </a:rPr>
                <a:t>1.1 Define “technical debt”</a:t>
              </a:r>
            </a:p>
            <a:p>
              <a:pPr>
                <a:spcAft>
                  <a:spcPts val="2400"/>
                </a:spcAft>
              </a:pPr>
              <a:r>
                <a:rPr lang="en-US" sz="1400" dirty="0">
                  <a:solidFill>
                    <a:srgbClr val="3A83BE"/>
                  </a:solidFill>
                </a:rPr>
                <a:t>1.2 Identify technical debt in your environment</a:t>
              </a:r>
            </a:p>
          </p:txBody>
        </p:sp>
      </p:grpSp>
    </p:spTree>
    <p:extLst>
      <p:ext uri="{BB962C8B-B14F-4D97-AF65-F5344CB8AC3E}">
        <p14:creationId xmlns:p14="http://schemas.microsoft.com/office/powerpoint/2010/main" val="153736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0E1619-3DFE-8F4D-B3F0-D432A9862129}"/>
              </a:ext>
            </a:extLst>
          </p:cNvPr>
          <p:cNvSpPr>
            <a:spLocks noGrp="1"/>
          </p:cNvSpPr>
          <p:nvPr>
            <p:ph type="title"/>
          </p:nvPr>
        </p:nvSpPr>
        <p:spPr/>
        <p:txBody>
          <a:bodyPr/>
          <a:lstStyle/>
          <a:p>
            <a:r>
              <a:rPr lang="en-US" dirty="0"/>
              <a:t>Table of Contents</a:t>
            </a:r>
          </a:p>
        </p:txBody>
      </p:sp>
      <p:sp>
        <p:nvSpPr>
          <p:cNvPr id="8" name="Text Placeholder 5">
            <a:extLst>
              <a:ext uri="{FF2B5EF4-FFF2-40B4-BE49-F238E27FC236}">
                <a16:creationId xmlns:a16="http://schemas.microsoft.com/office/drawing/2014/main" id="{6E324E48-8535-4169-BC50-6AAC6D2E0D9F}"/>
              </a:ext>
            </a:extLst>
          </p:cNvPr>
          <p:cNvSpPr>
            <a:spLocks noGrp="1"/>
          </p:cNvSpPr>
          <p:nvPr>
            <p:ph type="body" sz="quarter" idx="12"/>
          </p:nvPr>
        </p:nvSpPr>
        <p:spPr>
          <a:xfrm>
            <a:off x="3981882" y="1419003"/>
            <a:ext cx="7424643" cy="4149448"/>
          </a:xfrm>
        </p:spPr>
        <p:txBody>
          <a:bodyPr numCol="1"/>
          <a:lstStyle/>
          <a:p>
            <a:pPr marL="460375" indent="-450850">
              <a:spcAft>
                <a:spcPts val="800"/>
              </a:spcAft>
            </a:pPr>
            <a:r>
              <a:rPr lang="en-CA" sz="1600" dirty="0">
                <a:solidFill>
                  <a:srgbClr val="2576B7"/>
                </a:solidFill>
              </a:rPr>
              <a:t>3</a:t>
            </a:r>
            <a:r>
              <a:rPr lang="en-CA" sz="1600" dirty="0"/>
              <a:t>	</a:t>
            </a:r>
            <a:r>
              <a:rPr lang="en-CA" sz="1600" dirty="0">
                <a:hlinkClick r:id="rId2" action="ppaction://hlinksldjump"/>
              </a:rPr>
              <a:t>Executive Brief</a:t>
            </a:r>
            <a:endParaRPr lang="en-US" sz="1600" dirty="0"/>
          </a:p>
          <a:p>
            <a:pPr marL="460375" indent="-450850">
              <a:spcAft>
                <a:spcPts val="800"/>
              </a:spcAft>
            </a:pPr>
            <a:r>
              <a:rPr lang="en-CA" dirty="0">
                <a:solidFill>
                  <a:srgbClr val="2576B7"/>
                </a:solidFill>
              </a:rPr>
              <a:t>18</a:t>
            </a:r>
            <a:r>
              <a:rPr lang="en-CA" sz="1600" dirty="0"/>
              <a:t>	</a:t>
            </a:r>
            <a:r>
              <a:rPr lang="en-CA" sz="1600" dirty="0">
                <a:hlinkClick r:id="rId3" action="ppaction://hlinksldjump"/>
              </a:rPr>
              <a:t>Phase 1: </a:t>
            </a:r>
            <a:r>
              <a:rPr lang="en-CA" dirty="0">
                <a:hlinkClick r:id="rId3" action="ppaction://hlinksldjump"/>
              </a:rPr>
              <a:t>Identify Your Technical Debt</a:t>
            </a:r>
            <a:endParaRPr lang="en-US" sz="1600" dirty="0"/>
          </a:p>
          <a:p>
            <a:pPr marL="460375" indent="-450850"/>
            <a:r>
              <a:rPr lang="en-CA" sz="1600" dirty="0">
                <a:solidFill>
                  <a:srgbClr val="2576B7"/>
                </a:solidFill>
              </a:rPr>
              <a:t>32</a:t>
            </a:r>
            <a:r>
              <a:rPr lang="en-CA" sz="1600" dirty="0"/>
              <a:t>	</a:t>
            </a:r>
            <a:r>
              <a:rPr lang="en-CA" sz="1600" dirty="0">
                <a:hlinkClick r:id="rId4" action="ppaction://hlinksldjump"/>
              </a:rPr>
              <a:t>Phase 2: Measure Your Technical Debt</a:t>
            </a:r>
            <a:endParaRPr lang="en-CA" dirty="0"/>
          </a:p>
          <a:p>
            <a:pPr marL="460375" indent="-450850">
              <a:spcAft>
                <a:spcPts val="800"/>
              </a:spcAft>
            </a:pPr>
            <a:r>
              <a:rPr lang="en-CA" sz="1600" dirty="0">
                <a:solidFill>
                  <a:srgbClr val="2576B7"/>
                </a:solidFill>
              </a:rPr>
              <a:t>46</a:t>
            </a:r>
            <a:r>
              <a:rPr lang="en-CA" sz="1600" dirty="0"/>
              <a:t>	</a:t>
            </a:r>
            <a:r>
              <a:rPr lang="en-US" sz="1600" dirty="0">
                <a:hlinkClick r:id="rId5" action="ppaction://hlinksldjump"/>
              </a:rPr>
              <a:t>Phase 3: Manage Your Technical Debt</a:t>
            </a:r>
            <a:endParaRPr lang="en-US" sz="1600" dirty="0"/>
          </a:p>
          <a:p>
            <a:pPr marL="460375" indent="-450850">
              <a:spcAft>
                <a:spcPts val="800"/>
              </a:spcAft>
            </a:pPr>
            <a:r>
              <a:rPr lang="en-CA" sz="1600" dirty="0">
                <a:solidFill>
                  <a:srgbClr val="2576B7"/>
                </a:solidFill>
              </a:rPr>
              <a:t>72</a:t>
            </a:r>
            <a:r>
              <a:rPr lang="en-CA" sz="1600" dirty="0"/>
              <a:t>	</a:t>
            </a:r>
            <a:r>
              <a:rPr lang="en-US" dirty="0">
                <a:hlinkClick r:id="rId6" action="ppaction://hlinksldjump"/>
              </a:rPr>
              <a:t>Works Cited</a:t>
            </a:r>
            <a:endParaRPr lang="en-US" sz="1600" dirty="0"/>
          </a:p>
        </p:txBody>
      </p:sp>
    </p:spTree>
    <p:extLst>
      <p:ext uri="{BB962C8B-B14F-4D97-AF65-F5344CB8AC3E}">
        <p14:creationId xmlns:p14="http://schemas.microsoft.com/office/powerpoint/2010/main" val="340340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30021"/>
            <a:ext cx="7153598" cy="1130188"/>
          </a:xfrm>
        </p:spPr>
        <p:txBody>
          <a:bodyPr/>
          <a:lstStyle/>
          <a:p>
            <a:r>
              <a:rPr lang="en-US" dirty="0"/>
              <a:t>Confront the business cost of past decisions</a:t>
            </a:r>
          </a:p>
        </p:txBody>
      </p:sp>
      <p:sp>
        <p:nvSpPr>
          <p:cNvPr id="5" name="Text Placeholder 4">
            <a:extLst>
              <a:ext uri="{FF2B5EF4-FFF2-40B4-BE49-F238E27FC236}">
                <a16:creationId xmlns:a16="http://schemas.microsoft.com/office/drawing/2014/main" id="{2647BEBC-C0DF-4881-8196-88691AEF122C}"/>
              </a:ext>
            </a:extLst>
          </p:cNvPr>
          <p:cNvSpPr>
            <a:spLocks noGrp="1"/>
          </p:cNvSpPr>
          <p:nvPr>
            <p:ph type="body" sz="quarter" idx="33"/>
          </p:nvPr>
        </p:nvSpPr>
        <p:spPr>
          <a:xfrm>
            <a:off x="354106" y="1884830"/>
            <a:ext cx="6625428" cy="4027042"/>
          </a:xfrm>
        </p:spPr>
        <p:txBody>
          <a:bodyPr/>
          <a:lstStyle/>
          <a:p>
            <a:pPr marL="0" indent="0">
              <a:buNone/>
            </a:pPr>
            <a:r>
              <a:rPr lang="en-US" sz="1600" dirty="0"/>
              <a:t>Inefficient and incomplete code, fragile legacy systems, broken processes, messy data, wiring that would make a rat feel at home.</a:t>
            </a:r>
          </a:p>
          <a:p>
            <a:pPr marL="0" indent="0">
              <a:buNone/>
            </a:pPr>
            <a:r>
              <a:rPr lang="en-US" sz="1600" b="1" dirty="0"/>
              <a:t>You have them all. </a:t>
            </a:r>
          </a:p>
          <a:p>
            <a:pPr marL="0" indent="0">
              <a:buNone/>
            </a:pPr>
            <a:r>
              <a:rPr lang="en-US" sz="1600" dirty="0"/>
              <a:t>What do they have in common, besides their contribution to your stress headache? </a:t>
            </a:r>
          </a:p>
          <a:p>
            <a:pPr marL="0" indent="0">
              <a:buNone/>
            </a:pPr>
            <a:r>
              <a:rPr lang="en-US" sz="1600" dirty="0"/>
              <a:t>They are the result of past decisions to meet business demands by deferring a solution to problems. These problems now increase business risk and erode business value. The business may not know about these problems, or if they do, they see them as IT’s problems to solve.</a:t>
            </a:r>
          </a:p>
          <a:p>
            <a:pPr marL="0" indent="0">
              <a:buNone/>
            </a:pPr>
            <a:r>
              <a:rPr lang="en-US" sz="1600" dirty="0"/>
              <a:t>So, what to do? </a:t>
            </a:r>
            <a:r>
              <a:rPr lang="en-US" sz="1600" b="1" dirty="0"/>
              <a:t>Change the conversation.</a:t>
            </a:r>
            <a:r>
              <a:rPr lang="en-US" sz="1600" dirty="0"/>
              <a:t> Don’t talk about IT’s problems – talk about your business’ </a:t>
            </a:r>
            <a:r>
              <a:rPr lang="en-US" sz="1600" b="1" dirty="0"/>
              <a:t>technical debt. </a:t>
            </a:r>
            <a:r>
              <a:rPr lang="en-US" sz="1600" dirty="0"/>
              <a:t>This “technical debt” must be effectively managed to deliver durable value to your business.</a:t>
            </a:r>
          </a:p>
          <a:p>
            <a:pPr marL="0" indent="0">
              <a:buNone/>
            </a:pPr>
            <a:r>
              <a:rPr lang="en-CA" sz="1600" dirty="0"/>
              <a:t>This Info-Tech blueprint will give you the methodology, tools, and templates you need to identify, measure, and manage your organization’s technical debt.</a:t>
            </a:r>
          </a:p>
        </p:txBody>
      </p:sp>
      <p:pic>
        <p:nvPicPr>
          <p:cNvPr id="4" name="Picture 3" descr="A circuit board&#10;&#10;Description automatically generated">
            <a:extLst>
              <a:ext uri="{FF2B5EF4-FFF2-40B4-BE49-F238E27FC236}">
                <a16:creationId xmlns:a16="http://schemas.microsoft.com/office/drawing/2014/main" id="{AF40CCC6-5A2E-45EF-B30A-63A59FEEA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1669" y="1221937"/>
            <a:ext cx="3517451" cy="4689935"/>
          </a:xfrm>
          <a:prstGeom prst="rect">
            <a:avLst/>
          </a:prstGeom>
        </p:spPr>
      </p:pic>
    </p:spTree>
    <p:extLst>
      <p:ext uri="{BB962C8B-B14F-4D97-AF65-F5344CB8AC3E}">
        <p14:creationId xmlns:p14="http://schemas.microsoft.com/office/powerpoint/2010/main" val="12651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44769"/>
            <a:ext cx="8789894" cy="687065"/>
          </a:xfrm>
        </p:spPr>
        <p:txBody>
          <a:bodyPr/>
          <a:lstStyle/>
          <a:p>
            <a:r>
              <a:rPr lang="en-US" dirty="0"/>
              <a:t>What is technical debt?</a:t>
            </a:r>
          </a:p>
        </p:txBody>
      </p:sp>
      <p:sp>
        <p:nvSpPr>
          <p:cNvPr id="9" name="TextBox 8">
            <a:extLst>
              <a:ext uri="{FF2B5EF4-FFF2-40B4-BE49-F238E27FC236}">
                <a16:creationId xmlns:a16="http://schemas.microsoft.com/office/drawing/2014/main" id="{6D5F204F-3896-499E-86DA-414A60F5FEBD}"/>
              </a:ext>
            </a:extLst>
          </p:cNvPr>
          <p:cNvSpPr txBox="1"/>
          <p:nvPr/>
        </p:nvSpPr>
        <p:spPr>
          <a:xfrm>
            <a:off x="354105" y="1231768"/>
            <a:ext cx="11545795" cy="1031051"/>
          </a:xfrm>
          <a:prstGeom prst="rect">
            <a:avLst/>
          </a:prstGeom>
          <a:noFill/>
        </p:spPr>
        <p:txBody>
          <a:bodyPr wrap="square" lIns="0">
            <a:spAutoFit/>
          </a:bodyPr>
          <a:lstStyle/>
          <a:p>
            <a:pPr marL="0" indent="0">
              <a:spcAft>
                <a:spcPts val="600"/>
              </a:spcAft>
              <a:buNone/>
            </a:pPr>
            <a:r>
              <a:rPr lang="en-US" sz="1400" dirty="0">
                <a:solidFill>
                  <a:srgbClr val="000000"/>
                </a:solidFill>
                <a:latin typeface="Roboto Condensed Light" panose="02000000000000000000" pitchFamily="2" charset="0"/>
                <a:ea typeface="Roboto Condensed Light" panose="02000000000000000000" pitchFamily="2" charset="0"/>
              </a:rPr>
              <a:t>Technical debt is the business impact and costs related to past cost avoidance around IT systems and services. Tech debt is </a:t>
            </a:r>
            <a:r>
              <a:rPr lang="en-US" sz="1400" b="1" dirty="0">
                <a:solidFill>
                  <a:srgbClr val="000000"/>
                </a:solidFill>
                <a:latin typeface="Roboto Condensed Light" panose="02000000000000000000" pitchFamily="2" charset="0"/>
                <a:ea typeface="Roboto Condensed Light" panose="02000000000000000000" pitchFamily="2" charset="0"/>
              </a:rPr>
              <a:t>a</a:t>
            </a:r>
            <a:r>
              <a:rPr lang="en-US" sz="1400" dirty="0">
                <a:solidFill>
                  <a:srgbClr val="000000"/>
                </a:solidFill>
                <a:latin typeface="Roboto Condensed Light" panose="02000000000000000000" pitchFamily="2" charset="0"/>
                <a:ea typeface="Roboto Condensed Light" panose="02000000000000000000" pitchFamily="2" charset="0"/>
              </a:rPr>
              <a:t> </a:t>
            </a:r>
            <a:r>
              <a:rPr lang="en-US" sz="1400" b="1" dirty="0">
                <a:solidFill>
                  <a:srgbClr val="000000"/>
                </a:solidFill>
                <a:latin typeface="Roboto Condensed Light" panose="02000000000000000000" pitchFamily="2" charset="0"/>
                <a:ea typeface="Roboto Condensed Light" panose="02000000000000000000" pitchFamily="2" charset="0"/>
              </a:rPr>
              <a:t>metaphor and a storytelling device</a:t>
            </a:r>
            <a:r>
              <a:rPr lang="en-US" sz="1400" dirty="0">
                <a:solidFill>
                  <a:srgbClr val="000000"/>
                </a:solidFill>
                <a:latin typeface="Roboto Condensed Light" panose="02000000000000000000" pitchFamily="2" charset="0"/>
                <a:ea typeface="Roboto Condensed Light" panose="02000000000000000000" pitchFamily="2" charset="0"/>
              </a:rPr>
              <a:t> that can help explain the long-term consequences, costs, and risk introduced by prioritizing short-term cost avoidance over functionality, reliability, availability, and serviceability. </a:t>
            </a:r>
          </a:p>
          <a:p>
            <a:pPr marL="0" indent="0">
              <a:spcAft>
                <a:spcPts val="600"/>
              </a:spcAft>
              <a:buNone/>
            </a:pPr>
            <a:r>
              <a:rPr lang="en-US" sz="1400" dirty="0">
                <a:solidFill>
                  <a:srgbClr val="000000"/>
                </a:solidFill>
                <a:latin typeface="Roboto Condensed Light" panose="02000000000000000000" pitchFamily="2" charset="0"/>
                <a:ea typeface="Roboto Condensed Light" panose="02000000000000000000" pitchFamily="2" charset="0"/>
              </a:rPr>
              <a:t>It’s a concept originally advanced by pioneers of the Agile software development movement to describe the tradeoffs between speeding development along and building workable and maintainable code.</a:t>
            </a:r>
          </a:p>
        </p:txBody>
      </p:sp>
      <p:sp>
        <p:nvSpPr>
          <p:cNvPr id="31" name="Rectangle 30">
            <a:extLst>
              <a:ext uri="{FF2B5EF4-FFF2-40B4-BE49-F238E27FC236}">
                <a16:creationId xmlns:a16="http://schemas.microsoft.com/office/drawing/2014/main" id="{DCA67283-A7C0-4810-B25D-532C0F6A9A45}"/>
              </a:ext>
            </a:extLst>
          </p:cNvPr>
          <p:cNvSpPr/>
          <p:nvPr/>
        </p:nvSpPr>
        <p:spPr>
          <a:xfrm>
            <a:off x="354105" y="3753551"/>
            <a:ext cx="11545795" cy="905243"/>
          </a:xfrm>
          <a:prstGeom prst="rect">
            <a:avLst/>
          </a:prstGeom>
          <a:solidFill>
            <a:srgbClr val="CBD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Exo" panose="02000303000000000000" pitchFamily="2" charset="0"/>
              </a:rPr>
              <a:t>Technical Debt</a:t>
            </a:r>
            <a:endParaRPr lang="en-CA" sz="1800" b="1" dirty="0">
              <a:solidFill>
                <a:schemeClr val="tx1"/>
              </a:solidFill>
              <a:latin typeface="Exo" panose="02000303000000000000" pitchFamily="2" charset="0"/>
            </a:endParaRPr>
          </a:p>
        </p:txBody>
      </p:sp>
      <p:sp>
        <p:nvSpPr>
          <p:cNvPr id="13" name="Rectangle 12">
            <a:extLst>
              <a:ext uri="{FF2B5EF4-FFF2-40B4-BE49-F238E27FC236}">
                <a16:creationId xmlns:a16="http://schemas.microsoft.com/office/drawing/2014/main" id="{348D0A55-8019-4740-B1DA-EADAC14828D2}"/>
              </a:ext>
            </a:extLst>
          </p:cNvPr>
          <p:cNvSpPr/>
          <p:nvPr/>
        </p:nvSpPr>
        <p:spPr>
          <a:xfrm>
            <a:off x="354106" y="2453354"/>
            <a:ext cx="11545796" cy="905243"/>
          </a:xfrm>
          <a:prstGeom prst="rect">
            <a:avLst/>
          </a:prstGeom>
          <a:solidFill>
            <a:srgbClr val="CBD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Exo" panose="02000303000000000000" pitchFamily="2" charset="0"/>
              </a:rPr>
              <a:t>Financial Debt</a:t>
            </a:r>
            <a:endParaRPr lang="en-CA" sz="1800" b="1" dirty="0">
              <a:solidFill>
                <a:schemeClr val="tx1"/>
              </a:solidFill>
              <a:latin typeface="Exo" panose="02000303000000000000" pitchFamily="2" charset="0"/>
            </a:endParaRPr>
          </a:p>
        </p:txBody>
      </p:sp>
      <p:sp>
        <p:nvSpPr>
          <p:cNvPr id="6" name="Rectangle 5">
            <a:extLst>
              <a:ext uri="{FF2B5EF4-FFF2-40B4-BE49-F238E27FC236}">
                <a16:creationId xmlns:a16="http://schemas.microsoft.com/office/drawing/2014/main" id="{94F22E6D-5FC7-4381-9F00-2D726B6D03BE}"/>
              </a:ext>
            </a:extLst>
          </p:cNvPr>
          <p:cNvSpPr/>
          <p:nvPr/>
        </p:nvSpPr>
        <p:spPr>
          <a:xfrm>
            <a:off x="2935580" y="3294920"/>
            <a:ext cx="2160004" cy="526552"/>
          </a:xfrm>
          <a:prstGeom prst="rect">
            <a:avLst/>
          </a:prstGeom>
          <a:solidFill>
            <a:schemeClr val="accent1">
              <a:lumMod val="60000"/>
              <a:lumOff val="40000"/>
              <a:alpha val="50000"/>
            </a:schemeClr>
          </a:solidFill>
          <a:ln>
            <a:noFill/>
          </a:ln>
        </p:spPr>
        <p:style>
          <a:lnRef idx="2">
            <a:scrgbClr r="0" g="0" b="0"/>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Principal</a:t>
            </a:r>
          </a:p>
        </p:txBody>
      </p:sp>
      <p:sp>
        <p:nvSpPr>
          <p:cNvPr id="11" name="Rectangle 10">
            <a:extLst>
              <a:ext uri="{FF2B5EF4-FFF2-40B4-BE49-F238E27FC236}">
                <a16:creationId xmlns:a16="http://schemas.microsoft.com/office/drawing/2014/main" id="{F0E48E0F-40D7-4F6E-A1A6-0EC5058BC7AD}"/>
              </a:ext>
            </a:extLst>
          </p:cNvPr>
          <p:cNvSpPr/>
          <p:nvPr/>
        </p:nvSpPr>
        <p:spPr>
          <a:xfrm>
            <a:off x="6200912" y="3294920"/>
            <a:ext cx="1980737" cy="526552"/>
          </a:xfrm>
          <a:prstGeom prst="rect">
            <a:avLst/>
          </a:prstGeom>
          <a:ln>
            <a:noFill/>
          </a:ln>
        </p:spPr>
        <p:style>
          <a:lnRef idx="2">
            <a:scrgbClr r="0" g="0" b="0"/>
          </a:lnRef>
          <a:fillRef idx="1">
            <a:schemeClr val="accent1">
              <a:shade val="80000"/>
              <a:alpha val="50000"/>
              <a:hueOff val="267459"/>
              <a:satOff val="-14837"/>
              <a:lumOff val="15873"/>
              <a:alphaOff val="0"/>
            </a:schemeClr>
          </a:fillRef>
          <a:effectRef idx="0">
            <a:schemeClr val="accent1">
              <a:shade val="80000"/>
              <a:alpha val="50000"/>
              <a:hueOff val="267459"/>
              <a:satOff val="-14837"/>
              <a:lumOff val="15873"/>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Interest</a:t>
            </a:r>
          </a:p>
        </p:txBody>
      </p:sp>
      <p:sp>
        <p:nvSpPr>
          <p:cNvPr id="12" name="Rectangle 11">
            <a:extLst>
              <a:ext uri="{FF2B5EF4-FFF2-40B4-BE49-F238E27FC236}">
                <a16:creationId xmlns:a16="http://schemas.microsoft.com/office/drawing/2014/main" id="{23EB99BF-29D4-46F7-A947-63BFE44F24C2}"/>
              </a:ext>
            </a:extLst>
          </p:cNvPr>
          <p:cNvSpPr/>
          <p:nvPr/>
        </p:nvSpPr>
        <p:spPr>
          <a:xfrm>
            <a:off x="9177562" y="3294920"/>
            <a:ext cx="2362510" cy="526552"/>
          </a:xfrm>
          <a:prstGeom prst="rect">
            <a:avLst/>
          </a:prstGeom>
          <a:ln>
            <a:noFill/>
          </a:ln>
        </p:spPr>
        <p:style>
          <a:lnRef idx="2">
            <a:scrgbClr r="0" g="0" b="0"/>
          </a:lnRef>
          <a:fillRef idx="1">
            <a:schemeClr val="accent1">
              <a:shade val="80000"/>
              <a:alpha val="50000"/>
              <a:hueOff val="534918"/>
              <a:satOff val="-29673"/>
              <a:lumOff val="31745"/>
              <a:alphaOff val="0"/>
            </a:schemeClr>
          </a:fillRef>
          <a:effectRef idx="0">
            <a:schemeClr val="accent1">
              <a:shade val="80000"/>
              <a:alpha val="50000"/>
              <a:hueOff val="534918"/>
              <a:satOff val="-29673"/>
              <a:lumOff val="31745"/>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Pay back</a:t>
            </a:r>
          </a:p>
        </p:txBody>
      </p:sp>
      <p:sp>
        <p:nvSpPr>
          <p:cNvPr id="25" name="Rectangle 24">
            <a:extLst>
              <a:ext uri="{FF2B5EF4-FFF2-40B4-BE49-F238E27FC236}">
                <a16:creationId xmlns:a16="http://schemas.microsoft.com/office/drawing/2014/main" id="{86C20E02-35AD-4F9A-90E1-28AAA574B3E9}"/>
              </a:ext>
            </a:extLst>
          </p:cNvPr>
          <p:cNvSpPr/>
          <p:nvPr/>
        </p:nvSpPr>
        <p:spPr>
          <a:xfrm>
            <a:off x="2578100" y="2360794"/>
            <a:ext cx="2874964" cy="76352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A debtor borrows some amount of money.</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26" name="Rectangle 25">
            <a:extLst>
              <a:ext uri="{FF2B5EF4-FFF2-40B4-BE49-F238E27FC236}">
                <a16:creationId xmlns:a16="http://schemas.microsoft.com/office/drawing/2014/main" id="{35FA4370-CF14-42AF-AB16-8E4643E3325B}"/>
              </a:ext>
            </a:extLst>
          </p:cNvPr>
          <p:cNvSpPr/>
          <p:nvPr/>
        </p:nvSpPr>
        <p:spPr>
          <a:xfrm>
            <a:off x="5741281" y="2360794"/>
            <a:ext cx="2899997" cy="76352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The debtor pays interest on the debt.</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27" name="Rectangle 26">
            <a:extLst>
              <a:ext uri="{FF2B5EF4-FFF2-40B4-BE49-F238E27FC236}">
                <a16:creationId xmlns:a16="http://schemas.microsoft.com/office/drawing/2014/main" id="{E990E193-2982-4652-A79F-9A6B62356C10}"/>
              </a:ext>
            </a:extLst>
          </p:cNvPr>
          <p:cNvSpPr/>
          <p:nvPr/>
        </p:nvSpPr>
        <p:spPr>
          <a:xfrm>
            <a:off x="8929496" y="2360794"/>
            <a:ext cx="2858640" cy="76352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Interest continues to be owed until the debt and accrued interest is repaid or the debtor declares bankruptcy.</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35" name="Rectangle 34">
            <a:extLst>
              <a:ext uri="{FF2B5EF4-FFF2-40B4-BE49-F238E27FC236}">
                <a16:creationId xmlns:a16="http://schemas.microsoft.com/office/drawing/2014/main" id="{BB723A3B-4FF7-4DF3-8E5C-CFCEC21EAC36}"/>
              </a:ext>
            </a:extLst>
          </p:cNvPr>
          <p:cNvSpPr/>
          <p:nvPr/>
        </p:nvSpPr>
        <p:spPr>
          <a:xfrm>
            <a:off x="2578100" y="3960541"/>
            <a:ext cx="2877819" cy="99576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A cost is avoided in an IT environment, for the moment.</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37" name="Rectangle 36">
            <a:extLst>
              <a:ext uri="{FF2B5EF4-FFF2-40B4-BE49-F238E27FC236}">
                <a16:creationId xmlns:a16="http://schemas.microsoft.com/office/drawing/2014/main" id="{16E6E3ED-12E3-49EC-A409-6C203C74983C}"/>
              </a:ext>
            </a:extLst>
          </p:cNvPr>
          <p:cNvSpPr/>
          <p:nvPr/>
        </p:nvSpPr>
        <p:spPr>
          <a:xfrm>
            <a:off x="5738275" y="3960472"/>
            <a:ext cx="2903351" cy="99576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The initial cost avoidance leads to ongoing </a:t>
            </a:r>
            <a:r>
              <a:rPr lang="en-US" sz="1400" b="1" dirty="0">
                <a:solidFill>
                  <a:schemeClr val="tx1"/>
                </a:solidFill>
                <a:latin typeface="Roboto Condensed Light" panose="02000000000000000000" pitchFamily="2" charset="0"/>
                <a:ea typeface="Roboto Condensed Light" panose="02000000000000000000" pitchFamily="2" charset="0"/>
              </a:rPr>
              <a:t>business impact</a:t>
            </a:r>
            <a:r>
              <a:rPr lang="en-US" sz="1400" dirty="0">
                <a:solidFill>
                  <a:schemeClr val="tx1"/>
                </a:solidFill>
                <a:latin typeface="Roboto Condensed Light" panose="02000000000000000000" pitchFamily="2" charset="0"/>
                <a:ea typeface="Roboto Condensed Light" panose="02000000000000000000" pitchFamily="2" charset="0"/>
              </a:rPr>
              <a:t> (ongoing costs, user impacts, reduced flexibility, and increased risk).</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39" name="Rectangle 38">
            <a:extLst>
              <a:ext uri="{FF2B5EF4-FFF2-40B4-BE49-F238E27FC236}">
                <a16:creationId xmlns:a16="http://schemas.microsoft.com/office/drawing/2014/main" id="{3ABD8668-F88B-4D43-9847-168BAF0224B8}"/>
              </a:ext>
            </a:extLst>
          </p:cNvPr>
          <p:cNvSpPr/>
          <p:nvPr/>
        </p:nvSpPr>
        <p:spPr>
          <a:xfrm>
            <a:off x="8926370" y="3960471"/>
            <a:ext cx="2861942" cy="99576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Business impact continues until the initial cost is addressed or the system carrying the debt is abandoned.</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47" name="Rectangle 46">
            <a:extLst>
              <a:ext uri="{FF2B5EF4-FFF2-40B4-BE49-F238E27FC236}">
                <a16:creationId xmlns:a16="http://schemas.microsoft.com/office/drawing/2014/main" id="{248D10F3-7AB7-4F19-9BF3-8F322963185F}"/>
              </a:ext>
            </a:extLst>
          </p:cNvPr>
          <p:cNvSpPr/>
          <p:nvPr/>
        </p:nvSpPr>
        <p:spPr>
          <a:xfrm>
            <a:off x="354105" y="5111185"/>
            <a:ext cx="1931894" cy="905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ysClr val="windowText" lastClr="000000"/>
                </a:solidFill>
                <a:latin typeface="Exo" panose="02000303000000000000" pitchFamily="2" charset="0"/>
                <a:ea typeface="Roboto Condensed Light" panose="02000000000000000000" pitchFamily="2" charset="0"/>
              </a:rPr>
              <a:t>A code development example:</a:t>
            </a:r>
            <a:endParaRPr lang="en-CA" sz="1800" b="1" dirty="0">
              <a:solidFill>
                <a:sysClr val="windowText" lastClr="000000"/>
              </a:solidFill>
              <a:latin typeface="Exo" panose="02000303000000000000" pitchFamily="2" charset="0"/>
              <a:ea typeface="Roboto Condensed Light" panose="02000000000000000000" pitchFamily="2" charset="0"/>
            </a:endParaRPr>
          </a:p>
        </p:txBody>
      </p:sp>
      <p:sp>
        <p:nvSpPr>
          <p:cNvPr id="49" name="Rectangle 48">
            <a:extLst>
              <a:ext uri="{FF2B5EF4-FFF2-40B4-BE49-F238E27FC236}">
                <a16:creationId xmlns:a16="http://schemas.microsoft.com/office/drawing/2014/main" id="{FD5D441B-F9F1-4A86-A65D-67B28AFBE06D}"/>
              </a:ext>
            </a:extLst>
          </p:cNvPr>
          <p:cNvSpPr/>
          <p:nvPr/>
        </p:nvSpPr>
        <p:spPr>
          <a:xfrm>
            <a:off x="2578100" y="5065923"/>
            <a:ext cx="2874964" cy="116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ysClr val="windowText" lastClr="000000"/>
                </a:solidFill>
                <a:latin typeface="Roboto Condensed Light" panose="02000000000000000000" pitchFamily="2" charset="0"/>
                <a:ea typeface="Roboto Condensed Light" panose="02000000000000000000" pitchFamily="2" charset="0"/>
              </a:rPr>
              <a:t>“We haven’t added all the features and the code’s messy, but the product launches tomorrow. We can’t afford to delay launch. Ship now and we’ll deal with the consequences later.”</a:t>
            </a:r>
            <a:endParaRPr lang="en-CA" sz="1400" dirty="0">
              <a:solidFill>
                <a:sysClr val="windowText" lastClr="000000"/>
              </a:solidFill>
              <a:latin typeface="Roboto Condensed Light" panose="02000000000000000000" pitchFamily="2" charset="0"/>
              <a:ea typeface="Roboto Condensed Light" panose="02000000000000000000" pitchFamily="2" charset="0"/>
            </a:endParaRPr>
          </a:p>
        </p:txBody>
      </p:sp>
      <p:sp>
        <p:nvSpPr>
          <p:cNvPr id="51" name="Rectangle 50">
            <a:extLst>
              <a:ext uri="{FF2B5EF4-FFF2-40B4-BE49-F238E27FC236}">
                <a16:creationId xmlns:a16="http://schemas.microsoft.com/office/drawing/2014/main" id="{20AAFE35-D004-4FFF-961B-0BA8D5BA7695}"/>
              </a:ext>
            </a:extLst>
          </p:cNvPr>
          <p:cNvSpPr/>
          <p:nvPr/>
        </p:nvSpPr>
        <p:spPr>
          <a:xfrm>
            <a:off x="5870245" y="5111185"/>
            <a:ext cx="2639215" cy="1114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ysClr val="windowText" lastClr="000000"/>
                </a:solidFill>
                <a:latin typeface="Roboto Condensed Light" panose="02000000000000000000" pitchFamily="2" charset="0"/>
                <a:ea typeface="Roboto Condensed Light" panose="02000000000000000000" pitchFamily="2" charset="0"/>
              </a:rPr>
              <a:t>“The missing features are creating a lot of manual work for the sales team, and we’re running into performance problems related to inefficient code.”</a:t>
            </a:r>
            <a:endParaRPr lang="en-CA" sz="1400" dirty="0">
              <a:solidFill>
                <a:sysClr val="windowText" lastClr="000000"/>
              </a:solidFill>
              <a:latin typeface="Roboto Condensed Light" panose="02000000000000000000" pitchFamily="2" charset="0"/>
              <a:ea typeface="Roboto Condensed Light" panose="02000000000000000000" pitchFamily="2" charset="0"/>
            </a:endParaRPr>
          </a:p>
        </p:txBody>
      </p:sp>
      <p:sp>
        <p:nvSpPr>
          <p:cNvPr id="53" name="Rectangle 52">
            <a:extLst>
              <a:ext uri="{FF2B5EF4-FFF2-40B4-BE49-F238E27FC236}">
                <a16:creationId xmlns:a16="http://schemas.microsoft.com/office/drawing/2014/main" id="{70C08671-F7E8-45DA-9B3D-22C42164BAF2}"/>
              </a:ext>
            </a:extLst>
          </p:cNvPr>
          <p:cNvSpPr/>
          <p:nvPr/>
        </p:nvSpPr>
        <p:spPr>
          <a:xfrm>
            <a:off x="8926370" y="5157416"/>
            <a:ext cx="2709191" cy="914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ysClr val="windowText" lastClr="000000"/>
                </a:solidFill>
                <a:latin typeface="Roboto Condensed Light" panose="02000000000000000000" pitchFamily="2" charset="0"/>
                <a:ea typeface="Roboto Condensed Light" panose="02000000000000000000" pitchFamily="2" charset="0"/>
              </a:rPr>
              <a:t>“We tracked and assigned the missing features and code issues in the backlog and we’re taking an iterative approach to improvement.</a:t>
            </a:r>
            <a:endParaRPr lang="en-CA" sz="1400" dirty="0">
              <a:solidFill>
                <a:sysClr val="windowText" lastClr="000000"/>
              </a:solidFill>
              <a:latin typeface="Roboto Condensed Light" panose="02000000000000000000" pitchFamily="2" charset="0"/>
              <a:ea typeface="Roboto Condensed Light" panose="02000000000000000000" pitchFamily="2" charset="0"/>
            </a:endParaRPr>
          </a:p>
        </p:txBody>
      </p:sp>
      <p:pic>
        <p:nvPicPr>
          <p:cNvPr id="60" name="Picture 59">
            <a:extLst>
              <a:ext uri="{FF2B5EF4-FFF2-40B4-BE49-F238E27FC236}">
                <a16:creationId xmlns:a16="http://schemas.microsoft.com/office/drawing/2014/main" id="{4556A65D-934A-4163-89A2-7802538091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5580" y="3301160"/>
            <a:ext cx="524725" cy="524725"/>
          </a:xfrm>
          <a:prstGeom prst="rect">
            <a:avLst/>
          </a:prstGeom>
        </p:spPr>
      </p:pic>
      <p:pic>
        <p:nvPicPr>
          <p:cNvPr id="62" name="Picture 61">
            <a:extLst>
              <a:ext uri="{FF2B5EF4-FFF2-40B4-BE49-F238E27FC236}">
                <a16:creationId xmlns:a16="http://schemas.microsoft.com/office/drawing/2014/main" id="{5F827EE5-58F0-41DF-A1D7-30B2D143C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5214" y="3294920"/>
            <a:ext cx="554294" cy="554294"/>
          </a:xfrm>
          <a:prstGeom prst="rect">
            <a:avLst/>
          </a:prstGeom>
        </p:spPr>
      </p:pic>
      <p:grpSp>
        <p:nvGrpSpPr>
          <p:cNvPr id="28" name="Group 27">
            <a:extLst>
              <a:ext uri="{FF2B5EF4-FFF2-40B4-BE49-F238E27FC236}">
                <a16:creationId xmlns:a16="http://schemas.microsoft.com/office/drawing/2014/main" id="{80901612-BA9A-4FA9-A250-687067EDA330}"/>
              </a:ext>
            </a:extLst>
          </p:cNvPr>
          <p:cNvGrpSpPr/>
          <p:nvPr/>
        </p:nvGrpSpPr>
        <p:grpSpPr>
          <a:xfrm>
            <a:off x="9164495" y="3269597"/>
            <a:ext cx="577197" cy="577197"/>
            <a:chOff x="8732176" y="88716"/>
            <a:chExt cx="634917" cy="634917"/>
          </a:xfrm>
        </p:grpSpPr>
        <p:pic>
          <p:nvPicPr>
            <p:cNvPr id="29" name="Picture 28">
              <a:extLst>
                <a:ext uri="{FF2B5EF4-FFF2-40B4-BE49-F238E27FC236}">
                  <a16:creationId xmlns:a16="http://schemas.microsoft.com/office/drawing/2014/main" id="{1D5EAB40-FAA9-44A6-9304-860513031D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732176" y="88716"/>
              <a:ext cx="634917" cy="634917"/>
            </a:xfrm>
            <a:prstGeom prst="rect">
              <a:avLst/>
            </a:prstGeom>
          </p:spPr>
        </p:pic>
        <p:pic>
          <p:nvPicPr>
            <p:cNvPr id="30" name="Picture 29">
              <a:extLst>
                <a:ext uri="{FF2B5EF4-FFF2-40B4-BE49-F238E27FC236}">
                  <a16:creationId xmlns:a16="http://schemas.microsoft.com/office/drawing/2014/main" id="{7C563D88-F542-403F-9F5F-44C9170DF0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3721" y="204536"/>
              <a:ext cx="411824" cy="411824"/>
            </a:xfrm>
            <a:prstGeom prst="rect">
              <a:avLst/>
            </a:prstGeom>
          </p:spPr>
        </p:pic>
      </p:grpSp>
    </p:spTree>
    <p:extLst>
      <p:ext uri="{BB962C8B-B14F-4D97-AF65-F5344CB8AC3E}">
        <p14:creationId xmlns:p14="http://schemas.microsoft.com/office/powerpoint/2010/main" val="172464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44769"/>
            <a:ext cx="11616914" cy="687065"/>
          </a:xfrm>
        </p:spPr>
        <p:txBody>
          <a:bodyPr/>
          <a:lstStyle/>
          <a:p>
            <a:r>
              <a:rPr lang="en-US" dirty="0"/>
              <a:t>Technical debt explains business impact</a:t>
            </a:r>
            <a:endParaRPr lang="en-CA" dirty="0"/>
          </a:p>
        </p:txBody>
      </p:sp>
      <p:sp>
        <p:nvSpPr>
          <p:cNvPr id="10" name="Rectangle 9">
            <a:extLst>
              <a:ext uri="{FF2B5EF4-FFF2-40B4-BE49-F238E27FC236}">
                <a16:creationId xmlns:a16="http://schemas.microsoft.com/office/drawing/2014/main" id="{C4710E04-2773-496A-B141-2ED60083B432}"/>
              </a:ext>
            </a:extLst>
          </p:cNvPr>
          <p:cNvSpPr/>
          <p:nvPr/>
        </p:nvSpPr>
        <p:spPr>
          <a:xfrm>
            <a:off x="354104" y="1903184"/>
            <a:ext cx="3850438" cy="538803"/>
          </a:xfrm>
          <a:prstGeom prst="rect">
            <a:avLst/>
          </a:prstGeom>
          <a:solidFill>
            <a:schemeClr val="accent1">
              <a:lumMod val="60000"/>
              <a:lumOff val="40000"/>
              <a:alpha val="50000"/>
            </a:schemeClr>
          </a:solidFill>
          <a:ln>
            <a:noFill/>
          </a:ln>
        </p:spPr>
        <p:style>
          <a:lnRef idx="2">
            <a:scrgbClr r="0" g="0" b="0"/>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txBody>
          <a:bodyPr spcFirstLastPara="0" vert="horz" wrap="none" lIns="366886" tIns="144000" rIns="366886" bIns="144000" numCol="1" spcCol="1270" anchor="ctr" anchorCtr="0">
            <a:noAutofit/>
          </a:bodyPr>
          <a:lstStyle/>
          <a:p>
            <a:pPr marL="0" lvl="0" indent="0" algn="ctr" defTabSz="622300">
              <a:lnSpc>
                <a:spcPct val="90000"/>
              </a:lnSpc>
              <a:spcBef>
                <a:spcPct val="0"/>
              </a:spcBef>
              <a:buNone/>
            </a:pPr>
            <a:r>
              <a:rPr lang="en-US" sz="1600" b="0" i="0" kern="1200" dirty="0">
                <a:latin typeface="Montserrat Medium" pitchFamily="2" charset="77"/>
              </a:rPr>
              <a:t>Principal</a:t>
            </a:r>
          </a:p>
        </p:txBody>
      </p:sp>
      <p:sp>
        <p:nvSpPr>
          <p:cNvPr id="12" name="Rectangle 11">
            <a:extLst>
              <a:ext uri="{FF2B5EF4-FFF2-40B4-BE49-F238E27FC236}">
                <a16:creationId xmlns:a16="http://schemas.microsoft.com/office/drawing/2014/main" id="{56772D9F-989A-4879-80E4-24177365963B}"/>
              </a:ext>
            </a:extLst>
          </p:cNvPr>
          <p:cNvSpPr/>
          <p:nvPr/>
        </p:nvSpPr>
        <p:spPr>
          <a:xfrm>
            <a:off x="4324933" y="1903184"/>
            <a:ext cx="3613912" cy="538803"/>
          </a:xfrm>
          <a:prstGeom prst="rect">
            <a:avLst/>
          </a:prstGeom>
          <a:ln>
            <a:noFill/>
          </a:ln>
        </p:spPr>
        <p:style>
          <a:lnRef idx="2">
            <a:scrgbClr r="0" g="0" b="0"/>
          </a:lnRef>
          <a:fillRef idx="1">
            <a:schemeClr val="accent1">
              <a:shade val="80000"/>
              <a:alpha val="50000"/>
              <a:hueOff val="267459"/>
              <a:satOff val="-14837"/>
              <a:lumOff val="15873"/>
              <a:alphaOff val="0"/>
            </a:schemeClr>
          </a:fillRef>
          <a:effectRef idx="0">
            <a:schemeClr val="accent1">
              <a:shade val="80000"/>
              <a:alpha val="50000"/>
              <a:hueOff val="267459"/>
              <a:satOff val="-14837"/>
              <a:lumOff val="15873"/>
              <a:alphaOff val="0"/>
            </a:schemeClr>
          </a:effectRef>
          <a:fontRef idx="minor">
            <a:schemeClr val="tx1"/>
          </a:fontRef>
        </p:style>
        <p:txBody>
          <a:bodyPr spcFirstLastPara="0" vert="horz" wrap="none" lIns="366886" tIns="144000" rIns="366886" bIns="144000" numCol="1" spcCol="1270" anchor="ctr" anchorCtr="0">
            <a:noAutofit/>
          </a:bodyPr>
          <a:lstStyle/>
          <a:p>
            <a:pPr marL="0" lvl="0" indent="0" algn="ctr" defTabSz="622300">
              <a:lnSpc>
                <a:spcPct val="90000"/>
              </a:lnSpc>
              <a:spcBef>
                <a:spcPct val="0"/>
              </a:spcBef>
              <a:buNone/>
            </a:pPr>
            <a:r>
              <a:rPr lang="en-US" sz="1600" b="0" i="0" kern="1200" dirty="0">
                <a:latin typeface="Montserrat Medium" pitchFamily="2" charset="77"/>
              </a:rPr>
              <a:t>Interest</a:t>
            </a:r>
          </a:p>
        </p:txBody>
      </p:sp>
      <p:sp>
        <p:nvSpPr>
          <p:cNvPr id="14" name="Rectangle 13">
            <a:extLst>
              <a:ext uri="{FF2B5EF4-FFF2-40B4-BE49-F238E27FC236}">
                <a16:creationId xmlns:a16="http://schemas.microsoft.com/office/drawing/2014/main" id="{48D3A01F-5620-40B5-9366-F19EEEE32B5A}"/>
              </a:ext>
            </a:extLst>
          </p:cNvPr>
          <p:cNvSpPr/>
          <p:nvPr/>
        </p:nvSpPr>
        <p:spPr>
          <a:xfrm>
            <a:off x="8059581" y="1903184"/>
            <a:ext cx="3763874" cy="538803"/>
          </a:xfrm>
          <a:prstGeom prst="rect">
            <a:avLst/>
          </a:prstGeom>
          <a:ln>
            <a:noFill/>
          </a:ln>
        </p:spPr>
        <p:style>
          <a:lnRef idx="2">
            <a:scrgbClr r="0" g="0" b="0"/>
          </a:lnRef>
          <a:fillRef idx="1">
            <a:schemeClr val="accent1">
              <a:shade val="80000"/>
              <a:alpha val="50000"/>
              <a:hueOff val="534918"/>
              <a:satOff val="-29673"/>
              <a:lumOff val="31745"/>
              <a:alphaOff val="0"/>
            </a:schemeClr>
          </a:fillRef>
          <a:effectRef idx="0">
            <a:schemeClr val="accent1">
              <a:shade val="80000"/>
              <a:alpha val="50000"/>
              <a:hueOff val="534918"/>
              <a:satOff val="-29673"/>
              <a:lumOff val="31745"/>
              <a:alphaOff val="0"/>
            </a:schemeClr>
          </a:effectRef>
          <a:fontRef idx="minor">
            <a:schemeClr val="tx1"/>
          </a:fontRef>
        </p:style>
        <p:txBody>
          <a:bodyPr spcFirstLastPara="0" vert="horz" wrap="none" lIns="366886" tIns="144000" rIns="366886" bIns="144000" numCol="1" spcCol="1270" anchor="ctr" anchorCtr="0">
            <a:noAutofit/>
          </a:bodyPr>
          <a:lstStyle/>
          <a:p>
            <a:pPr marL="0" lvl="0" indent="0" algn="ctr" defTabSz="622300">
              <a:lnSpc>
                <a:spcPct val="90000"/>
              </a:lnSpc>
              <a:spcBef>
                <a:spcPct val="0"/>
              </a:spcBef>
              <a:buNone/>
            </a:pPr>
            <a:r>
              <a:rPr lang="en-US" sz="1600" b="0" i="0" kern="1200" dirty="0">
                <a:latin typeface="Montserrat Medium" pitchFamily="2" charset="77"/>
              </a:rPr>
              <a:t>Pay back</a:t>
            </a:r>
          </a:p>
        </p:txBody>
      </p:sp>
      <p:sp>
        <p:nvSpPr>
          <p:cNvPr id="16" name="Rectangle 15">
            <a:extLst>
              <a:ext uri="{FF2B5EF4-FFF2-40B4-BE49-F238E27FC236}">
                <a16:creationId xmlns:a16="http://schemas.microsoft.com/office/drawing/2014/main" id="{F3E78D0D-1C43-4806-848B-C48C8E8B14B3}"/>
              </a:ext>
            </a:extLst>
          </p:cNvPr>
          <p:cNvSpPr/>
          <p:nvPr/>
        </p:nvSpPr>
        <p:spPr>
          <a:xfrm>
            <a:off x="354105" y="2516831"/>
            <a:ext cx="3854261" cy="905243"/>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A cost is avoided in an IT environment, for the moment.</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18" name="Rectangle 17">
            <a:extLst>
              <a:ext uri="{FF2B5EF4-FFF2-40B4-BE49-F238E27FC236}">
                <a16:creationId xmlns:a16="http://schemas.microsoft.com/office/drawing/2014/main" id="{C950B68E-4C6F-4E5F-9333-E09763DAA452}"/>
              </a:ext>
            </a:extLst>
          </p:cNvPr>
          <p:cNvSpPr/>
          <p:nvPr/>
        </p:nvSpPr>
        <p:spPr>
          <a:xfrm>
            <a:off x="4321084" y="2516762"/>
            <a:ext cx="3618091" cy="9052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The initial cost avoidance leads to ongoing </a:t>
            </a:r>
            <a:r>
              <a:rPr lang="en-US" sz="1400" b="1" dirty="0">
                <a:solidFill>
                  <a:schemeClr val="tx1"/>
                </a:solidFill>
                <a:latin typeface="Roboto Condensed Light" panose="02000000000000000000" pitchFamily="2" charset="0"/>
                <a:ea typeface="Roboto Condensed Light" panose="02000000000000000000" pitchFamily="2" charset="0"/>
              </a:rPr>
              <a:t>business impact</a:t>
            </a:r>
            <a:r>
              <a:rPr lang="en-US" sz="1400" dirty="0">
                <a:solidFill>
                  <a:schemeClr val="tx1"/>
                </a:solidFill>
                <a:latin typeface="Roboto Condensed Light" panose="02000000000000000000" pitchFamily="2" charset="0"/>
                <a:ea typeface="Roboto Condensed Light" panose="02000000000000000000" pitchFamily="2" charset="0"/>
              </a:rPr>
              <a:t> (ongoing costs, user impacts, reduced flexibility, and increased risk).</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28" name="Rectangle 27">
            <a:extLst>
              <a:ext uri="{FF2B5EF4-FFF2-40B4-BE49-F238E27FC236}">
                <a16:creationId xmlns:a16="http://schemas.microsoft.com/office/drawing/2014/main" id="{EA594DB2-A1A7-4B24-93CE-705F2A84439B}"/>
              </a:ext>
            </a:extLst>
          </p:cNvPr>
          <p:cNvSpPr/>
          <p:nvPr/>
        </p:nvSpPr>
        <p:spPr>
          <a:xfrm>
            <a:off x="8055227" y="2516761"/>
            <a:ext cx="3768226" cy="905243"/>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These additional costs continue until the initial cost is addressed or the system carrying the debt is abandoned.</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39" name="Rectangle 38">
            <a:extLst>
              <a:ext uri="{FF2B5EF4-FFF2-40B4-BE49-F238E27FC236}">
                <a16:creationId xmlns:a16="http://schemas.microsoft.com/office/drawing/2014/main" id="{F1D4A590-FD5D-457E-8231-3F4214EA1EC8}"/>
              </a:ext>
            </a:extLst>
          </p:cNvPr>
          <p:cNvSpPr/>
          <p:nvPr/>
        </p:nvSpPr>
        <p:spPr>
          <a:xfrm>
            <a:off x="354349" y="3503474"/>
            <a:ext cx="3850438" cy="2809757"/>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spcAft>
                <a:spcPts val="300"/>
              </a:spcAft>
            </a:pPr>
            <a:r>
              <a:rPr lang="en-US" sz="1400" b="1" dirty="0">
                <a:solidFill>
                  <a:schemeClr val="tx1"/>
                </a:solidFill>
                <a:latin typeface="Roboto condensed light"/>
                <a:ea typeface="Roboto Condensed Light"/>
              </a:rPr>
              <a:t>For example:</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Messy code is deployed to meet a deadline.</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Equipment refreshes are deferred.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Security vulnerabilities are left unpatched.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Machine learning algorithms are not analyzed for accuracy or bias.</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Data is ungoverned; APIs don’t follow standards.</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Service management processes are not fixed.</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Training is not budgeted.</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Old technologies are not replaced.</a:t>
            </a:r>
            <a:endParaRPr lang="en-US" sz="1400" dirty="0">
              <a:solidFill>
                <a:schemeClr val="tx1"/>
              </a:solidFill>
              <a:latin typeface="Roboto condensed light"/>
              <a:ea typeface="Roboto condensed light"/>
            </a:endParaRPr>
          </a:p>
        </p:txBody>
      </p:sp>
      <p:sp>
        <p:nvSpPr>
          <p:cNvPr id="40" name="Rectangle 39">
            <a:extLst>
              <a:ext uri="{FF2B5EF4-FFF2-40B4-BE49-F238E27FC236}">
                <a16:creationId xmlns:a16="http://schemas.microsoft.com/office/drawing/2014/main" id="{CBCE8905-96DF-4A83-8D57-979F78D4B230}"/>
              </a:ext>
            </a:extLst>
          </p:cNvPr>
          <p:cNvSpPr/>
          <p:nvPr/>
        </p:nvSpPr>
        <p:spPr>
          <a:xfrm>
            <a:off x="4321084" y="3503475"/>
            <a:ext cx="3618091" cy="28097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300"/>
              </a:spcAft>
            </a:pPr>
            <a:r>
              <a:rPr lang="en-US" sz="1400" b="1" dirty="0">
                <a:solidFill>
                  <a:schemeClr val="tx1"/>
                </a:solidFill>
                <a:latin typeface="Roboto Condensed Light" panose="02000000000000000000" pitchFamily="2" charset="0"/>
                <a:ea typeface="Roboto Condensed Light" panose="02000000000000000000" pitchFamily="2" charset="0"/>
              </a:rPr>
              <a:t>For example: </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New features are slower to code and more likely to break, limiting business agility.</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EUDs are slow and hinder productivity.</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Data is unusable for analytics or the results are badly flawed.</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Integrations are difficult or impossible.</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Reliance on expensive outside contractors; slow escalation and response times.</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A future upgrade becomes gradually more painful.</a:t>
            </a:r>
          </a:p>
        </p:txBody>
      </p:sp>
      <p:sp>
        <p:nvSpPr>
          <p:cNvPr id="41" name="Rectangle 40">
            <a:extLst>
              <a:ext uri="{FF2B5EF4-FFF2-40B4-BE49-F238E27FC236}">
                <a16:creationId xmlns:a16="http://schemas.microsoft.com/office/drawing/2014/main" id="{CF70C2CC-636F-4582-89E2-86EAE4886C11}"/>
              </a:ext>
            </a:extLst>
          </p:cNvPr>
          <p:cNvSpPr/>
          <p:nvPr/>
        </p:nvSpPr>
        <p:spPr>
          <a:xfrm>
            <a:off x="8055472" y="3515127"/>
            <a:ext cx="3768226" cy="279587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spcAft>
                <a:spcPts val="300"/>
              </a:spcAft>
            </a:pPr>
            <a:r>
              <a:rPr lang="en-US" sz="1400" b="1" dirty="0">
                <a:solidFill>
                  <a:schemeClr val="tx1"/>
                </a:solidFill>
                <a:latin typeface="Roboto Condensed Light"/>
                <a:ea typeface="Roboto Condensed Light"/>
              </a:rPr>
              <a:t>For example:</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Code is iteratively refactored until it meets acceptable standards.</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Patches and updates are scheduled and applied.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New devices are purchased and deployed.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The legacy system is replaced.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A data governance program is developed and enforced. </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A training and knowledge management program is developed. </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Unused or little-used systems are retired.</a:t>
            </a:r>
          </a:p>
          <a:p>
            <a:pPr>
              <a:spcAft>
                <a:spcPts val="300"/>
              </a:spcAft>
            </a:pPr>
            <a:endParaRPr lang="en-US" sz="1400" dirty="0">
              <a:solidFill>
                <a:schemeClr val="tx1"/>
              </a:solidFill>
              <a:latin typeface="Roboto Condensed Light" panose="02000000000000000000" pitchFamily="2" charset="0"/>
              <a:ea typeface="Roboto Condensed Light" panose="02000000000000000000" pitchFamily="2" charset="0"/>
            </a:endParaRPr>
          </a:p>
          <a:p>
            <a:pPr>
              <a:spcAft>
                <a:spcPts val="300"/>
              </a:spcAft>
            </a:pPr>
            <a:endParaRPr lang="en-US" sz="1400" dirty="0">
              <a:solidFill>
                <a:schemeClr val="tx1"/>
              </a:solidFill>
              <a:latin typeface="Roboto Condensed Light" panose="02000000000000000000" pitchFamily="2" charset="0"/>
              <a:ea typeface="Roboto Condensed Light" panose="02000000000000000000" pitchFamily="2" charset="0"/>
            </a:endParaRPr>
          </a:p>
        </p:txBody>
      </p:sp>
      <p:sp>
        <p:nvSpPr>
          <p:cNvPr id="44" name="TextBox 43">
            <a:extLst>
              <a:ext uri="{FF2B5EF4-FFF2-40B4-BE49-F238E27FC236}">
                <a16:creationId xmlns:a16="http://schemas.microsoft.com/office/drawing/2014/main" id="{F011CF77-E91E-4423-BE20-7494212D9B8B}"/>
              </a:ext>
            </a:extLst>
          </p:cNvPr>
          <p:cNvSpPr txBox="1"/>
          <p:nvPr/>
        </p:nvSpPr>
        <p:spPr>
          <a:xfrm>
            <a:off x="354104" y="1306608"/>
            <a:ext cx="11469349" cy="323165"/>
          </a:xfrm>
          <a:prstGeom prst="rect">
            <a:avLst/>
          </a:prstGeom>
          <a:noFill/>
        </p:spPr>
        <p:txBody>
          <a:bodyPr wrap="square" lIns="0">
            <a:spAutoFit/>
          </a:bodyPr>
          <a:lstStyle/>
          <a:p>
            <a:pPr marL="0" indent="0">
              <a:spcAft>
                <a:spcPts val="600"/>
              </a:spcAft>
              <a:buNone/>
            </a:pPr>
            <a:r>
              <a:rPr lang="en-US" sz="1500" dirty="0">
                <a:solidFill>
                  <a:srgbClr val="000000"/>
                </a:solidFill>
                <a:latin typeface="Roboto Condensed Light" panose="02000000000000000000" pitchFamily="2" charset="0"/>
                <a:ea typeface="Roboto Condensed Light" panose="02000000000000000000" pitchFamily="2" charset="0"/>
              </a:rPr>
              <a:t>The “interest” or “debt service” portion of the technical debt metaphor can be used to explain the ongoing business impact of avoided costs in all areas of IT.</a:t>
            </a:r>
          </a:p>
        </p:txBody>
      </p:sp>
      <p:pic>
        <p:nvPicPr>
          <p:cNvPr id="48" name="Picture 47">
            <a:extLst>
              <a:ext uri="{FF2B5EF4-FFF2-40B4-BE49-F238E27FC236}">
                <a16:creationId xmlns:a16="http://schemas.microsoft.com/office/drawing/2014/main" id="{B12A2CB1-AA28-4219-A558-52EE9017B5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3729" y="1898006"/>
            <a:ext cx="524725" cy="524725"/>
          </a:xfrm>
          <a:prstGeom prst="rect">
            <a:avLst/>
          </a:prstGeom>
        </p:spPr>
      </p:pic>
      <p:pic>
        <p:nvPicPr>
          <p:cNvPr id="49" name="Picture 48">
            <a:extLst>
              <a:ext uri="{FF2B5EF4-FFF2-40B4-BE49-F238E27FC236}">
                <a16:creationId xmlns:a16="http://schemas.microsoft.com/office/drawing/2014/main" id="{B8106E7F-7123-4D8F-9058-91BBC469CD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486" y="1895438"/>
            <a:ext cx="554294" cy="554294"/>
          </a:xfrm>
          <a:prstGeom prst="rect">
            <a:avLst/>
          </a:prstGeom>
        </p:spPr>
      </p:pic>
      <p:grpSp>
        <p:nvGrpSpPr>
          <p:cNvPr id="19" name="Group 18">
            <a:extLst>
              <a:ext uri="{FF2B5EF4-FFF2-40B4-BE49-F238E27FC236}">
                <a16:creationId xmlns:a16="http://schemas.microsoft.com/office/drawing/2014/main" id="{6CA46F49-C387-4A0F-A8E7-421CD3648DE2}"/>
              </a:ext>
            </a:extLst>
          </p:cNvPr>
          <p:cNvGrpSpPr/>
          <p:nvPr/>
        </p:nvGrpSpPr>
        <p:grpSpPr>
          <a:xfrm>
            <a:off x="8571048" y="1892301"/>
            <a:ext cx="577197" cy="577197"/>
            <a:chOff x="8732176" y="88716"/>
            <a:chExt cx="634917" cy="634917"/>
          </a:xfrm>
        </p:grpSpPr>
        <p:pic>
          <p:nvPicPr>
            <p:cNvPr id="20" name="Picture 19">
              <a:extLst>
                <a:ext uri="{FF2B5EF4-FFF2-40B4-BE49-F238E27FC236}">
                  <a16:creationId xmlns:a16="http://schemas.microsoft.com/office/drawing/2014/main" id="{4BFFCDF7-D8BD-453E-BEE6-FA99076F5E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732176" y="88716"/>
              <a:ext cx="634917" cy="634917"/>
            </a:xfrm>
            <a:prstGeom prst="rect">
              <a:avLst/>
            </a:prstGeom>
          </p:spPr>
        </p:pic>
        <p:pic>
          <p:nvPicPr>
            <p:cNvPr id="21" name="Picture 20">
              <a:extLst>
                <a:ext uri="{FF2B5EF4-FFF2-40B4-BE49-F238E27FC236}">
                  <a16:creationId xmlns:a16="http://schemas.microsoft.com/office/drawing/2014/main" id="{63B7792C-98DD-484F-A686-18EACF3896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3721" y="204536"/>
              <a:ext cx="411824" cy="411824"/>
            </a:xfrm>
            <a:prstGeom prst="rect">
              <a:avLst/>
            </a:prstGeom>
          </p:spPr>
        </p:pic>
      </p:grpSp>
    </p:spTree>
    <p:extLst>
      <p:ext uri="{BB962C8B-B14F-4D97-AF65-F5344CB8AC3E}">
        <p14:creationId xmlns:p14="http://schemas.microsoft.com/office/powerpoint/2010/main" val="19790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FF0BEE0-6455-48ED-A8F6-2117642D35FD}"/>
              </a:ext>
            </a:extLst>
          </p:cNvPr>
          <p:cNvSpPr>
            <a:spLocks noGrp="1"/>
          </p:cNvSpPr>
          <p:nvPr>
            <p:ph type="body" sz="quarter" idx="13"/>
          </p:nvPr>
        </p:nvSpPr>
        <p:spPr>
          <a:xfrm>
            <a:off x="354107" y="1771481"/>
            <a:ext cx="6941842" cy="473616"/>
          </a:xfrm>
        </p:spPr>
        <p:txBody>
          <a:bodyPr/>
          <a:lstStyle/>
          <a:p>
            <a:r>
              <a:rPr lang="en-US" dirty="0"/>
              <a:t>Use a holistic assessment of the “interest” paid on technical debt to quantify and prioritize risk and enable the business to make better decisions.</a:t>
            </a:r>
            <a:endParaRPr lang="en-CA" dirty="0"/>
          </a:p>
          <a:p>
            <a:endParaRPr lang="en-CA" sz="1600" dirty="0"/>
          </a:p>
        </p:txBody>
      </p:sp>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30021"/>
            <a:ext cx="5472762" cy="1130188"/>
          </a:xfrm>
        </p:spPr>
        <p:txBody>
          <a:bodyPr/>
          <a:lstStyle/>
          <a:p>
            <a:r>
              <a:rPr lang="en-US" dirty="0"/>
              <a:t>Technical debt is a business risk</a:t>
            </a:r>
          </a:p>
        </p:txBody>
      </p:sp>
      <p:sp>
        <p:nvSpPr>
          <p:cNvPr id="11" name="Text Placeholder 10">
            <a:extLst>
              <a:ext uri="{FF2B5EF4-FFF2-40B4-BE49-F238E27FC236}">
                <a16:creationId xmlns:a16="http://schemas.microsoft.com/office/drawing/2014/main" id="{B99FD71C-0A46-4B36-9D97-B0E9D9C26099}"/>
              </a:ext>
            </a:extLst>
          </p:cNvPr>
          <p:cNvSpPr>
            <a:spLocks noGrp="1"/>
          </p:cNvSpPr>
          <p:nvPr>
            <p:ph type="body" sz="quarter" idx="33"/>
          </p:nvPr>
        </p:nvSpPr>
        <p:spPr>
          <a:xfrm>
            <a:off x="349037" y="2602470"/>
            <a:ext cx="5972631" cy="3516976"/>
          </a:xfrm>
        </p:spPr>
        <p:txBody>
          <a:bodyPr/>
          <a:lstStyle/>
          <a:p>
            <a:pPr>
              <a:lnSpc>
                <a:spcPts val="1800"/>
              </a:lnSpc>
            </a:pPr>
            <a:r>
              <a:rPr lang="en-US" sz="1400" dirty="0">
                <a:solidFill>
                  <a:srgbClr val="000000"/>
                </a:solidFill>
                <a:latin typeface="Roboto Condensed Light" panose="02000000000000000000" pitchFamily="2" charset="0"/>
                <a:ea typeface="Roboto Condensed Light" panose="02000000000000000000" pitchFamily="2" charset="0"/>
              </a:rPr>
              <a:t>Technical debt is an IT risk, which in turn is a category of business risk.</a:t>
            </a:r>
          </a:p>
          <a:p>
            <a:pPr>
              <a:lnSpc>
                <a:spcPts val="1800"/>
              </a:lnSpc>
            </a:pPr>
            <a:r>
              <a:rPr lang="en-US" sz="1400" dirty="0"/>
              <a:t>The business must decide how to manage business risk.</a:t>
            </a:r>
          </a:p>
          <a:p>
            <a:pPr>
              <a:lnSpc>
                <a:spcPts val="1800"/>
              </a:lnSpc>
            </a:pPr>
            <a:r>
              <a:rPr lang="en-US" sz="1400" dirty="0">
                <a:solidFill>
                  <a:srgbClr val="000000"/>
                </a:solidFill>
                <a:latin typeface="Roboto Condensed Light" panose="02000000000000000000" pitchFamily="2" charset="0"/>
                <a:ea typeface="Roboto Condensed Light" panose="02000000000000000000" pitchFamily="2" charset="0"/>
              </a:rPr>
              <a:t>At the same time, business decision makers may not be aware of technical debt or be able to translate technical challenges into business risk. IT must help the business make </a:t>
            </a:r>
            <a:r>
              <a:rPr lang="en-US" dirty="0"/>
              <a:t>decisions around IT risk </a:t>
            </a:r>
            <a:r>
              <a:rPr lang="en-US" sz="1400" dirty="0">
                <a:solidFill>
                  <a:srgbClr val="000000"/>
                </a:solidFill>
                <a:latin typeface="Roboto Condensed Light" panose="02000000000000000000" pitchFamily="2" charset="0"/>
                <a:ea typeface="Roboto Condensed Light" panose="02000000000000000000" pitchFamily="2" charset="0"/>
              </a:rPr>
              <a:t>by describing the risk of technical debt in business terms and by outlining the options available to address risk.</a:t>
            </a:r>
          </a:p>
          <a:p>
            <a:pPr>
              <a:lnSpc>
                <a:spcPts val="1800"/>
              </a:lnSpc>
            </a:pPr>
            <a:r>
              <a:rPr lang="en-US" sz="1400" dirty="0"/>
              <a:t>Measure the ongoing business impact (the “interest” paid on technical debt) to establish the business risk of technical debt. Consider a range of possible impacts including direct costs</a:t>
            </a:r>
            <a:r>
              <a:rPr lang="en-US" dirty="0"/>
              <a:t>;</a:t>
            </a:r>
            <a:r>
              <a:rPr lang="en-US" sz="1400" dirty="0"/>
              <a:t> lost goodwill; impaired flexibility; </a:t>
            </a:r>
            <a:r>
              <a:rPr lang="en-US" dirty="0"/>
              <a:t>and health, safety, and compliance impacts.</a:t>
            </a:r>
            <a:endParaRPr lang="en-US" sz="1400" dirty="0"/>
          </a:p>
          <a:p>
            <a:pPr>
              <a:lnSpc>
                <a:spcPts val="1800"/>
              </a:lnSpc>
            </a:pPr>
            <a:r>
              <a:rPr lang="en-US" dirty="0">
                <a:solidFill>
                  <a:srgbClr val="000000"/>
                </a:solidFill>
                <a:latin typeface="Roboto Condensed Light" panose="02000000000000000000" pitchFamily="2" charset="0"/>
                <a:ea typeface="Roboto Condensed Light" panose="02000000000000000000" pitchFamily="2" charset="0"/>
              </a:rPr>
              <a:t>When weighing the business may choose to accept the risk of technical debt if the cost of addressing the debt outweighs the benefit. But it’s critically important that the </a:t>
            </a:r>
            <a:r>
              <a:rPr lang="en-US" b="1" dirty="0">
                <a:solidFill>
                  <a:srgbClr val="000000"/>
                </a:solidFill>
                <a:latin typeface="Roboto Condensed Light" panose="02000000000000000000" pitchFamily="2" charset="0"/>
                <a:ea typeface="Roboto Condensed Light" panose="02000000000000000000" pitchFamily="2" charset="0"/>
              </a:rPr>
              <a:t>business</a:t>
            </a:r>
            <a:r>
              <a:rPr lang="en-US" dirty="0">
                <a:solidFill>
                  <a:srgbClr val="000000"/>
                </a:solidFill>
                <a:latin typeface="Roboto Condensed Light" panose="02000000000000000000" pitchFamily="2" charset="0"/>
                <a:ea typeface="Roboto Condensed Light" panose="02000000000000000000" pitchFamily="2" charset="0"/>
              </a:rPr>
              <a:t> accepts that risk – not IT.</a:t>
            </a:r>
            <a:endParaRPr lang="en-US" sz="1400" dirty="0">
              <a:solidFill>
                <a:srgbClr val="000000"/>
              </a:solidFill>
              <a:latin typeface="Roboto Condensed Light" panose="02000000000000000000" pitchFamily="2" charset="0"/>
              <a:ea typeface="Roboto Condensed Light" panose="02000000000000000000" pitchFamily="2" charset="0"/>
            </a:endParaRPr>
          </a:p>
        </p:txBody>
      </p:sp>
      <p:pic>
        <p:nvPicPr>
          <p:cNvPr id="4" name="Picture 3" descr="A picture containing room&#10;&#10;Description automatically generated">
            <a:extLst>
              <a:ext uri="{FF2B5EF4-FFF2-40B4-BE49-F238E27FC236}">
                <a16:creationId xmlns:a16="http://schemas.microsoft.com/office/drawing/2014/main" id="{2E3F06DE-ADB3-43D4-887E-F4F447BCE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0942" y="1660209"/>
            <a:ext cx="3941104" cy="3991484"/>
          </a:xfrm>
          <a:prstGeom prst="rect">
            <a:avLst/>
          </a:prstGeom>
        </p:spPr>
      </p:pic>
    </p:spTree>
    <p:extLst>
      <p:ext uri="{BB962C8B-B14F-4D97-AF65-F5344CB8AC3E}">
        <p14:creationId xmlns:p14="http://schemas.microsoft.com/office/powerpoint/2010/main" val="288261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ABE0CCFD-F7F8-4CC6-B6D0-DC56708E9EF9}"/>
              </a:ext>
            </a:extLst>
          </p:cNvPr>
          <p:cNvSpPr>
            <a:spLocks noGrp="1"/>
          </p:cNvSpPr>
          <p:nvPr>
            <p:ph type="body" sz="quarter" idx="13"/>
          </p:nvPr>
        </p:nvSpPr>
        <p:spPr>
          <a:xfrm>
            <a:off x="354106" y="2428233"/>
            <a:ext cx="3476620" cy="4052405"/>
          </a:xfrm>
        </p:spPr>
        <p:txBody>
          <a:bodyPr/>
          <a:lstStyle/>
          <a:p>
            <a:pPr>
              <a:spcBef>
                <a:spcPts val="0"/>
              </a:spcBef>
              <a:spcAft>
                <a:spcPts val="600"/>
              </a:spcAft>
            </a:pPr>
            <a:r>
              <a:rPr lang="en-US" b="1" dirty="0">
                <a:solidFill>
                  <a:srgbClr val="000000"/>
                </a:solidFill>
                <a:latin typeface="Exo" panose="02000303000000000000" pitchFamily="2" charset="0"/>
                <a:ea typeface="Roboto Condensed Light" panose="02000000000000000000" pitchFamily="2" charset="0"/>
              </a:rPr>
              <a:t>Do:</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Use the technical debt metaphor to explain the impact of technical challenges on the business.</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Identify your business’ specific technical debts.</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Estimate the business impact of significant technical debts.</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Brainstorm and prioritize options to address technical debt.</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Iteratively address technical debt wherever possible, and seek sponsorship, funding, and resources from the business where necessary.</a:t>
            </a:r>
          </a:p>
          <a:p>
            <a:pPr marL="285750" indent="-285750">
              <a:spcBef>
                <a:spcPts val="0"/>
              </a:spcBef>
              <a:spcAft>
                <a:spcPts val="600"/>
              </a:spcAft>
              <a:buFont typeface="Arial" panose="020B0604020202020204" pitchFamily="34" charset="0"/>
              <a:buChar char="•"/>
            </a:pPr>
            <a:r>
              <a:rPr lang="en-US" sz="1400" dirty="0">
                <a:solidFill>
                  <a:srgbClr val="000000"/>
                </a:solidFill>
                <a:latin typeface="Roboto Condensed Light" panose="02000000000000000000" pitchFamily="2" charset="0"/>
                <a:ea typeface="Roboto Condensed Light" panose="02000000000000000000" pitchFamily="2" charset="0"/>
              </a:rPr>
              <a:t>Adopt management practices that enable your teams to track and address technical debt on an ongoing basis. </a:t>
            </a:r>
          </a:p>
        </p:txBody>
      </p:sp>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30021"/>
            <a:ext cx="7437749" cy="1130188"/>
          </a:xfrm>
        </p:spPr>
        <p:txBody>
          <a:bodyPr/>
          <a:lstStyle/>
          <a:p>
            <a:r>
              <a:rPr lang="en-US" dirty="0"/>
              <a:t>Technical debt must be analyzed by IT</a:t>
            </a:r>
          </a:p>
        </p:txBody>
      </p:sp>
      <p:sp>
        <p:nvSpPr>
          <p:cNvPr id="11" name="Text Placeholder 18">
            <a:extLst>
              <a:ext uri="{FF2B5EF4-FFF2-40B4-BE49-F238E27FC236}">
                <a16:creationId xmlns:a16="http://schemas.microsoft.com/office/drawing/2014/main" id="{29F07156-F85D-4036-930D-D470F2B6DF2D}"/>
              </a:ext>
            </a:extLst>
          </p:cNvPr>
          <p:cNvSpPr txBox="1">
            <a:spLocks/>
          </p:cNvSpPr>
          <p:nvPr/>
        </p:nvSpPr>
        <p:spPr>
          <a:xfrm>
            <a:off x="4222117" y="2428232"/>
            <a:ext cx="3476620" cy="4052405"/>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1600" b="1" dirty="0">
                <a:latin typeface="Exo" panose="02000303000000000000" pitchFamily="2" charset="0"/>
              </a:rPr>
              <a:t>Do not:</a:t>
            </a:r>
          </a:p>
          <a:p>
            <a:pPr>
              <a:spcBef>
                <a:spcPts val="0"/>
              </a:spcBef>
              <a:spcAft>
                <a:spcPts val="600"/>
              </a:spcAft>
            </a:pPr>
            <a:r>
              <a:rPr lang="en-US" dirty="0"/>
              <a:t>Try to analyze every tech debt in your environment. </a:t>
            </a:r>
          </a:p>
          <a:p>
            <a:pPr>
              <a:spcBef>
                <a:spcPts val="0"/>
              </a:spcBef>
              <a:spcAft>
                <a:spcPts val="600"/>
              </a:spcAft>
            </a:pPr>
            <a:r>
              <a:rPr lang="en-US" dirty="0"/>
              <a:t>Get bogged down in deep technical analysis at the outset. You need just enough technical analysis to be able to reasonably estimate business impact.</a:t>
            </a:r>
          </a:p>
          <a:p>
            <a:pPr>
              <a:spcBef>
                <a:spcPts val="0"/>
              </a:spcBef>
              <a:spcAft>
                <a:spcPts val="600"/>
              </a:spcAft>
            </a:pPr>
            <a:r>
              <a:rPr lang="en-US" dirty="0"/>
              <a:t>Choose a solution before you identify the business impact.</a:t>
            </a:r>
          </a:p>
          <a:p>
            <a:pPr>
              <a:spcBef>
                <a:spcPts val="0"/>
              </a:spcBef>
              <a:spcAft>
                <a:spcPts val="600"/>
              </a:spcAft>
            </a:pPr>
            <a:r>
              <a:rPr lang="en-US" dirty="0"/>
              <a:t>Ask business stakeholders about the business impact of technical debt without developing your own estimates first.</a:t>
            </a:r>
          </a:p>
          <a:p>
            <a:pPr>
              <a:spcBef>
                <a:spcPts val="0"/>
              </a:spcBef>
              <a:spcAft>
                <a:spcPts val="600"/>
              </a:spcAft>
            </a:pPr>
            <a:r>
              <a:rPr lang="en-US" dirty="0"/>
              <a:t>Expect to be able to “pay back” all your business’ technical debt right away. Some problems aren’t worth fixing right now – or at all.</a:t>
            </a:r>
          </a:p>
        </p:txBody>
      </p:sp>
      <p:sp>
        <p:nvSpPr>
          <p:cNvPr id="20" name="Text Placeholder 18">
            <a:extLst>
              <a:ext uri="{FF2B5EF4-FFF2-40B4-BE49-F238E27FC236}">
                <a16:creationId xmlns:a16="http://schemas.microsoft.com/office/drawing/2014/main" id="{CCA0B0ED-94BA-4CEC-A51B-050030A4351E}"/>
              </a:ext>
            </a:extLst>
          </p:cNvPr>
          <p:cNvSpPr txBox="1">
            <a:spLocks/>
          </p:cNvSpPr>
          <p:nvPr/>
        </p:nvSpPr>
        <p:spPr>
          <a:xfrm>
            <a:off x="354106" y="1730068"/>
            <a:ext cx="6829244" cy="478111"/>
          </a:xfrm>
          <a:prstGeom prst="rect">
            <a:avLst/>
          </a:prstGeom>
        </p:spPr>
        <p:txBody>
          <a:bodyPr lIns="0" tIns="0" rIns="0" bIns="0">
            <a:noAutofit/>
          </a:bodyPr>
          <a:lstStyle>
            <a:lvl1pPr marL="0" indent="0" algn="l" defTabSz="914400" rtl="0" eaLnBrk="1" latinLnBrk="0" hangingPunct="1">
              <a:lnSpc>
                <a:spcPct val="110000"/>
              </a:lnSpc>
              <a:spcBef>
                <a:spcPts val="1000"/>
              </a:spcBef>
              <a:buFont typeface="Arial" panose="020B0604020202020204" pitchFamily="34" charset="0"/>
              <a:buNone/>
              <a:defRPr sz="1600" b="0" i="0" kern="1200">
                <a:solidFill>
                  <a:srgbClr val="2576B7"/>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dirty="0">
                <a:solidFill>
                  <a:srgbClr val="000000"/>
                </a:solidFill>
                <a:latin typeface="Exo" panose="02000303000000000000" pitchFamily="2" charset="0"/>
                <a:ea typeface="Roboto Condensed Light" panose="02000000000000000000" pitchFamily="2" charset="0"/>
              </a:rPr>
              <a:t>Use a systematic, deliberate analysis to help your business make sound decisions around risk.</a:t>
            </a:r>
          </a:p>
        </p:txBody>
      </p:sp>
      <p:pic>
        <p:nvPicPr>
          <p:cNvPr id="5" name="Picture 4" descr="A picture containing window, person, building, water&#10;&#10;Description automatically generated">
            <a:extLst>
              <a:ext uri="{FF2B5EF4-FFF2-40B4-BE49-F238E27FC236}">
                <a16:creationId xmlns:a16="http://schemas.microsoft.com/office/drawing/2014/main" id="{1261948B-C9B0-4289-A194-C7216E21E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864" y="677779"/>
            <a:ext cx="3458002" cy="5180893"/>
          </a:xfrm>
          <a:prstGeom prst="rect">
            <a:avLst/>
          </a:prstGeom>
        </p:spPr>
      </p:pic>
    </p:spTree>
    <p:extLst>
      <p:ext uri="{BB962C8B-B14F-4D97-AF65-F5344CB8AC3E}">
        <p14:creationId xmlns:p14="http://schemas.microsoft.com/office/powerpoint/2010/main" val="4202849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3647204548"/>
              </p:ext>
            </p:extLst>
          </p:nvPr>
        </p:nvGraphicFramePr>
        <p:xfrm>
          <a:off x="7856162" y="0"/>
          <a:ext cx="4337426" cy="6847840"/>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This slide deck</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0" indent="0">
                        <a:lnSpc>
                          <a:spcPts val="1600"/>
                        </a:lnSpc>
                        <a:spcBef>
                          <a:spcPts val="800"/>
                        </a:spcBef>
                        <a:buFont typeface="Arial" panose="020B0604020202020204" pitchFamily="34" charset="0"/>
                        <a:buNone/>
                        <a:tabLst/>
                      </a:pPr>
                      <a:r>
                        <a:rPr lang="en-US" sz="1200" b="0" i="0" dirty="0">
                          <a:solidFill>
                            <a:srgbClr val="000000"/>
                          </a:solidFill>
                          <a:latin typeface="Roboto Condensed Light" panose="02000000000000000000" pitchFamily="2" charset="0"/>
                          <a:ea typeface="Roboto Condensed Light" panose="02000000000000000000" pitchFamily="2" charset="0"/>
                        </a:rPr>
                        <a:t>Document: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Potential sources of technical debt.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Current tech debt management practices.</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Past obstacles to address tech debt.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Current opportunities to address tech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650142">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 and markers</a:t>
                      </a: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0" indent="0">
                        <a:lnSpc>
                          <a:spcPts val="1600"/>
                        </a:lnSpc>
                        <a:spcBef>
                          <a:spcPts val="800"/>
                        </a:spcBef>
                        <a:buFont typeface="Arial" panose="020B0604020202020204" pitchFamily="34" charset="0"/>
                        <a:buNone/>
                        <a:tabLst/>
                      </a:pPr>
                      <a:r>
                        <a:rPr lang="en-US" sz="1200" b="0" i="0" dirty="0">
                          <a:solidFill>
                            <a:srgbClr val="000000"/>
                          </a:solidFill>
                          <a:latin typeface="Roboto Condensed Light" panose="02000000000000000000" pitchFamily="2" charset="0"/>
                          <a:ea typeface="Roboto Condensed Light" panose="02000000000000000000" pitchFamily="2" charset="0"/>
                        </a:rPr>
                        <a:t>Optional:</a:t>
                      </a:r>
                    </a:p>
                    <a:p>
                      <a:pPr marL="171450" indent="-171450">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Business stakeholders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328048" cy="1130188"/>
          </a:xfrm>
        </p:spPr>
        <p:txBody>
          <a:bodyPr/>
          <a:lstStyle/>
          <a:p>
            <a:r>
              <a:rPr lang="en-US" dirty="0">
                <a:solidFill>
                  <a:srgbClr val="2576B7"/>
                </a:solidFill>
              </a:rPr>
              <a:t>1.1.1 </a:t>
            </a:r>
            <a:r>
              <a:rPr lang="en-US" dirty="0"/>
              <a:t>Discuss your technical debt risk</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67658" y="1674956"/>
            <a:ext cx="4116208" cy="638585"/>
          </a:xfrm>
        </p:spPr>
        <p:txBody>
          <a:bodyPr/>
          <a:lstStyle/>
          <a:p>
            <a:r>
              <a:rPr lang="en-US" sz="1600" dirty="0">
                <a:latin typeface="Exo" panose="02000503000000000000" pitchFamily="2" charset="77"/>
              </a:rPr>
              <a:t>30 minutes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54106" y="2242422"/>
            <a:ext cx="6849334" cy="4229498"/>
          </a:xfrm>
          <a:prstGeom prst="rect">
            <a:avLst/>
          </a:prstGeom>
        </p:spPr>
        <p:txBody>
          <a:bodyPr lIns="0" tIns="0" rIns="0" bIns="0" numCol="1" spcCol="292608" anchor="t"/>
          <a:lstStyle/>
          <a:p>
            <a:pPr marL="0" indent="0">
              <a:buNone/>
            </a:pPr>
            <a:r>
              <a:rPr lang="en-US" sz="1600" dirty="0">
                <a:latin typeface="Roboto Condensed Light"/>
                <a:ea typeface="Roboto Condensed Light"/>
              </a:rPr>
              <a:t>1. Assign a facilitator to present the previous slides. Then take up the questions below.</a:t>
            </a:r>
          </a:p>
          <a:p>
            <a:pPr marL="0" indent="0">
              <a:buNone/>
            </a:pPr>
            <a:r>
              <a:rPr lang="en-US" sz="1600" dirty="0">
                <a:latin typeface="Roboto Condensed Light"/>
                <a:ea typeface="Roboto Condensed Light"/>
              </a:rPr>
              <a:t>2. Assign a participant to take notes (on a whiteboard or in a Word document).</a:t>
            </a:r>
            <a:endParaRPr lang="en-US" sz="1600" dirty="0"/>
          </a:p>
          <a:p>
            <a:pPr marL="355600" lvl="1" indent="-177800">
              <a:buFont typeface="+mj-lt"/>
              <a:buAutoNum type="alphaLcParenR"/>
            </a:pPr>
            <a:r>
              <a:rPr lang="en-US" sz="1600" dirty="0">
                <a:latin typeface="Roboto Condensed Light"/>
                <a:ea typeface="Roboto Condensed Light"/>
              </a:rPr>
              <a:t>What are some examples of technical debt in your environment, and how does technical debt affect your business? (Keep this discussion high level, for now. You’ll define your technical debt and measure its impact in more detail later.)</a:t>
            </a:r>
          </a:p>
          <a:p>
            <a:pPr marL="355600" lvl="1" indent="-177800">
              <a:buFont typeface="+mj-lt"/>
              <a:buAutoNum type="alphaLcParenR"/>
            </a:pPr>
            <a:r>
              <a:rPr lang="en-US" sz="1600" dirty="0">
                <a:latin typeface="Roboto Condensed Light"/>
                <a:ea typeface="Roboto Condensed Light"/>
              </a:rPr>
              <a:t>Is the business aware of its technical debt?</a:t>
            </a:r>
          </a:p>
          <a:p>
            <a:pPr marL="355600" lvl="1" indent="-177800">
              <a:buFont typeface="+mj-lt"/>
              <a:buAutoNum type="alphaLcParenR"/>
            </a:pPr>
            <a:r>
              <a:rPr lang="en-US" sz="1600" dirty="0">
                <a:latin typeface="Roboto Condensed Light"/>
                <a:ea typeface="Roboto Condensed Light"/>
              </a:rPr>
              <a:t>What are you currently doing to manage technical debt? (E.g. do you track technical debt in a backlog, have a replacement budget, or track recurring problems?)</a:t>
            </a:r>
          </a:p>
          <a:p>
            <a:pPr marL="355600" lvl="1" indent="-177800">
              <a:buFont typeface="+mj-lt"/>
              <a:buAutoNum type="alphaLcParenR"/>
            </a:pPr>
            <a:r>
              <a:rPr lang="en-US" sz="1600" dirty="0">
                <a:latin typeface="Roboto Condensed Light"/>
                <a:ea typeface="Roboto Condensed Light"/>
              </a:rPr>
              <a:t>What obstacles have you faced in the past when trying to address this technical debt?</a:t>
            </a:r>
          </a:p>
          <a:p>
            <a:pPr marL="355600" lvl="1" indent="-177800">
              <a:buFont typeface="+mj-lt"/>
              <a:buAutoNum type="alphaLcParenR"/>
            </a:pPr>
            <a:r>
              <a:rPr lang="en-US" sz="1600" dirty="0">
                <a:latin typeface="Roboto Condensed Light"/>
                <a:ea typeface="Roboto Condensed Light"/>
              </a:rPr>
              <a:t>Why is now a good time to address this technical debt?</a:t>
            </a:r>
          </a:p>
          <a:p>
            <a:pPr marL="355600" lvl="1" indent="-177800">
              <a:buFont typeface="+mj-lt"/>
              <a:buAutoNum type="alphaLcParenR"/>
            </a:pPr>
            <a:r>
              <a:rPr lang="en-US" sz="1600" dirty="0">
                <a:latin typeface="Roboto Condensed Light"/>
                <a:ea typeface="Roboto Condensed Light"/>
              </a:rPr>
              <a:t>Will you need to ask the business for resources to address this technical debt? What could happen if you do not secure needed resources?</a:t>
            </a:r>
          </a:p>
        </p:txBody>
      </p:sp>
    </p:spTree>
    <p:extLst>
      <p:ext uri="{BB962C8B-B14F-4D97-AF65-F5344CB8AC3E}">
        <p14:creationId xmlns:p14="http://schemas.microsoft.com/office/powerpoint/2010/main" val="2700036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1.2</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a:xfrm>
            <a:off x="374088" y="1177271"/>
            <a:ext cx="5917297" cy="456696"/>
          </a:xfrm>
        </p:spPr>
        <p:txBody>
          <a:bodyPr/>
          <a:lstStyle/>
          <a:p>
            <a:r>
              <a:rPr lang="en-US" dirty="0"/>
              <a:t>Identify technical debt in your environment</a:t>
            </a:r>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Focus on technical debt that has a significant impact on the business and that you’ll build a plan to address.</a:t>
            </a:r>
            <a:endParaRPr lang="en-US" sz="1400" dirty="0"/>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1: </a:t>
              </a:r>
            </a:p>
            <a:p>
              <a:pPr>
                <a:lnSpc>
                  <a:spcPct val="100000"/>
                </a:lnSpc>
              </a:pPr>
              <a:r>
                <a:rPr lang="en-US" dirty="0">
                  <a:solidFill>
                    <a:schemeClr val="accent1">
                      <a:alpha val="90000"/>
                    </a:schemeClr>
                  </a:solidFill>
                </a:rPr>
                <a:t>Identify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sz="1400" dirty="0">
                  <a:solidFill>
                    <a:srgbClr val="3A83BE"/>
                  </a:solidFill>
                </a:rPr>
                <a:t>1.1 Define “technical debt”</a:t>
              </a:r>
            </a:p>
            <a:p>
              <a:pPr>
                <a:spcAft>
                  <a:spcPts val="2400"/>
                </a:spcAft>
              </a:pPr>
              <a:r>
                <a:rPr lang="en-US" sz="1400" dirty="0">
                  <a:solidFill>
                    <a:srgbClr val="3A83BE"/>
                  </a:solidFill>
                </a:rPr>
                <a:t>1.2 Identify technical debt in your environment</a:t>
              </a:r>
            </a:p>
          </p:txBody>
        </p:sp>
      </p:grpSp>
      <p:sp>
        <p:nvSpPr>
          <p:cNvPr id="4" name="Text Placeholder 3">
            <a:extLst>
              <a:ext uri="{FF2B5EF4-FFF2-40B4-BE49-F238E27FC236}">
                <a16:creationId xmlns:a16="http://schemas.microsoft.com/office/drawing/2014/main" id="{B2CD6B97-8CE9-435A-A008-2885DBAE8084}"/>
              </a:ext>
            </a:extLst>
          </p:cNvPr>
          <p:cNvSpPr txBox="1">
            <a:spLocks/>
          </p:cNvSpPr>
          <p:nvPr/>
        </p:nvSpPr>
        <p:spPr>
          <a:xfrm>
            <a:off x="3874424" y="2076363"/>
            <a:ext cx="4653559"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Review common examples of technical debt.</a:t>
            </a:r>
          </a:p>
          <a:p>
            <a:pPr marL="285750" indent="-285750">
              <a:buFont typeface="Arial" panose="020B0604020202020204" pitchFamily="34" charset="0"/>
              <a:buChar char="•"/>
            </a:pPr>
            <a:r>
              <a:rPr lang="en-CA" sz="1400" dirty="0">
                <a:solidFill>
                  <a:schemeClr val="tx1"/>
                </a:solidFill>
              </a:rPr>
              <a:t>Identify technical debt in your organization.</a:t>
            </a:r>
          </a:p>
          <a:p>
            <a:pPr marL="285750" indent="-285750">
              <a:buFont typeface="Arial" panose="020B0604020202020204" pitchFamily="34" charset="0"/>
              <a:buChar char="•"/>
            </a:pPr>
            <a:r>
              <a:rPr lang="en-CA" sz="1400" dirty="0">
                <a:solidFill>
                  <a:schemeClr val="tx1"/>
                </a:solidFill>
              </a:rPr>
              <a:t>Narrow the scope to five to ten high-impact technical debt items.</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p:txBody>
      </p:sp>
    </p:spTree>
    <p:extLst>
      <p:ext uri="{BB962C8B-B14F-4D97-AF65-F5344CB8AC3E}">
        <p14:creationId xmlns:p14="http://schemas.microsoft.com/office/powerpoint/2010/main" val="1008618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B3E1-5CE6-4999-9EBA-5E6B4058214E}"/>
              </a:ext>
            </a:extLst>
          </p:cNvPr>
          <p:cNvSpPr>
            <a:spLocks noGrp="1"/>
          </p:cNvSpPr>
          <p:nvPr>
            <p:ph type="title"/>
          </p:nvPr>
        </p:nvSpPr>
        <p:spPr>
          <a:xfrm>
            <a:off x="354106" y="530021"/>
            <a:ext cx="7011894" cy="1130188"/>
          </a:xfrm>
        </p:spPr>
        <p:txBody>
          <a:bodyPr/>
          <a:lstStyle/>
          <a:p>
            <a:r>
              <a:rPr lang="en-US" dirty="0"/>
              <a:t>Review these examples of technical debt</a:t>
            </a:r>
          </a:p>
        </p:txBody>
      </p:sp>
      <p:sp>
        <p:nvSpPr>
          <p:cNvPr id="7" name="Text Placeholder 18">
            <a:extLst>
              <a:ext uri="{FF2B5EF4-FFF2-40B4-BE49-F238E27FC236}">
                <a16:creationId xmlns:a16="http://schemas.microsoft.com/office/drawing/2014/main" id="{CD8ED1CC-BA67-4B2D-A51E-8E67F666BC1B}"/>
              </a:ext>
            </a:extLst>
          </p:cNvPr>
          <p:cNvSpPr txBox="1">
            <a:spLocks/>
          </p:cNvSpPr>
          <p:nvPr/>
        </p:nvSpPr>
        <p:spPr>
          <a:xfrm>
            <a:off x="354106" y="2078900"/>
            <a:ext cx="7570694" cy="4582757"/>
          </a:xfrm>
          <a:prstGeom prst="rect">
            <a:avLst/>
          </a:prstGeom>
          <a:ln>
            <a:solidFill>
              <a:schemeClr val="bg1"/>
            </a:solidFill>
          </a:ln>
        </p:spPr>
        <p:txBody>
          <a:bodyPr numCol="3" spcCol="36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Applications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Inefficient </a:t>
            </a: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or incomplete code</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Fragile </a:t>
            </a: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and/or obsolete </a:t>
            </a: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systems of record that limit the implementation of new functionality</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Out-of-date IDEs or compilers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Unsupported applications</a:t>
            </a: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marL="0" lvl="0" indent="0">
              <a:lnSpc>
                <a:spcPct val="100000"/>
              </a:lnSpc>
              <a:spcBef>
                <a:spcPts val="0"/>
              </a:spcBef>
              <a:buNone/>
            </a:pP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marL="0" lvl="0" indent="0">
              <a:lnSpc>
                <a:spcPct val="100000"/>
              </a:lnSpc>
              <a:spcBef>
                <a:spcPts val="0"/>
              </a:spcBef>
              <a:buNone/>
            </a:pPr>
            <a:r>
              <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Data &amp; Analytics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Data presented via API does not conform to chosen standards (EDI, NRF-ARTS, etc.)</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Poor data governance</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transformation between OLTP and the data warehouse</a:t>
            </a: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Heavy use of OLTP for reporting</a:t>
            </a: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Lack of AI model </a:t>
            </a: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&amp; decision </a:t>
            </a: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governance, maintenance</a:t>
            </a:r>
          </a:p>
          <a:p>
            <a:pPr marL="0" indent="0">
              <a:lnSpc>
                <a:spcPct val="100000"/>
              </a:lnSpc>
              <a:spcBef>
                <a:spcPts val="0"/>
              </a:spcBef>
              <a:buNone/>
            </a:pP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marL="0" indent="0">
              <a:lnSpc>
                <a:spcPct val="100000"/>
              </a:lnSpc>
              <a:spcBef>
                <a:spcPts val="0"/>
              </a:spcBef>
              <a:buNone/>
            </a:pPr>
            <a:r>
              <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End-User Computing</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Aging and slow equipment</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No configuration management</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No MDM/UEM</a:t>
            </a:r>
          </a:p>
          <a:p>
            <a:pPr marL="0" indent="0">
              <a:lnSpc>
                <a:spcPct val="100000"/>
              </a:lnSpc>
              <a:spcBef>
                <a:spcPts val="0"/>
              </a:spcBef>
              <a:buNone/>
            </a:pPr>
            <a:r>
              <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Security</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Unpatched/unpatchable systems.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Legacy firewalls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data classification system</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“Perimeter” security architecture</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No documented security incident response</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No policies, or unenforced policies</a:t>
            </a:r>
          </a:p>
          <a:p>
            <a:pPr marL="0" lvl="0" indent="0">
              <a:lnSpc>
                <a:spcPct val="100000"/>
              </a:lnSpc>
              <a:spcBef>
                <a:spcPts val="0"/>
              </a:spcBef>
              <a:buNone/>
            </a:pP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marL="0" lvl="0" indent="0">
              <a:lnSpc>
                <a:spcPct val="100000"/>
              </a:lnSpc>
              <a:spcBef>
                <a:spcPts val="0"/>
              </a:spcBef>
              <a:buNone/>
            </a:pPr>
            <a:r>
              <a:rPr lang="en-CA" sz="1200" b="1" dirty="0">
                <a:latin typeface="Roboto Condensed Light" panose="02000000000000000000" pitchFamily="2" charset="0"/>
                <a:ea typeface="Roboto Condensed Light" panose="02000000000000000000" pitchFamily="2" charset="0"/>
                <a:cs typeface="Times New Roman" panose="02020603050405020304" pitchFamily="18" charset="0"/>
              </a:rPr>
              <a:t>Operations</a:t>
            </a:r>
            <a:endPar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Incomplete, ineffective, or undocumented business continuity and disaster recovery plans</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Insufficient backups or archiving</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Inefficient MACD processes</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Application sprawl with no record of installed applications or licenses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ticketing or ITSM system</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No change management process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problem management process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event/alert management</a:t>
            </a:r>
          </a:p>
          <a:p>
            <a:pPr marL="0" indent="0">
              <a:lnSpc>
                <a:spcPct val="100000"/>
              </a:lnSpc>
              <a:spcBef>
                <a:spcPts val="0"/>
              </a:spcBef>
              <a:buNone/>
            </a:pPr>
            <a:endParaRPr lang="en-CA" sz="1200" dirty="0">
              <a:latin typeface="Roboto Condensed Light" panose="02000000000000000000" pitchFamily="2" charset="0"/>
              <a:ea typeface="Roboto Condensed Light" panose="02000000000000000000" pitchFamily="2" charset="0"/>
              <a:cs typeface="Times New Roman" panose="02020603050405020304" pitchFamily="18" charset="0"/>
            </a:endParaRPr>
          </a:p>
          <a:p>
            <a:pPr marL="0" indent="0">
              <a:lnSpc>
                <a:spcPct val="100000"/>
              </a:lnSpc>
              <a:spcBef>
                <a:spcPts val="0"/>
              </a:spcBef>
              <a:buNone/>
            </a:pPr>
            <a:r>
              <a:rPr lang="en-CA"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Infrastructure</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End-of-life/unsupported equipment</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Aging power or cooling systems</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Water-</a:t>
            </a: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 or h</a:t>
            </a: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alon-based data center fire suppression systems</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Out-of-date firmware</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DR site</a:t>
            </a:r>
            <a:endPar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Damaged or messy cabling</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Lack of system redundancy</a:t>
            </a:r>
          </a:p>
          <a:p>
            <a:pPr>
              <a:lnSpc>
                <a:spcPct val="100000"/>
              </a:lnSpc>
              <a:spcBef>
                <a:spcPts val="0"/>
              </a:spcBef>
            </a:pP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Integrated computers on business equipment (e.g. shop floor equipment, medical equipment) running out-of</a:t>
            </a: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a:t>
            </a:r>
            <a:r>
              <a:rPr lang="en-CA"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date OS/software</a:t>
            </a:r>
          </a:p>
          <a:p>
            <a:pPr marL="0" indent="0">
              <a:lnSpc>
                <a:spcPct val="100000"/>
              </a:lnSpc>
              <a:spcBef>
                <a:spcPts val="0"/>
              </a:spcBef>
              <a:buNone/>
            </a:pPr>
            <a:endParaRPr lang="en-CA" sz="1200" dirty="0">
              <a:latin typeface="Roboto Condensed Light" panose="02000000000000000000" pitchFamily="2" charset="0"/>
              <a:ea typeface="Roboto Condensed Light" panose="02000000000000000000" pitchFamily="2" charset="0"/>
              <a:cs typeface="Times New Roman" panose="02020603050405020304" pitchFamily="18" charset="0"/>
            </a:endParaRPr>
          </a:p>
          <a:p>
            <a:pPr marL="0" indent="0">
              <a:lnSpc>
                <a:spcPct val="100000"/>
              </a:lnSpc>
              <a:spcBef>
                <a:spcPts val="0"/>
              </a:spcBef>
              <a:buNone/>
            </a:pPr>
            <a:r>
              <a:rPr lang="en-CA" sz="1200" b="1" dirty="0">
                <a:latin typeface="Roboto Condensed Light" panose="02000000000000000000" pitchFamily="2" charset="0"/>
                <a:ea typeface="Roboto Condensed Light" panose="02000000000000000000" pitchFamily="2" charset="0"/>
                <a:cs typeface="Times New Roman" panose="02020603050405020304" pitchFamily="18" charset="0"/>
              </a:rPr>
              <a:t>Project &amp; Portfolio Management</a:t>
            </a:r>
            <a:endParaRPr lang="en-CA" sz="1200" dirty="0">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project closure process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Ineffective project intake process</a:t>
            </a:r>
          </a:p>
          <a:p>
            <a:pPr>
              <a:lnSpc>
                <a:spcPct val="100000"/>
              </a:lnSpc>
              <a:spcBef>
                <a:spcPts val="0"/>
              </a:spcBef>
            </a:pPr>
            <a:r>
              <a:rPr lang="en-CA" sz="1200" dirty="0">
                <a:latin typeface="Roboto Condensed Light" panose="02000000000000000000" pitchFamily="2" charset="0"/>
                <a:ea typeface="Roboto Condensed Light" panose="02000000000000000000" pitchFamily="2" charset="0"/>
                <a:cs typeface="Times New Roman" panose="02020603050405020304" pitchFamily="18" charset="0"/>
              </a:rPr>
              <a:t>No resource management practices</a:t>
            </a:r>
          </a:p>
        </p:txBody>
      </p:sp>
      <p:sp>
        <p:nvSpPr>
          <p:cNvPr id="15" name="TextBox 14">
            <a:extLst>
              <a:ext uri="{FF2B5EF4-FFF2-40B4-BE49-F238E27FC236}">
                <a16:creationId xmlns:a16="http://schemas.microsoft.com/office/drawing/2014/main" id="{DD541E8D-E6F7-4277-BD33-DC68FA911B4B}"/>
              </a:ext>
            </a:extLst>
          </p:cNvPr>
          <p:cNvSpPr txBox="1"/>
          <p:nvPr/>
        </p:nvSpPr>
        <p:spPr>
          <a:xfrm>
            <a:off x="8810273" y="2191623"/>
            <a:ext cx="2704064" cy="3600986"/>
          </a:xfrm>
          <a:prstGeom prst="rect">
            <a:avLst/>
          </a:prstGeom>
          <a:noFill/>
        </p:spPr>
        <p:txBody>
          <a:bodyPr wrap="square">
            <a:spAutoFit/>
          </a:bodyPr>
          <a:lstStyle/>
          <a:p>
            <a:pPr>
              <a:spcAft>
                <a:spcPts val="1800"/>
              </a:spcAft>
            </a:pPr>
            <a:r>
              <a:rPr lang="en-US" sz="2000" dirty="0">
                <a:latin typeface="Roboto Condensed Light" panose="02000000000000000000" pitchFamily="2" charset="0"/>
                <a:ea typeface="Roboto Condensed Light" panose="02000000000000000000" pitchFamily="2" charset="0"/>
                <a:cs typeface="Times New Roman" panose="02020603050405020304" pitchFamily="18" charset="0"/>
              </a:rPr>
              <a:t>“This isn’t a philosophical exercise. Knowing what you want to get out of this analysis informs </a:t>
            </a:r>
            <a:r>
              <a:rPr lang="en-US" sz="2000" b="1" dirty="0">
                <a:latin typeface="Roboto Condensed Light" panose="02000000000000000000" pitchFamily="2" charset="0"/>
                <a:ea typeface="Roboto Condensed Light" panose="02000000000000000000" pitchFamily="2" charset="0"/>
                <a:cs typeface="Times New Roman" panose="02020603050405020304" pitchFamily="18" charset="0"/>
              </a:rPr>
              <a:t>the type of technical debt you will calculate</a:t>
            </a:r>
            <a:r>
              <a:rPr lang="en-US" sz="2000" dirty="0">
                <a:latin typeface="Roboto Condensed Light" panose="02000000000000000000" pitchFamily="2" charset="0"/>
                <a:ea typeface="Roboto Condensed Light" panose="02000000000000000000" pitchFamily="2" charset="0"/>
                <a:cs typeface="Times New Roman" panose="02020603050405020304" pitchFamily="18" charset="0"/>
              </a:rPr>
              <a:t> and the approach you will take.”</a:t>
            </a:r>
          </a:p>
          <a:p>
            <a:pPr algn="r">
              <a:spcAft>
                <a:spcPts val="600"/>
              </a:spcAft>
            </a:pPr>
            <a:r>
              <a:rPr lang="en-US" sz="2000" dirty="0">
                <a:latin typeface="Roboto Condensed Light" panose="02000000000000000000" pitchFamily="2" charset="0"/>
                <a:ea typeface="Roboto Condensed Light" panose="02000000000000000000" pitchFamily="2" charset="0"/>
                <a:cs typeface="Times New Roman" panose="02020603050405020304" pitchFamily="18" charset="0"/>
              </a:rPr>
              <a:t>Scott Buchholz, CTO</a:t>
            </a:r>
            <a:r>
              <a:rPr lang="en-US" sz="1600" i="1" dirty="0">
                <a:latin typeface="Roboto Condensed Light" panose="02000000000000000000" pitchFamily="2" charset="0"/>
                <a:ea typeface="Roboto Condensed Light" panose="02000000000000000000" pitchFamily="2" charset="0"/>
                <a:cs typeface="Times New Roman" panose="02020603050405020304" pitchFamily="18" charset="0"/>
              </a:rPr>
              <a:t> Deloitte Government &amp; Public Services Practice</a:t>
            </a:r>
          </a:p>
          <a:p>
            <a:pPr algn="r">
              <a:spcAft>
                <a:spcPts val="600"/>
              </a:spcAft>
            </a:pPr>
            <a:r>
              <a:rPr lang="en-US" sz="1600" dirty="0">
                <a:latin typeface="Roboto Condensed Light" panose="02000000000000000000" pitchFamily="2" charset="0"/>
                <a:ea typeface="Roboto Condensed Light" panose="02000000000000000000" pitchFamily="2" charset="0"/>
                <a:cs typeface="Times New Roman" panose="02020603050405020304" pitchFamily="18" charset="0"/>
              </a:rPr>
              <a:t>The Wall Street Journal, 2015</a:t>
            </a:r>
          </a:p>
        </p:txBody>
      </p:sp>
      <p:sp>
        <p:nvSpPr>
          <p:cNvPr id="16" name="Text Placeholder 3">
            <a:extLst>
              <a:ext uri="{FF2B5EF4-FFF2-40B4-BE49-F238E27FC236}">
                <a16:creationId xmlns:a16="http://schemas.microsoft.com/office/drawing/2014/main" id="{2F6E1C9F-54A3-431B-8829-659D6D9723CA}"/>
              </a:ext>
            </a:extLst>
          </p:cNvPr>
          <p:cNvSpPr>
            <a:spLocks noGrp="1"/>
          </p:cNvSpPr>
          <p:nvPr>
            <p:ph type="body" sz="quarter" idx="11"/>
          </p:nvPr>
        </p:nvSpPr>
        <p:spPr>
          <a:xfrm>
            <a:off x="367658" y="1643564"/>
            <a:ext cx="6630042" cy="548059"/>
          </a:xfrm>
        </p:spPr>
        <p:txBody>
          <a:bodyPr/>
          <a:lstStyle/>
          <a:p>
            <a:r>
              <a:rPr lang="en-US" sz="1600" dirty="0">
                <a:latin typeface="Exo" panose="02000503000000000000" pitchFamily="2" charset="77"/>
              </a:rPr>
              <a:t>Do you have any of these challenges?</a:t>
            </a:r>
          </a:p>
        </p:txBody>
      </p:sp>
    </p:spTree>
    <p:extLst>
      <p:ext uri="{BB962C8B-B14F-4D97-AF65-F5344CB8AC3E}">
        <p14:creationId xmlns:p14="http://schemas.microsoft.com/office/powerpoint/2010/main" val="2744098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B93A2-1AAF-4BAA-8E1D-57B82010A365}"/>
              </a:ext>
            </a:extLst>
          </p:cNvPr>
          <p:cNvSpPr>
            <a:spLocks noGrp="1"/>
          </p:cNvSpPr>
          <p:nvPr>
            <p:ph type="body" sz="quarter" idx="11"/>
          </p:nvPr>
        </p:nvSpPr>
        <p:spPr>
          <a:xfrm>
            <a:off x="354106" y="1703032"/>
            <a:ext cx="5686987" cy="397625"/>
          </a:xfrm>
        </p:spPr>
        <p:txBody>
          <a:bodyPr/>
          <a:lstStyle/>
          <a:p>
            <a:r>
              <a:rPr lang="en-US" dirty="0"/>
              <a:t>Lump together or break apart?</a:t>
            </a:r>
            <a:endParaRPr lang="en-CA" dirty="0"/>
          </a:p>
        </p:txBody>
      </p:sp>
      <p:sp>
        <p:nvSpPr>
          <p:cNvPr id="4" name="Title 3">
            <a:extLst>
              <a:ext uri="{FF2B5EF4-FFF2-40B4-BE49-F238E27FC236}">
                <a16:creationId xmlns:a16="http://schemas.microsoft.com/office/drawing/2014/main" id="{ECE3F66F-CDF5-4E29-A5AF-43228268526C}"/>
              </a:ext>
            </a:extLst>
          </p:cNvPr>
          <p:cNvSpPr>
            <a:spLocks noGrp="1"/>
          </p:cNvSpPr>
          <p:nvPr>
            <p:ph type="title"/>
          </p:nvPr>
        </p:nvSpPr>
        <p:spPr>
          <a:xfrm>
            <a:off x="354106" y="530021"/>
            <a:ext cx="6381974" cy="1130188"/>
          </a:xfrm>
        </p:spPr>
        <p:txBody>
          <a:bodyPr/>
          <a:lstStyle/>
          <a:p>
            <a:r>
              <a:rPr lang="en-US" dirty="0"/>
              <a:t>Structure technical debt for analysis</a:t>
            </a:r>
            <a:endParaRPr lang="en-CA" dirty="0"/>
          </a:p>
        </p:txBody>
      </p:sp>
      <p:sp>
        <p:nvSpPr>
          <p:cNvPr id="40" name="Text Placeholder 39">
            <a:extLst>
              <a:ext uri="{FF2B5EF4-FFF2-40B4-BE49-F238E27FC236}">
                <a16:creationId xmlns:a16="http://schemas.microsoft.com/office/drawing/2014/main" id="{E529074E-F71D-47E6-9F6D-432FAF1B0E52}"/>
              </a:ext>
            </a:extLst>
          </p:cNvPr>
          <p:cNvSpPr>
            <a:spLocks noGrp="1"/>
          </p:cNvSpPr>
          <p:nvPr>
            <p:ph type="body" sz="quarter" idx="33"/>
          </p:nvPr>
        </p:nvSpPr>
        <p:spPr>
          <a:xfrm>
            <a:off x="354106" y="2105467"/>
            <a:ext cx="7271610" cy="590682"/>
          </a:xfrm>
        </p:spPr>
        <p:txBody>
          <a:bodyPr/>
          <a:lstStyle/>
          <a:p>
            <a:pPr marL="0" indent="0">
              <a:buNone/>
            </a:pPr>
            <a:r>
              <a:rPr lang="en-US" sz="1200" dirty="0"/>
              <a:t>You can group loosely related technical debts together (a “bucket approach”) or score each item on its own (the “granular approach). Use the pros and cons below to decide how best to structure your technical debt for analysis.</a:t>
            </a:r>
            <a:endParaRPr lang="en-CA" sz="1200" dirty="0"/>
          </a:p>
        </p:txBody>
      </p:sp>
      <p:sp>
        <p:nvSpPr>
          <p:cNvPr id="31" name="TextBox 30">
            <a:extLst>
              <a:ext uri="{FF2B5EF4-FFF2-40B4-BE49-F238E27FC236}">
                <a16:creationId xmlns:a16="http://schemas.microsoft.com/office/drawing/2014/main" id="{3A6C9E32-973A-4A59-9CD5-33EB86F12753}"/>
              </a:ext>
            </a:extLst>
          </p:cNvPr>
          <p:cNvSpPr txBox="1"/>
          <p:nvPr/>
        </p:nvSpPr>
        <p:spPr>
          <a:xfrm>
            <a:off x="8830607" y="3152723"/>
            <a:ext cx="2578100" cy="369332"/>
          </a:xfrm>
          <a:prstGeom prst="rect">
            <a:avLst/>
          </a:prstGeom>
          <a:noFill/>
        </p:spPr>
        <p:txBody>
          <a:bodyPr wrap="square">
            <a:spAutoFit/>
          </a:bodyPr>
          <a:lstStyle/>
          <a:p>
            <a:pPr algn="ctr"/>
            <a:r>
              <a:rPr lang="en-US" sz="1800" dirty="0">
                <a:latin typeface="Montserrat SemiBold" panose="00000700000000000000" pitchFamily="2" charset="0"/>
              </a:rPr>
              <a:t>Bucket Approach</a:t>
            </a:r>
            <a:endParaRPr lang="en-CA" sz="1800" dirty="0">
              <a:latin typeface="Montserrat SemiBold" panose="00000700000000000000" pitchFamily="2" charset="0"/>
            </a:endParaRPr>
          </a:p>
        </p:txBody>
      </p:sp>
      <p:sp>
        <p:nvSpPr>
          <p:cNvPr id="33" name="TextBox 32">
            <a:extLst>
              <a:ext uri="{FF2B5EF4-FFF2-40B4-BE49-F238E27FC236}">
                <a16:creationId xmlns:a16="http://schemas.microsoft.com/office/drawing/2014/main" id="{A6CFA6F9-5417-4107-B496-7AE20D361F77}"/>
              </a:ext>
            </a:extLst>
          </p:cNvPr>
          <p:cNvSpPr txBox="1"/>
          <p:nvPr/>
        </p:nvSpPr>
        <p:spPr>
          <a:xfrm>
            <a:off x="8539836" y="415718"/>
            <a:ext cx="3119502" cy="369332"/>
          </a:xfrm>
          <a:prstGeom prst="rect">
            <a:avLst/>
          </a:prstGeom>
          <a:noFill/>
        </p:spPr>
        <p:txBody>
          <a:bodyPr wrap="square">
            <a:spAutoFit/>
          </a:bodyPr>
          <a:lstStyle/>
          <a:p>
            <a:pPr algn="ctr"/>
            <a:r>
              <a:rPr lang="en-US" sz="1800" dirty="0">
                <a:latin typeface="Montserrat SemiBold" panose="00000700000000000000" pitchFamily="2" charset="0"/>
              </a:rPr>
              <a:t>Granular Approach</a:t>
            </a:r>
            <a:endParaRPr lang="en-CA" sz="1800" dirty="0">
              <a:latin typeface="Montserrat SemiBold" panose="00000700000000000000" pitchFamily="2" charset="0"/>
            </a:endParaRPr>
          </a:p>
        </p:txBody>
      </p:sp>
      <p:grpSp>
        <p:nvGrpSpPr>
          <p:cNvPr id="59" name="Group 58">
            <a:extLst>
              <a:ext uri="{FF2B5EF4-FFF2-40B4-BE49-F238E27FC236}">
                <a16:creationId xmlns:a16="http://schemas.microsoft.com/office/drawing/2014/main" id="{D261DA4D-84EE-4327-A435-7EFCB9E53845}"/>
              </a:ext>
            </a:extLst>
          </p:cNvPr>
          <p:cNvGrpSpPr/>
          <p:nvPr/>
        </p:nvGrpSpPr>
        <p:grpSpPr>
          <a:xfrm>
            <a:off x="8263030" y="1100355"/>
            <a:ext cx="1467260" cy="1677770"/>
            <a:chOff x="8263030" y="1100355"/>
            <a:chExt cx="1467260" cy="1677770"/>
          </a:xfrm>
        </p:grpSpPr>
        <p:sp>
          <p:nvSpPr>
            <p:cNvPr id="35" name="Rectangle 34">
              <a:extLst>
                <a:ext uri="{FF2B5EF4-FFF2-40B4-BE49-F238E27FC236}">
                  <a16:creationId xmlns:a16="http://schemas.microsoft.com/office/drawing/2014/main" id="{83C2FF35-2F99-4EF1-B5B8-4722601AB077}"/>
                </a:ext>
              </a:extLst>
            </p:cNvPr>
            <p:cNvSpPr/>
            <p:nvPr/>
          </p:nvSpPr>
          <p:spPr>
            <a:xfrm>
              <a:off x="8263758" y="2247481"/>
              <a:ext cx="1466168" cy="530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200" dirty="0">
                  <a:latin typeface="Roboto Condensed Light" panose="02000000000000000000" pitchFamily="2" charset="0"/>
                  <a:ea typeface="Roboto Condensed Light" panose="02000000000000000000" pitchFamily="2" charset="0"/>
                </a:rPr>
                <a:t>Tech Debt:</a:t>
              </a:r>
            </a:p>
            <a:p>
              <a:r>
                <a:rPr lang="en-US" sz="1200" b="1" dirty="0">
                  <a:latin typeface="Roboto Condensed Light" panose="02000000000000000000" pitchFamily="2" charset="0"/>
                  <a:ea typeface="Roboto Condensed Light" panose="02000000000000000000" pitchFamily="2" charset="0"/>
                </a:rPr>
                <a:t>Undocumented IRP</a:t>
              </a:r>
              <a:endParaRPr lang="en-CA" sz="1200" b="1" dirty="0">
                <a:latin typeface="Roboto Condensed Light" panose="02000000000000000000" pitchFamily="2" charset="0"/>
                <a:ea typeface="Roboto Condensed Light" panose="02000000000000000000" pitchFamily="2" charset="0"/>
              </a:endParaRPr>
            </a:p>
          </p:txBody>
        </p:sp>
        <p:sp>
          <p:nvSpPr>
            <p:cNvPr id="37" name="Rectangle 36">
              <a:extLst>
                <a:ext uri="{FF2B5EF4-FFF2-40B4-BE49-F238E27FC236}">
                  <a16:creationId xmlns:a16="http://schemas.microsoft.com/office/drawing/2014/main" id="{CFBC205D-6E72-41A1-9C22-086305278CC5}"/>
                </a:ext>
              </a:extLst>
            </p:cNvPr>
            <p:cNvSpPr/>
            <p:nvPr/>
          </p:nvSpPr>
          <p:spPr>
            <a:xfrm>
              <a:off x="8263030" y="1672267"/>
              <a:ext cx="1466896" cy="530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200" dirty="0">
                  <a:latin typeface="Roboto Condensed Light" panose="02000000000000000000" pitchFamily="2" charset="0"/>
                  <a:ea typeface="Roboto Condensed Light" panose="02000000000000000000" pitchFamily="2" charset="0"/>
                </a:rPr>
                <a:t>Tech Debt:</a:t>
              </a:r>
            </a:p>
            <a:p>
              <a:r>
                <a:rPr lang="en-US" sz="1200" b="1" dirty="0">
                  <a:latin typeface="Roboto Condensed Light" panose="02000000000000000000" pitchFamily="2" charset="0"/>
                  <a:ea typeface="Roboto Condensed Light" panose="02000000000000000000" pitchFamily="2" charset="0"/>
                </a:rPr>
                <a:t>Single Label Domain</a:t>
              </a:r>
              <a:endParaRPr lang="en-CA" sz="1200" b="1" dirty="0">
                <a:latin typeface="Roboto Condensed Light" panose="02000000000000000000" pitchFamily="2" charset="0"/>
                <a:ea typeface="Roboto Condensed Light" panose="02000000000000000000" pitchFamily="2" charset="0"/>
              </a:endParaRPr>
            </a:p>
          </p:txBody>
        </p:sp>
        <p:sp>
          <p:nvSpPr>
            <p:cNvPr id="39" name="Rectangle 38">
              <a:extLst>
                <a:ext uri="{FF2B5EF4-FFF2-40B4-BE49-F238E27FC236}">
                  <a16:creationId xmlns:a16="http://schemas.microsoft.com/office/drawing/2014/main" id="{9A2D246D-59F5-4986-A48B-42537309A6B1}"/>
                </a:ext>
              </a:extLst>
            </p:cNvPr>
            <p:cNvSpPr/>
            <p:nvPr/>
          </p:nvSpPr>
          <p:spPr>
            <a:xfrm>
              <a:off x="8263394" y="1100355"/>
              <a:ext cx="1466896" cy="530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sz="1200" dirty="0">
                  <a:latin typeface="Roboto Condensed Light" panose="02000000000000000000" pitchFamily="2" charset="0"/>
                  <a:ea typeface="Roboto Condensed Light" panose="02000000000000000000" pitchFamily="2" charset="0"/>
                </a:rPr>
                <a:t>Tech Debt:</a:t>
              </a:r>
            </a:p>
            <a:p>
              <a:r>
                <a:rPr lang="en-US" sz="1200" b="1" dirty="0">
                  <a:latin typeface="Roboto Condensed Light" panose="02000000000000000000" pitchFamily="2" charset="0"/>
                  <a:ea typeface="Roboto Condensed Light" panose="02000000000000000000" pitchFamily="2" charset="0"/>
                </a:rPr>
                <a:t>Unpatchable system</a:t>
              </a:r>
              <a:endParaRPr lang="en-CA" sz="1200" b="1" dirty="0">
                <a:latin typeface="Roboto Condensed Light" panose="02000000000000000000" pitchFamily="2" charset="0"/>
                <a:ea typeface="Roboto Condensed Light" panose="02000000000000000000" pitchFamily="2" charset="0"/>
              </a:endParaRPr>
            </a:p>
          </p:txBody>
        </p:sp>
      </p:grpSp>
      <p:grpSp>
        <p:nvGrpSpPr>
          <p:cNvPr id="60" name="Group 59">
            <a:extLst>
              <a:ext uri="{FF2B5EF4-FFF2-40B4-BE49-F238E27FC236}">
                <a16:creationId xmlns:a16="http://schemas.microsoft.com/office/drawing/2014/main" id="{0590FD05-60F2-4F1B-AED6-7D7E05296A86}"/>
              </a:ext>
            </a:extLst>
          </p:cNvPr>
          <p:cNvGrpSpPr/>
          <p:nvPr/>
        </p:nvGrpSpPr>
        <p:grpSpPr>
          <a:xfrm>
            <a:off x="10039845" y="1244591"/>
            <a:ext cx="376936" cy="1340765"/>
            <a:chOff x="10099587" y="1244591"/>
            <a:chExt cx="257452" cy="1340765"/>
          </a:xfrm>
        </p:grpSpPr>
        <p:sp>
          <p:nvSpPr>
            <p:cNvPr id="43" name="Arrow: Right 42">
              <a:extLst>
                <a:ext uri="{FF2B5EF4-FFF2-40B4-BE49-F238E27FC236}">
                  <a16:creationId xmlns:a16="http://schemas.microsoft.com/office/drawing/2014/main" id="{6E05085F-6D2C-490E-8BD7-98C1747F4768}"/>
                </a:ext>
              </a:extLst>
            </p:cNvPr>
            <p:cNvSpPr/>
            <p:nvPr/>
          </p:nvSpPr>
          <p:spPr>
            <a:xfrm>
              <a:off x="10099587" y="1244591"/>
              <a:ext cx="257452" cy="19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Arrow: Right 44">
              <a:extLst>
                <a:ext uri="{FF2B5EF4-FFF2-40B4-BE49-F238E27FC236}">
                  <a16:creationId xmlns:a16="http://schemas.microsoft.com/office/drawing/2014/main" id="{16B9CF79-9B7B-414A-AAD0-9BDD28FE2786}"/>
                </a:ext>
              </a:extLst>
            </p:cNvPr>
            <p:cNvSpPr/>
            <p:nvPr/>
          </p:nvSpPr>
          <p:spPr>
            <a:xfrm>
              <a:off x="10099587" y="1822560"/>
              <a:ext cx="257452" cy="19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Arrow: Right 46">
              <a:extLst>
                <a:ext uri="{FF2B5EF4-FFF2-40B4-BE49-F238E27FC236}">
                  <a16:creationId xmlns:a16="http://schemas.microsoft.com/office/drawing/2014/main" id="{41F86B6E-E813-4037-B025-461369D3D179}"/>
                </a:ext>
              </a:extLst>
            </p:cNvPr>
            <p:cNvSpPr/>
            <p:nvPr/>
          </p:nvSpPr>
          <p:spPr>
            <a:xfrm>
              <a:off x="10099587" y="2391257"/>
              <a:ext cx="257452" cy="19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52" name="TextBox 51">
            <a:extLst>
              <a:ext uri="{FF2B5EF4-FFF2-40B4-BE49-F238E27FC236}">
                <a16:creationId xmlns:a16="http://schemas.microsoft.com/office/drawing/2014/main" id="{2D3B8E61-9F93-4EA0-BEF2-D1F54E292E61}"/>
              </a:ext>
            </a:extLst>
          </p:cNvPr>
          <p:cNvSpPr txBox="1"/>
          <p:nvPr/>
        </p:nvSpPr>
        <p:spPr>
          <a:xfrm>
            <a:off x="10564637" y="1200936"/>
            <a:ext cx="1245093" cy="338554"/>
          </a:xfrm>
          <a:prstGeom prst="rect">
            <a:avLst/>
          </a:prstGeom>
          <a:noFill/>
        </p:spPr>
        <p:txBody>
          <a:bodyPr wrap="square">
            <a:spAutoFit/>
          </a:bodyPr>
          <a:lstStyle/>
          <a:p>
            <a:r>
              <a:rPr lang="en-US" sz="1600" b="1" dirty="0">
                <a:latin typeface="Exo" panose="02000303000000000000" pitchFamily="2" charset="0"/>
                <a:ea typeface="Roboto Condensed Light" panose="02000000000000000000" pitchFamily="2" charset="0"/>
              </a:rPr>
              <a:t>IMPACT</a:t>
            </a:r>
            <a:endParaRPr lang="en-CA" sz="1400" dirty="0">
              <a:latin typeface="Exo" panose="02000303000000000000" pitchFamily="2" charset="0"/>
            </a:endParaRPr>
          </a:p>
        </p:txBody>
      </p:sp>
      <p:sp>
        <p:nvSpPr>
          <p:cNvPr id="54" name="TextBox 53">
            <a:extLst>
              <a:ext uri="{FF2B5EF4-FFF2-40B4-BE49-F238E27FC236}">
                <a16:creationId xmlns:a16="http://schemas.microsoft.com/office/drawing/2014/main" id="{0C4CE1BF-19B2-4730-9E2A-248A2AF729AA}"/>
              </a:ext>
            </a:extLst>
          </p:cNvPr>
          <p:cNvSpPr txBox="1"/>
          <p:nvPr/>
        </p:nvSpPr>
        <p:spPr>
          <a:xfrm>
            <a:off x="10562817" y="1762103"/>
            <a:ext cx="1245093" cy="338554"/>
          </a:xfrm>
          <a:prstGeom prst="rect">
            <a:avLst/>
          </a:prstGeom>
          <a:noFill/>
        </p:spPr>
        <p:txBody>
          <a:bodyPr wrap="square">
            <a:spAutoFit/>
          </a:bodyPr>
          <a:lstStyle/>
          <a:p>
            <a:r>
              <a:rPr lang="en-US" sz="1600" b="1" dirty="0">
                <a:latin typeface="Exo" panose="02000303000000000000" pitchFamily="2" charset="0"/>
                <a:ea typeface="Roboto Condensed Light" panose="02000000000000000000" pitchFamily="2" charset="0"/>
              </a:rPr>
              <a:t>IMPACT</a:t>
            </a:r>
            <a:endParaRPr lang="en-CA" sz="1400" dirty="0">
              <a:latin typeface="Exo" panose="02000303000000000000" pitchFamily="2" charset="0"/>
            </a:endParaRPr>
          </a:p>
        </p:txBody>
      </p:sp>
      <p:sp>
        <p:nvSpPr>
          <p:cNvPr id="56" name="TextBox 55">
            <a:extLst>
              <a:ext uri="{FF2B5EF4-FFF2-40B4-BE49-F238E27FC236}">
                <a16:creationId xmlns:a16="http://schemas.microsoft.com/office/drawing/2014/main" id="{F9CF2497-196A-49F2-9960-8DA8D79BF0DD}"/>
              </a:ext>
            </a:extLst>
          </p:cNvPr>
          <p:cNvSpPr txBox="1"/>
          <p:nvPr/>
        </p:nvSpPr>
        <p:spPr>
          <a:xfrm>
            <a:off x="10562817" y="2330957"/>
            <a:ext cx="1245093" cy="338554"/>
          </a:xfrm>
          <a:prstGeom prst="rect">
            <a:avLst/>
          </a:prstGeom>
          <a:noFill/>
        </p:spPr>
        <p:txBody>
          <a:bodyPr wrap="square">
            <a:spAutoFit/>
          </a:bodyPr>
          <a:lstStyle/>
          <a:p>
            <a:r>
              <a:rPr lang="en-US" sz="1600" b="1" dirty="0">
                <a:latin typeface="Exo" panose="02000303000000000000" pitchFamily="2" charset="0"/>
                <a:ea typeface="Roboto Condensed Light" panose="02000000000000000000" pitchFamily="2" charset="0"/>
              </a:rPr>
              <a:t>IMPACT</a:t>
            </a:r>
            <a:endParaRPr lang="en-CA" sz="1400" dirty="0">
              <a:latin typeface="Exo" panose="02000303000000000000" pitchFamily="2" charset="0"/>
            </a:endParaRPr>
          </a:p>
        </p:txBody>
      </p:sp>
      <p:grpSp>
        <p:nvGrpSpPr>
          <p:cNvPr id="61" name="Group 60">
            <a:extLst>
              <a:ext uri="{FF2B5EF4-FFF2-40B4-BE49-F238E27FC236}">
                <a16:creationId xmlns:a16="http://schemas.microsoft.com/office/drawing/2014/main" id="{A398C18E-1ABE-462F-80F9-6DA6E60D44CD}"/>
              </a:ext>
            </a:extLst>
          </p:cNvPr>
          <p:cNvGrpSpPr/>
          <p:nvPr/>
        </p:nvGrpSpPr>
        <p:grpSpPr>
          <a:xfrm>
            <a:off x="354106" y="4702163"/>
            <a:ext cx="7271610" cy="1755330"/>
            <a:chOff x="6353842" y="3127248"/>
            <a:chExt cx="3887438" cy="1664208"/>
          </a:xfrm>
        </p:grpSpPr>
        <p:sp>
          <p:nvSpPr>
            <p:cNvPr id="62" name="Rectangle 61">
              <a:extLst>
                <a:ext uri="{FF2B5EF4-FFF2-40B4-BE49-F238E27FC236}">
                  <a16:creationId xmlns:a16="http://schemas.microsoft.com/office/drawing/2014/main" id="{49EC3AAD-796C-421D-98E4-39DE6B247B1F}"/>
                </a:ext>
              </a:extLst>
            </p:cNvPr>
            <p:cNvSpPr/>
            <p:nvPr/>
          </p:nvSpPr>
          <p:spPr>
            <a:xfrm>
              <a:off x="6353842" y="3127248"/>
              <a:ext cx="3887438" cy="1664208"/>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dirty="0">
                  <a:solidFill>
                    <a:schemeClr val="bg1"/>
                  </a:solidFill>
                  <a:latin typeface="Montserrat Medium" pitchFamily="2" charset="77"/>
                </a:rPr>
                <a:t>Be practical and focus on the objective.</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At the end of the day, remember the case you’re trying to make and choose an approach you think will help you make the case. Avoid burning cycles debating the merits of one approach over the other. You can quickly repeat the impact analysis if you find that you need an approach that is  more granular or less in the weeds!</a:t>
              </a:r>
            </a:p>
          </p:txBody>
        </p:sp>
        <p:sp>
          <p:nvSpPr>
            <p:cNvPr id="63" name="Rectangle 62">
              <a:extLst>
                <a:ext uri="{FF2B5EF4-FFF2-40B4-BE49-F238E27FC236}">
                  <a16:creationId xmlns:a16="http://schemas.microsoft.com/office/drawing/2014/main" id="{9D3AF2D5-2734-44F4-9D53-908A948E7C8D}"/>
                </a:ext>
              </a:extLst>
            </p:cNvPr>
            <p:cNvSpPr/>
            <p:nvPr/>
          </p:nvSpPr>
          <p:spPr>
            <a:xfrm>
              <a:off x="6353842" y="3127248"/>
              <a:ext cx="3887438" cy="1664208"/>
            </a:xfrm>
            <a:prstGeom prst="rect">
              <a:avLst/>
            </a:prstGeom>
            <a:noFill/>
            <a:ln w="3175" cmpd="thinThick">
              <a:gradFill>
                <a:gsLst>
                  <a:gs pos="0">
                    <a:srgbClr val="2576B7"/>
                  </a:gs>
                  <a:gs pos="50000">
                    <a:srgbClr val="2576B7">
                      <a:alpha val="0"/>
                    </a:srgbClr>
                  </a:gs>
                  <a:gs pos="99000">
                    <a:srgbClr val="2576B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grpSp>
        <p:nvGrpSpPr>
          <p:cNvPr id="73" name="Group 72">
            <a:extLst>
              <a:ext uri="{FF2B5EF4-FFF2-40B4-BE49-F238E27FC236}">
                <a16:creationId xmlns:a16="http://schemas.microsoft.com/office/drawing/2014/main" id="{B07126F1-17EA-409D-A8D1-1250ECEB4113}"/>
              </a:ext>
            </a:extLst>
          </p:cNvPr>
          <p:cNvGrpSpPr/>
          <p:nvPr/>
        </p:nvGrpSpPr>
        <p:grpSpPr>
          <a:xfrm>
            <a:off x="8230730" y="3777772"/>
            <a:ext cx="3737713" cy="2301617"/>
            <a:chOff x="8194090" y="3761781"/>
            <a:chExt cx="3737713" cy="2301617"/>
          </a:xfrm>
        </p:grpSpPr>
        <p:sp>
          <p:nvSpPr>
            <p:cNvPr id="19" name="Freeform: Shape 18">
              <a:extLst>
                <a:ext uri="{FF2B5EF4-FFF2-40B4-BE49-F238E27FC236}">
                  <a16:creationId xmlns:a16="http://schemas.microsoft.com/office/drawing/2014/main" id="{612D2F8A-F1C9-4BDE-B928-5998BE21A2EC}"/>
                </a:ext>
              </a:extLst>
            </p:cNvPr>
            <p:cNvSpPr/>
            <p:nvPr/>
          </p:nvSpPr>
          <p:spPr>
            <a:xfrm>
              <a:off x="8194090" y="4308068"/>
              <a:ext cx="2503503" cy="1755330"/>
            </a:xfrm>
            <a:custGeom>
              <a:avLst/>
              <a:gdLst>
                <a:gd name="connsiteX0" fmla="*/ 995981 w 1991962"/>
                <a:gd name="connsiteY0" fmla="*/ 0 h 2472174"/>
                <a:gd name="connsiteX1" fmla="*/ 1986820 w 1991962"/>
                <a:gd name="connsiteY1" fmla="*/ 306025 h 2472174"/>
                <a:gd name="connsiteX2" fmla="*/ 1991962 w 1991962"/>
                <a:gd name="connsiteY2" fmla="*/ 340877 h 2472174"/>
                <a:gd name="connsiteX3" fmla="*/ 1991962 w 1991962"/>
                <a:gd name="connsiteY3" fmla="*/ 340878 h 2472174"/>
                <a:gd name="connsiteX4" fmla="*/ 1986820 w 1991962"/>
                <a:gd name="connsiteY4" fmla="*/ 375731 h 2472174"/>
                <a:gd name="connsiteX5" fmla="*/ 1981985 w 1991962"/>
                <a:gd name="connsiteY5" fmla="*/ 386572 h 2472174"/>
                <a:gd name="connsiteX6" fmla="*/ 1603691 w 1991962"/>
                <a:gd name="connsiteY6" fmla="*/ 2119258 h 2472174"/>
                <a:gd name="connsiteX7" fmla="*/ 1605833 w 1991962"/>
                <a:gd name="connsiteY7" fmla="*/ 2131296 h 2472174"/>
                <a:gd name="connsiteX8" fmla="*/ 1004254 w 1991962"/>
                <a:gd name="connsiteY8" fmla="*/ 2472174 h 2472174"/>
                <a:gd name="connsiteX9" fmla="*/ 414897 w 1991962"/>
                <a:gd name="connsiteY9" fmla="*/ 2199995 h 2472174"/>
                <a:gd name="connsiteX10" fmla="*/ 408781 w 1991962"/>
                <a:gd name="connsiteY10" fmla="*/ 2165616 h 2472174"/>
                <a:gd name="connsiteX11" fmla="*/ 398392 w 1991962"/>
                <a:gd name="connsiteY11" fmla="*/ 2165616 h 2472174"/>
                <a:gd name="connsiteX12" fmla="*/ 9977 w 1991962"/>
                <a:gd name="connsiteY12" fmla="*/ 386572 h 2472174"/>
                <a:gd name="connsiteX13" fmla="*/ 5142 w 1991962"/>
                <a:gd name="connsiteY13" fmla="*/ 375731 h 2472174"/>
                <a:gd name="connsiteX14" fmla="*/ 0 w 1991962"/>
                <a:gd name="connsiteY14" fmla="*/ 340878 h 2472174"/>
                <a:gd name="connsiteX15" fmla="*/ 0 w 1991962"/>
                <a:gd name="connsiteY15" fmla="*/ 340877 h 2472174"/>
                <a:gd name="connsiteX16" fmla="*/ 5142 w 1991962"/>
                <a:gd name="connsiteY16" fmla="*/ 306025 h 2472174"/>
                <a:gd name="connsiteX17" fmla="*/ 995981 w 1991962"/>
                <a:gd name="connsiteY17" fmla="*/ 0 h 24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1962" h="2472174">
                  <a:moveTo>
                    <a:pt x="995981" y="0"/>
                  </a:moveTo>
                  <a:cubicBezTo>
                    <a:pt x="1511667" y="0"/>
                    <a:pt x="1935816" y="134135"/>
                    <a:pt x="1986820" y="306025"/>
                  </a:cubicBezTo>
                  <a:lnTo>
                    <a:pt x="1991962" y="340877"/>
                  </a:lnTo>
                  <a:lnTo>
                    <a:pt x="1991962" y="340878"/>
                  </a:lnTo>
                  <a:cubicBezTo>
                    <a:pt x="1991962" y="352645"/>
                    <a:pt x="1990220" y="364272"/>
                    <a:pt x="1986820" y="375731"/>
                  </a:cubicBezTo>
                  <a:lnTo>
                    <a:pt x="1981985" y="386572"/>
                  </a:lnTo>
                  <a:lnTo>
                    <a:pt x="1603691" y="2119258"/>
                  </a:lnTo>
                  <a:lnTo>
                    <a:pt x="1605833" y="2131296"/>
                  </a:lnTo>
                  <a:cubicBezTo>
                    <a:pt x="1605833" y="2319558"/>
                    <a:pt x="1336497" y="2472174"/>
                    <a:pt x="1004254" y="2472174"/>
                  </a:cubicBezTo>
                  <a:cubicBezTo>
                    <a:pt x="713541" y="2472174"/>
                    <a:pt x="470992" y="2355328"/>
                    <a:pt x="414897" y="2199995"/>
                  </a:cubicBezTo>
                  <a:lnTo>
                    <a:pt x="408781" y="2165616"/>
                  </a:lnTo>
                  <a:lnTo>
                    <a:pt x="398392" y="2165616"/>
                  </a:lnTo>
                  <a:lnTo>
                    <a:pt x="9977" y="386572"/>
                  </a:lnTo>
                  <a:lnTo>
                    <a:pt x="5142" y="375731"/>
                  </a:lnTo>
                  <a:cubicBezTo>
                    <a:pt x="1742" y="364272"/>
                    <a:pt x="0" y="352645"/>
                    <a:pt x="0" y="340878"/>
                  </a:cubicBezTo>
                  <a:lnTo>
                    <a:pt x="0" y="340877"/>
                  </a:lnTo>
                  <a:lnTo>
                    <a:pt x="5142" y="306025"/>
                  </a:lnTo>
                  <a:cubicBezTo>
                    <a:pt x="56146" y="134135"/>
                    <a:pt x="480295" y="0"/>
                    <a:pt x="995981" y="0"/>
                  </a:cubicBezTo>
                  <a:close/>
                </a:path>
              </a:pathLst>
            </a:custGeom>
            <a:ln>
              <a:solidFill>
                <a:schemeClr val="accent1"/>
              </a:solidFill>
            </a:ln>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wrap="square">
              <a:noAutofit/>
            </a:bodyPr>
            <a:lstStyle/>
            <a:p>
              <a:endParaRPr lang="en-CA" dirty="0">
                <a:latin typeface="Exo" panose="02000303000000000000" pitchFamily="2" charset="0"/>
              </a:endParaRPr>
            </a:p>
          </p:txBody>
        </p:sp>
        <p:sp>
          <p:nvSpPr>
            <p:cNvPr id="22" name="Oval 21">
              <a:extLst>
                <a:ext uri="{FF2B5EF4-FFF2-40B4-BE49-F238E27FC236}">
                  <a16:creationId xmlns:a16="http://schemas.microsoft.com/office/drawing/2014/main" id="{8943B598-1C3B-4EA3-8288-F2350A2B2C94}"/>
                </a:ext>
              </a:extLst>
            </p:cNvPr>
            <p:cNvSpPr/>
            <p:nvPr/>
          </p:nvSpPr>
          <p:spPr>
            <a:xfrm>
              <a:off x="9760187" y="4116528"/>
              <a:ext cx="765528" cy="689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50" dirty="0">
                  <a:latin typeface="Roboto Condensed Light" panose="02000000000000000000" pitchFamily="2" charset="0"/>
                  <a:ea typeface="Roboto Condensed Light" panose="02000000000000000000" pitchFamily="2" charset="0"/>
                </a:rPr>
                <a:t>No alert </a:t>
              </a:r>
            </a:p>
            <a:p>
              <a:pPr algn="ctr"/>
              <a:r>
                <a:rPr lang="en-US" sz="1050" dirty="0">
                  <a:latin typeface="Roboto Condensed Light" panose="02000000000000000000" pitchFamily="2" charset="0"/>
                  <a:ea typeface="Roboto Condensed Light" panose="02000000000000000000" pitchFamily="2" charset="0"/>
                </a:rPr>
                <a:t>or event</a:t>
              </a:r>
            </a:p>
            <a:p>
              <a:pPr algn="ctr"/>
              <a:r>
                <a:rPr lang="en-US" sz="1050" dirty="0">
                  <a:latin typeface="Roboto Condensed Light" panose="02000000000000000000" pitchFamily="2" charset="0"/>
                  <a:ea typeface="Roboto Condensed Light" panose="02000000000000000000" pitchFamily="2" charset="0"/>
                </a:rPr>
                <a:t>management</a:t>
              </a:r>
              <a:endParaRPr lang="en-CA" sz="1050" dirty="0">
                <a:latin typeface="Roboto Condensed Light" panose="02000000000000000000" pitchFamily="2" charset="0"/>
                <a:ea typeface="Roboto Condensed Light" panose="02000000000000000000" pitchFamily="2" charset="0"/>
              </a:endParaRPr>
            </a:p>
          </p:txBody>
        </p:sp>
        <p:sp>
          <p:nvSpPr>
            <p:cNvPr id="23" name="Rectangle 22">
              <a:extLst>
                <a:ext uri="{FF2B5EF4-FFF2-40B4-BE49-F238E27FC236}">
                  <a16:creationId xmlns:a16="http://schemas.microsoft.com/office/drawing/2014/main" id="{33AE3816-112F-4C95-B31F-1AFD72228C97}"/>
                </a:ext>
              </a:extLst>
            </p:cNvPr>
            <p:cNvSpPr/>
            <p:nvPr/>
          </p:nvSpPr>
          <p:spPr>
            <a:xfrm>
              <a:off x="8638583" y="5224326"/>
              <a:ext cx="1616207" cy="140071"/>
            </a:xfrm>
            <a:prstGeom prst="rect">
              <a:avLst/>
            </a:prstGeom>
            <a:noFill/>
          </p:spPr>
          <p:txBody>
            <a:bodyPr wrap="none" lIns="91440" tIns="45720" rIns="91440" bIns="45720">
              <a:prstTxWarp prst="textArchDown">
                <a:avLst/>
              </a:prstTxWarp>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Exo" panose="02000303000000000000" pitchFamily="2" charset="0"/>
                </a:rPr>
                <a:t>Security</a:t>
              </a:r>
            </a:p>
            <a:p>
              <a:pPr algn="ctr"/>
              <a:r>
                <a:rPr lang="en-US" sz="5400" b="1" dirty="0">
                  <a:ln w="0"/>
                  <a:effectLst>
                    <a:outerShdw blurRad="38100" dist="19050" dir="2700000" algn="tl" rotWithShape="0">
                      <a:schemeClr val="dk1">
                        <a:alpha val="40000"/>
                      </a:schemeClr>
                    </a:outerShdw>
                  </a:effectLst>
                  <a:latin typeface="Exo" panose="02000303000000000000" pitchFamily="2" charset="0"/>
                </a:rPr>
                <a:t>Tech Debt Bucket</a:t>
              </a:r>
              <a:endParaRPr lang="en-US" sz="5400" b="1" cap="none" spc="0" dirty="0">
                <a:ln w="0"/>
                <a:solidFill>
                  <a:schemeClr val="tx1"/>
                </a:solidFill>
                <a:effectLst>
                  <a:outerShdw blurRad="38100" dist="19050" dir="2700000" algn="tl" rotWithShape="0">
                    <a:schemeClr val="dk1">
                      <a:alpha val="40000"/>
                    </a:schemeClr>
                  </a:outerShdw>
                </a:effectLst>
                <a:latin typeface="Exo" panose="02000303000000000000" pitchFamily="2" charset="0"/>
              </a:endParaRPr>
            </a:p>
          </p:txBody>
        </p:sp>
        <p:sp>
          <p:nvSpPr>
            <p:cNvPr id="27" name="Oval 26">
              <a:extLst>
                <a:ext uri="{FF2B5EF4-FFF2-40B4-BE49-F238E27FC236}">
                  <a16:creationId xmlns:a16="http://schemas.microsoft.com/office/drawing/2014/main" id="{020EE864-5A40-4CF2-A4CF-58683C1C130D}"/>
                </a:ext>
              </a:extLst>
            </p:cNvPr>
            <p:cNvSpPr/>
            <p:nvPr/>
          </p:nvSpPr>
          <p:spPr>
            <a:xfrm>
              <a:off x="8427290" y="3809404"/>
              <a:ext cx="945194" cy="689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50" dirty="0">
                  <a:latin typeface="Roboto Condensed Light" panose="02000000000000000000" pitchFamily="2" charset="0"/>
                  <a:ea typeface="Roboto Condensed Light" panose="02000000000000000000" pitchFamily="2" charset="0"/>
                </a:rPr>
                <a:t>Unpatchable </a:t>
              </a:r>
            </a:p>
            <a:p>
              <a:pPr algn="ctr"/>
              <a:r>
                <a:rPr lang="en-US" sz="1050" dirty="0">
                  <a:latin typeface="Roboto Condensed Light" panose="02000000000000000000" pitchFamily="2" charset="0"/>
                  <a:ea typeface="Roboto Condensed Light" panose="02000000000000000000" pitchFamily="2" charset="0"/>
                </a:rPr>
                <a:t>systems</a:t>
              </a:r>
              <a:endParaRPr lang="en-CA" sz="1050" dirty="0">
                <a:latin typeface="Roboto Condensed Light" panose="02000000000000000000" pitchFamily="2" charset="0"/>
                <a:ea typeface="Roboto Condensed Light" panose="02000000000000000000" pitchFamily="2" charset="0"/>
              </a:endParaRPr>
            </a:p>
          </p:txBody>
        </p:sp>
        <p:sp>
          <p:nvSpPr>
            <p:cNvPr id="29" name="Oval 28">
              <a:extLst>
                <a:ext uri="{FF2B5EF4-FFF2-40B4-BE49-F238E27FC236}">
                  <a16:creationId xmlns:a16="http://schemas.microsoft.com/office/drawing/2014/main" id="{CA256E64-EA96-409E-A5C1-50E9878A26FE}"/>
                </a:ext>
              </a:extLst>
            </p:cNvPr>
            <p:cNvSpPr/>
            <p:nvPr/>
          </p:nvSpPr>
          <p:spPr>
            <a:xfrm>
              <a:off x="9371544" y="3761781"/>
              <a:ext cx="945194" cy="567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50" dirty="0">
                  <a:latin typeface="Roboto Condensed Light" panose="02000000000000000000" pitchFamily="2" charset="0"/>
                  <a:ea typeface="Roboto Condensed Light" panose="02000000000000000000" pitchFamily="2" charset="0"/>
                </a:rPr>
                <a:t>Undocumented </a:t>
              </a:r>
            </a:p>
            <a:p>
              <a:pPr algn="ctr"/>
              <a:r>
                <a:rPr lang="en-US" sz="1050" dirty="0">
                  <a:latin typeface="Roboto Condensed Light" panose="02000000000000000000" pitchFamily="2" charset="0"/>
                  <a:ea typeface="Roboto Condensed Light" panose="02000000000000000000" pitchFamily="2" charset="0"/>
                </a:rPr>
                <a:t>IRP</a:t>
              </a:r>
              <a:endParaRPr lang="en-CA" sz="1050" dirty="0">
                <a:latin typeface="Roboto Condensed Light" panose="02000000000000000000" pitchFamily="2" charset="0"/>
                <a:ea typeface="Roboto Condensed Light" panose="02000000000000000000" pitchFamily="2" charset="0"/>
              </a:endParaRPr>
            </a:p>
          </p:txBody>
        </p:sp>
        <p:sp>
          <p:nvSpPr>
            <p:cNvPr id="25" name="Oval 24">
              <a:extLst>
                <a:ext uri="{FF2B5EF4-FFF2-40B4-BE49-F238E27FC236}">
                  <a16:creationId xmlns:a16="http://schemas.microsoft.com/office/drawing/2014/main" id="{51E1C5C2-7EF7-4B46-9851-F780BFF1066F}"/>
                </a:ext>
              </a:extLst>
            </p:cNvPr>
            <p:cNvSpPr/>
            <p:nvPr/>
          </p:nvSpPr>
          <p:spPr>
            <a:xfrm>
              <a:off x="9018953" y="4088248"/>
              <a:ext cx="785007" cy="767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50" dirty="0">
                  <a:latin typeface="Roboto Condensed Light" panose="02000000000000000000" pitchFamily="2" charset="0"/>
                  <a:ea typeface="Roboto Condensed Light" panose="02000000000000000000" pitchFamily="2" charset="0"/>
                </a:rPr>
                <a:t>Minimal use of </a:t>
              </a:r>
            </a:p>
            <a:p>
              <a:pPr algn="ctr"/>
              <a:r>
                <a:rPr lang="en-US" sz="1050" dirty="0">
                  <a:latin typeface="Roboto Condensed Light" panose="02000000000000000000" pitchFamily="2" charset="0"/>
                  <a:ea typeface="Roboto Condensed Light" panose="02000000000000000000" pitchFamily="2" charset="0"/>
                </a:rPr>
                <a:t>group policy</a:t>
              </a:r>
              <a:endParaRPr lang="en-CA" sz="1050" dirty="0">
                <a:latin typeface="Roboto Condensed Light" panose="02000000000000000000" pitchFamily="2" charset="0"/>
                <a:ea typeface="Roboto Condensed Light" panose="02000000000000000000" pitchFamily="2" charset="0"/>
              </a:endParaRPr>
            </a:p>
          </p:txBody>
        </p:sp>
        <p:sp>
          <p:nvSpPr>
            <p:cNvPr id="11" name="Oval 10">
              <a:extLst>
                <a:ext uri="{FF2B5EF4-FFF2-40B4-BE49-F238E27FC236}">
                  <a16:creationId xmlns:a16="http://schemas.microsoft.com/office/drawing/2014/main" id="{51C168D4-CC37-40AF-957D-9A60F3F76051}"/>
                </a:ext>
              </a:extLst>
            </p:cNvPr>
            <p:cNvSpPr/>
            <p:nvPr/>
          </p:nvSpPr>
          <p:spPr>
            <a:xfrm>
              <a:off x="8456521" y="4315530"/>
              <a:ext cx="623877" cy="4720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50" dirty="0">
                  <a:latin typeface="Roboto Condensed Light" panose="02000000000000000000" pitchFamily="2" charset="0"/>
                  <a:ea typeface="Roboto Condensed Light" panose="02000000000000000000" pitchFamily="2" charset="0"/>
                </a:rPr>
                <a:t>No PAM</a:t>
              </a:r>
              <a:endParaRPr lang="en-CA" sz="1050" dirty="0">
                <a:latin typeface="Roboto Condensed Light" panose="02000000000000000000" pitchFamily="2" charset="0"/>
                <a:ea typeface="Roboto Condensed Light" panose="02000000000000000000" pitchFamily="2" charset="0"/>
              </a:endParaRPr>
            </a:p>
          </p:txBody>
        </p:sp>
        <p:sp>
          <p:nvSpPr>
            <p:cNvPr id="18" name="Oval 17">
              <a:extLst>
                <a:ext uri="{FF2B5EF4-FFF2-40B4-BE49-F238E27FC236}">
                  <a16:creationId xmlns:a16="http://schemas.microsoft.com/office/drawing/2014/main" id="{9D860D97-0ADA-45A8-A264-CB8740863729}"/>
                </a:ext>
              </a:extLst>
            </p:cNvPr>
            <p:cNvSpPr/>
            <p:nvPr/>
          </p:nvSpPr>
          <p:spPr>
            <a:xfrm>
              <a:off x="8293365" y="4393231"/>
              <a:ext cx="2279448" cy="585882"/>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endParaRPr lang="en-CA" dirty="0">
                <a:latin typeface="Exo" panose="02000303000000000000" pitchFamily="2" charset="0"/>
              </a:endParaRPr>
            </a:p>
          </p:txBody>
        </p:sp>
        <p:sp>
          <p:nvSpPr>
            <p:cNvPr id="50" name="Arrow: Right 49">
              <a:extLst>
                <a:ext uri="{FF2B5EF4-FFF2-40B4-BE49-F238E27FC236}">
                  <a16:creationId xmlns:a16="http://schemas.microsoft.com/office/drawing/2014/main" id="{C4A1BDA5-8768-4098-BE48-ED7FDBB62721}"/>
                </a:ext>
              </a:extLst>
            </p:cNvPr>
            <p:cNvSpPr/>
            <p:nvPr/>
          </p:nvSpPr>
          <p:spPr>
            <a:xfrm>
              <a:off x="10309774" y="5013803"/>
              <a:ext cx="376936" cy="343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TextBox 57">
              <a:extLst>
                <a:ext uri="{FF2B5EF4-FFF2-40B4-BE49-F238E27FC236}">
                  <a16:creationId xmlns:a16="http://schemas.microsoft.com/office/drawing/2014/main" id="{11B0FD6B-49B3-4F69-9E7E-E8755F38E752}"/>
                </a:ext>
              </a:extLst>
            </p:cNvPr>
            <p:cNvSpPr txBox="1"/>
            <p:nvPr/>
          </p:nvSpPr>
          <p:spPr>
            <a:xfrm>
              <a:off x="10686710" y="5012628"/>
              <a:ext cx="1245093" cy="369332"/>
            </a:xfrm>
            <a:prstGeom prst="rect">
              <a:avLst/>
            </a:prstGeom>
            <a:noFill/>
          </p:spPr>
          <p:txBody>
            <a:bodyPr wrap="square">
              <a:spAutoFit/>
            </a:bodyPr>
            <a:lstStyle/>
            <a:p>
              <a:r>
                <a:rPr lang="en-US" sz="1800" b="1" dirty="0">
                  <a:latin typeface="Exo" panose="02000303000000000000" pitchFamily="2" charset="0"/>
                  <a:ea typeface="Roboto Condensed Light" panose="02000000000000000000" pitchFamily="2" charset="0"/>
                </a:rPr>
                <a:t>IMPACT</a:t>
              </a:r>
              <a:endParaRPr lang="en-CA" sz="1600" dirty="0">
                <a:latin typeface="Exo" panose="02000303000000000000" pitchFamily="2" charset="0"/>
              </a:endParaRPr>
            </a:p>
          </p:txBody>
        </p:sp>
        <p:grpSp>
          <p:nvGrpSpPr>
            <p:cNvPr id="67" name="Group 66">
              <a:extLst>
                <a:ext uri="{FF2B5EF4-FFF2-40B4-BE49-F238E27FC236}">
                  <a16:creationId xmlns:a16="http://schemas.microsoft.com/office/drawing/2014/main" id="{525A0173-E396-4156-A79E-8D94243CB328}"/>
                </a:ext>
              </a:extLst>
            </p:cNvPr>
            <p:cNvGrpSpPr/>
            <p:nvPr/>
          </p:nvGrpSpPr>
          <p:grpSpPr>
            <a:xfrm rot="10800000">
              <a:off x="8194090" y="4258188"/>
              <a:ext cx="2505626" cy="596471"/>
              <a:chOff x="3009530" y="3711597"/>
              <a:chExt cx="2505626" cy="596471"/>
            </a:xfrm>
          </p:grpSpPr>
          <p:sp>
            <p:nvSpPr>
              <p:cNvPr id="64" name="Arc 63">
                <a:extLst>
                  <a:ext uri="{FF2B5EF4-FFF2-40B4-BE49-F238E27FC236}">
                    <a16:creationId xmlns:a16="http://schemas.microsoft.com/office/drawing/2014/main" id="{FE83D500-5317-473E-A280-274D1537F626}"/>
                  </a:ext>
                </a:extLst>
              </p:cNvPr>
              <p:cNvSpPr/>
              <p:nvPr/>
            </p:nvSpPr>
            <p:spPr>
              <a:xfrm>
                <a:off x="3009530" y="3714777"/>
                <a:ext cx="2503503" cy="5932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66" name="Arc 65">
                <a:extLst>
                  <a:ext uri="{FF2B5EF4-FFF2-40B4-BE49-F238E27FC236}">
                    <a16:creationId xmlns:a16="http://schemas.microsoft.com/office/drawing/2014/main" id="{8CE51EE9-70B3-49A8-BA61-E98FBC3D3DCB}"/>
                  </a:ext>
                </a:extLst>
              </p:cNvPr>
              <p:cNvSpPr/>
              <p:nvPr/>
            </p:nvSpPr>
            <p:spPr>
              <a:xfrm flipH="1">
                <a:off x="3011653" y="3711597"/>
                <a:ext cx="2503503" cy="59329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p:graphicFrame>
        <p:nvGraphicFramePr>
          <p:cNvPr id="71" name="Table 18">
            <a:extLst>
              <a:ext uri="{FF2B5EF4-FFF2-40B4-BE49-F238E27FC236}">
                <a16:creationId xmlns:a16="http://schemas.microsoft.com/office/drawing/2014/main" id="{0C826DA2-D1D2-40C0-89E5-1AF69BB9034C}"/>
              </a:ext>
            </a:extLst>
          </p:cNvPr>
          <p:cNvGraphicFramePr>
            <a:graphicFrameLocks noGrp="1"/>
          </p:cNvGraphicFramePr>
          <p:nvPr>
            <p:extLst>
              <p:ext uri="{D42A27DB-BD31-4B8C-83A1-F6EECF244321}">
                <p14:modId xmlns:p14="http://schemas.microsoft.com/office/powerpoint/2010/main" val="2721346075"/>
              </p:ext>
            </p:extLst>
          </p:nvPr>
        </p:nvGraphicFramePr>
        <p:xfrm>
          <a:off x="336273" y="2609562"/>
          <a:ext cx="7307276" cy="1950720"/>
        </p:xfrm>
        <a:graphic>
          <a:graphicData uri="http://schemas.openxmlformats.org/drawingml/2006/table">
            <a:tbl>
              <a:tblPr firstRow="1" bandRow="1">
                <a:tableStyleId>{5C22544A-7EE6-4342-B048-85BDC9FD1C3A}</a:tableStyleId>
              </a:tblPr>
              <a:tblGrid>
                <a:gridCol w="661989">
                  <a:extLst>
                    <a:ext uri="{9D8B030D-6E8A-4147-A177-3AD203B41FA5}">
                      <a16:colId xmlns:a16="http://schemas.microsoft.com/office/drawing/2014/main" val="3324941062"/>
                    </a:ext>
                  </a:extLst>
                </a:gridCol>
                <a:gridCol w="3145194">
                  <a:extLst>
                    <a:ext uri="{9D8B030D-6E8A-4147-A177-3AD203B41FA5}">
                      <a16:colId xmlns:a16="http://schemas.microsoft.com/office/drawing/2014/main" val="434501339"/>
                    </a:ext>
                  </a:extLst>
                </a:gridCol>
                <a:gridCol w="3500093">
                  <a:extLst>
                    <a:ext uri="{9D8B030D-6E8A-4147-A177-3AD203B41FA5}">
                      <a16:colId xmlns:a16="http://schemas.microsoft.com/office/drawing/2014/main" val="3106523714"/>
                    </a:ext>
                  </a:extLst>
                </a:gridCol>
              </a:tblGrid>
              <a:tr h="245375">
                <a:tc>
                  <a:txBody>
                    <a:bodyPr/>
                    <a:lstStyle/>
                    <a:p>
                      <a:endParaRPr lang="en-CA" sz="1400" dirty="0">
                        <a:latin typeface="Exo" panose="02000303000000000000" pitchFamily="2" charset="0"/>
                      </a:endParaRPr>
                    </a:p>
                  </a:txBody>
                  <a:tcPr/>
                </a:tc>
                <a:tc>
                  <a:txBody>
                    <a:bodyPr/>
                    <a:lstStyle/>
                    <a:p>
                      <a:r>
                        <a:rPr lang="en-US" sz="1400" dirty="0">
                          <a:latin typeface="Exo" panose="02000303000000000000" pitchFamily="2" charset="0"/>
                        </a:rPr>
                        <a:t>Bucket Approach</a:t>
                      </a:r>
                      <a:endParaRPr lang="en-CA" sz="1400" dirty="0">
                        <a:latin typeface="Exo" panose="02000303000000000000" pitchFamily="2" charset="0"/>
                      </a:endParaRPr>
                    </a:p>
                  </a:txBody>
                  <a:tcPr/>
                </a:tc>
                <a:tc>
                  <a:txBody>
                    <a:bodyPr/>
                    <a:lstStyle/>
                    <a:p>
                      <a:r>
                        <a:rPr lang="en-US" sz="1400" dirty="0">
                          <a:latin typeface="Exo" panose="02000303000000000000" pitchFamily="2" charset="0"/>
                        </a:rPr>
                        <a:t>Granular Approach</a:t>
                      </a:r>
                      <a:endParaRPr lang="en-CA" sz="1400" dirty="0">
                        <a:latin typeface="Exo" panose="02000303000000000000" pitchFamily="2" charset="0"/>
                      </a:endParaRPr>
                    </a:p>
                  </a:txBody>
                  <a:tcPr/>
                </a:tc>
                <a:extLst>
                  <a:ext uri="{0D108BD9-81ED-4DB2-BD59-A6C34878D82A}">
                    <a16:rowId xmlns:a16="http://schemas.microsoft.com/office/drawing/2014/main" val="2951328278"/>
                  </a:ext>
                </a:extLst>
              </a:tr>
              <a:tr h="754978">
                <a:tc>
                  <a:txBody>
                    <a:bodyPr/>
                    <a:lstStyle/>
                    <a:p>
                      <a:r>
                        <a:rPr lang="en-US" sz="1200" b="1" dirty="0">
                          <a:latin typeface="Exo" panose="02000303000000000000" pitchFamily="2" charset="0"/>
                          <a:ea typeface="Roboto Condensed Light" panose="02000000000000000000" pitchFamily="2" charset="0"/>
                        </a:rPr>
                        <a:t>Pros</a:t>
                      </a:r>
                      <a:endParaRPr lang="en-CA" sz="1200" b="1" dirty="0">
                        <a:latin typeface="Exo" panose="02000303000000000000" pitchFamily="2" charset="0"/>
                        <a:ea typeface="Roboto Condensed Light" panose="02000000000000000000" pitchFamily="2" charset="0"/>
                      </a:endParaRPr>
                    </a:p>
                  </a:txBody>
                  <a:tcPr anchor="ctr"/>
                </a:tc>
                <a:tc>
                  <a:txBody>
                    <a:bodyPr/>
                    <a:lstStyle/>
                    <a:p>
                      <a:pPr marL="171450" indent="-171450">
                        <a:buFont typeface="Arial" panose="020B0604020202020204" pitchFamily="34" charset="0"/>
                        <a:buChar char="•"/>
                      </a:pPr>
                      <a:r>
                        <a:rPr lang="en-US" sz="1200" b="0" dirty="0">
                          <a:latin typeface="Roboto Condensed Light" panose="02000000000000000000" pitchFamily="2" charset="0"/>
                          <a:ea typeface="Roboto Condensed Light" panose="02000000000000000000" pitchFamily="2" charset="0"/>
                        </a:rPr>
                        <a:t>With just a few large buckets, the impact analysis can go faster.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Roboto Condensed Light" panose="02000000000000000000" pitchFamily="2" charset="0"/>
                          <a:ea typeface="Roboto Condensed Light" panose="02000000000000000000" pitchFamily="2" charset="0"/>
                        </a:rPr>
                        <a:t>Each item is more likely to have business impact.</a:t>
                      </a:r>
                    </a:p>
                  </a:txBody>
                  <a:tcPr anchor="ctr"/>
                </a:tc>
                <a:tc>
                  <a:txBody>
                    <a:bodyPr/>
                    <a:lstStyle/>
                    <a:p>
                      <a:pPr marL="171450" indent="-171450">
                        <a:buFont typeface="Arial" panose="020B0604020202020204" pitchFamily="34" charset="0"/>
                        <a:buChar char="•"/>
                      </a:pPr>
                      <a:r>
                        <a:rPr lang="en-US" sz="1200" b="0" dirty="0">
                          <a:latin typeface="Roboto Condensed Light" panose="02000000000000000000" pitchFamily="2" charset="0"/>
                          <a:ea typeface="Roboto Condensed Light" panose="02000000000000000000" pitchFamily="2" charset="0"/>
                        </a:rPr>
                        <a:t>Can be easier to score impact because each item is clearly defined.</a:t>
                      </a:r>
                    </a:p>
                    <a:p>
                      <a:pPr marL="171450" indent="-171450">
                        <a:buFont typeface="Arial" panose="020B0604020202020204" pitchFamily="34" charset="0"/>
                        <a:buChar char="•"/>
                      </a:pPr>
                      <a:endParaRPr lang="en-US" sz="1200" b="0" dirty="0">
                        <a:latin typeface="Roboto Condensed Light" panose="02000000000000000000" pitchFamily="2" charset="0"/>
                        <a:ea typeface="Roboto Condensed Light" panose="02000000000000000000" pitchFamily="2" charset="0"/>
                      </a:endParaRPr>
                    </a:p>
                  </a:txBody>
                  <a:tcPr anchor="ctr"/>
                </a:tc>
                <a:extLst>
                  <a:ext uri="{0D108BD9-81ED-4DB2-BD59-A6C34878D82A}">
                    <a16:rowId xmlns:a16="http://schemas.microsoft.com/office/drawing/2014/main" val="1263796365"/>
                  </a:ext>
                </a:extLst>
              </a:tr>
              <a:tr h="754978">
                <a:tc>
                  <a:txBody>
                    <a:bodyPr/>
                    <a:lstStyle/>
                    <a:p>
                      <a:r>
                        <a:rPr lang="en-US" sz="1200" b="1" dirty="0">
                          <a:latin typeface="Exo" panose="02000303000000000000" pitchFamily="2" charset="0"/>
                          <a:ea typeface="Roboto Condensed Light" panose="02000000000000000000" pitchFamily="2" charset="0"/>
                        </a:rPr>
                        <a:t>Cons</a:t>
                      </a:r>
                      <a:endParaRPr lang="en-CA" sz="1200" b="1" dirty="0">
                        <a:latin typeface="Exo" panose="02000303000000000000" pitchFamily="2" charset="0"/>
                        <a:ea typeface="Roboto Condensed Light" panose="02000000000000000000" pitchFamily="2" charset="0"/>
                      </a:endParaRPr>
                    </a:p>
                  </a:txBody>
                  <a:tcPr anchor="ctr"/>
                </a:tc>
                <a:tc>
                  <a:txBody>
                    <a:bodyPr/>
                    <a:lstStyle/>
                    <a:p>
                      <a:pPr marL="171450" indent="-171450">
                        <a:buFont typeface="Arial" panose="020B0604020202020204" pitchFamily="34" charset="0"/>
                        <a:buChar char="•"/>
                      </a:pPr>
                      <a:r>
                        <a:rPr lang="en-US" sz="1200" b="0" dirty="0">
                          <a:latin typeface="Roboto Condensed Light" panose="02000000000000000000" pitchFamily="2" charset="0"/>
                          <a:ea typeface="Roboto Condensed Light" panose="02000000000000000000" pitchFamily="2" charset="0"/>
                        </a:rPr>
                        <a:t>Consider many different factors at once when analyzing impact. </a:t>
                      </a:r>
                      <a:endParaRPr lang="en-CA" sz="1200" b="0" dirty="0">
                        <a:latin typeface="Roboto Condensed Light" panose="02000000000000000000" pitchFamily="2" charset="0"/>
                        <a:ea typeface="Roboto Condensed Light" panose="02000000000000000000" pitchFamily="2" charset="0"/>
                      </a:endParaRPr>
                    </a:p>
                    <a:p>
                      <a:pPr marL="171450" indent="-171450">
                        <a:buFont typeface="Arial" panose="020B0604020202020204" pitchFamily="34" charset="0"/>
                        <a:buChar char="•"/>
                      </a:pPr>
                      <a:r>
                        <a:rPr lang="en-CA" sz="1200" b="0" dirty="0">
                          <a:latin typeface="Roboto Condensed Light" panose="02000000000000000000" pitchFamily="2" charset="0"/>
                          <a:ea typeface="Roboto Condensed Light" panose="02000000000000000000" pitchFamily="2" charset="0"/>
                        </a:rPr>
                        <a:t>Can be more challenging to identify the impact of items in each bucket on their own.</a:t>
                      </a:r>
                    </a:p>
                  </a:txBody>
                  <a:tcPr anchor="ctr"/>
                </a:tc>
                <a:tc>
                  <a:txBody>
                    <a:bodyPr/>
                    <a:lstStyle/>
                    <a:p>
                      <a:pPr marL="171450" indent="-171450">
                        <a:buFont typeface="Arial" panose="020B0604020202020204" pitchFamily="34" charset="0"/>
                        <a:buChar char="•"/>
                      </a:pPr>
                      <a:r>
                        <a:rPr lang="en-US" sz="1200" b="0" dirty="0">
                          <a:latin typeface="Roboto Condensed Light" panose="02000000000000000000" pitchFamily="2" charset="0"/>
                          <a:ea typeface="Roboto Condensed Light" panose="02000000000000000000" pitchFamily="2" charset="0"/>
                        </a:rPr>
                        <a:t>Granular issues may not be significant enough to register business impact on their own.</a:t>
                      </a:r>
                    </a:p>
                    <a:p>
                      <a:pPr marL="171450" indent="-171450">
                        <a:buFont typeface="Arial" panose="020B0604020202020204" pitchFamily="34" charset="0"/>
                        <a:buChar char="•"/>
                      </a:pPr>
                      <a:r>
                        <a:rPr lang="en-US" sz="1200" b="0" dirty="0">
                          <a:latin typeface="Roboto Condensed Light" panose="02000000000000000000" pitchFamily="2" charset="0"/>
                          <a:ea typeface="Roboto Condensed Light" panose="02000000000000000000" pitchFamily="2" charset="0"/>
                        </a:rPr>
                        <a:t>“In the weeds”; can take more time if there are lots of individual tech debts identified. </a:t>
                      </a:r>
                      <a:endParaRPr lang="en-CA" sz="1200" b="0" dirty="0">
                        <a:latin typeface="Roboto Condensed Light" panose="02000000000000000000" pitchFamily="2" charset="0"/>
                        <a:ea typeface="Roboto Condensed Light" panose="02000000000000000000" pitchFamily="2" charset="0"/>
                      </a:endParaRPr>
                    </a:p>
                  </a:txBody>
                  <a:tcPr anchor="ctr"/>
                </a:tc>
                <a:extLst>
                  <a:ext uri="{0D108BD9-81ED-4DB2-BD59-A6C34878D82A}">
                    <a16:rowId xmlns:a16="http://schemas.microsoft.com/office/drawing/2014/main" val="2168856622"/>
                  </a:ext>
                </a:extLst>
              </a:tr>
            </a:tbl>
          </a:graphicData>
        </a:graphic>
      </p:graphicFrame>
    </p:spTree>
    <p:extLst>
      <p:ext uri="{BB962C8B-B14F-4D97-AF65-F5344CB8AC3E}">
        <p14:creationId xmlns:p14="http://schemas.microsoft.com/office/powerpoint/2010/main" val="3316119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2775207967"/>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Participant views on organizational tech debt</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Initial list of tech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Sticky notes</a:t>
                      </a: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328048" cy="1130188"/>
          </a:xfrm>
        </p:spPr>
        <p:txBody>
          <a:bodyPr/>
          <a:lstStyle/>
          <a:p>
            <a:r>
              <a:rPr lang="en-US" dirty="0">
                <a:solidFill>
                  <a:srgbClr val="2576B7"/>
                </a:solidFill>
              </a:rPr>
              <a:t>1.2.1 </a:t>
            </a:r>
            <a:r>
              <a:rPr lang="en-US" dirty="0"/>
              <a:t>Identify your technical debt</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67658" y="1643564"/>
            <a:ext cx="4116208" cy="548059"/>
          </a:xfrm>
        </p:spPr>
        <p:txBody>
          <a:bodyPr/>
          <a:lstStyle/>
          <a:p>
            <a:r>
              <a:rPr lang="en-US" sz="1600" dirty="0">
                <a:latin typeface="Exo" panose="02000503000000000000" pitchFamily="2" charset="77"/>
              </a:rPr>
              <a:t>30-60 minutes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67658" y="2115421"/>
            <a:ext cx="6513433" cy="4289389"/>
          </a:xfrm>
          <a:prstGeom prst="rect">
            <a:avLst/>
          </a:prstGeom>
        </p:spPr>
        <p:txBody>
          <a:bodyPr lIns="0" tIns="0" rIns="0" bIns="0" numCol="1" spcCol="292608" anchor="t"/>
          <a:lstStyle/>
          <a:p>
            <a:pPr marL="0" indent="0">
              <a:buNone/>
            </a:pPr>
            <a:r>
              <a:rPr lang="en-US" sz="1800" dirty="0">
                <a:latin typeface="Roboto Condensed Light"/>
                <a:ea typeface="Roboto Condensed Light"/>
              </a:rPr>
              <a:t>Ask participants to brainstorm your organization’s sources of tech debt on their own ahead of this session. </a:t>
            </a:r>
            <a:r>
              <a:rPr lang="en-US" sz="1800" b="1" dirty="0">
                <a:latin typeface="Roboto Condensed Light"/>
                <a:ea typeface="Roboto Condensed Light"/>
              </a:rPr>
              <a:t>Focus on technical debt that participants believe can and should be paid back.</a:t>
            </a:r>
            <a:endParaRPr lang="en-US" sz="1800" dirty="0">
              <a:latin typeface="Roboto Condensed Light"/>
              <a:ea typeface="Roboto Condensed Light"/>
            </a:endParaRPr>
          </a:p>
          <a:p>
            <a:pPr marL="342900" indent="-342900">
              <a:buFont typeface="+mj-lt"/>
              <a:buAutoNum type="arabicPeriod"/>
            </a:pPr>
            <a:r>
              <a:rPr lang="en-US" sz="1800" dirty="0">
                <a:latin typeface="Roboto Condensed Light"/>
                <a:ea typeface="Roboto Condensed Light"/>
              </a:rPr>
              <a:t>Hand out sticky notes to participants. Ask each participant to take five minutes to write down sources of technical debt in your IT environment. Write one tech debt per sticky note. </a:t>
            </a:r>
          </a:p>
          <a:p>
            <a:pPr marL="792162" lvl="1" indent="-342900"/>
            <a:r>
              <a:rPr lang="en-US" sz="1800" dirty="0">
                <a:latin typeface="Roboto Condensed Light"/>
                <a:ea typeface="Roboto Condensed Light"/>
              </a:rPr>
              <a:t>In general, keep the focus on technical debts you want to build a case to fix. Don’t just bring up problems. Bring up problems you can and need to solve!</a:t>
            </a:r>
          </a:p>
          <a:p>
            <a:pPr marL="342900" indent="-342900">
              <a:buFont typeface="+mj-lt"/>
              <a:buAutoNum type="arabicPeriod"/>
            </a:pPr>
            <a:r>
              <a:rPr lang="en-US" sz="1800" dirty="0">
                <a:latin typeface="Roboto Condensed Light"/>
                <a:ea typeface="Roboto Condensed Light"/>
              </a:rPr>
              <a:t>Once the five minutes are up, ask participants to bring their sticky notes to the whiteboard and to present and explain each. </a:t>
            </a:r>
          </a:p>
          <a:p>
            <a:pPr marL="342900" indent="-342900">
              <a:buFont typeface="+mj-lt"/>
              <a:buAutoNum type="arabicPeriod"/>
            </a:pPr>
            <a:r>
              <a:rPr lang="en-US" sz="1800" dirty="0">
                <a:latin typeface="Roboto Condensed Light"/>
                <a:ea typeface="Roboto Condensed Light"/>
              </a:rPr>
              <a:t>Consolidate the list by grouping related sticky notes together. </a:t>
            </a:r>
          </a:p>
        </p:txBody>
      </p:sp>
    </p:spTree>
    <p:extLst>
      <p:ext uri="{BB962C8B-B14F-4D97-AF65-F5344CB8AC3E}">
        <p14:creationId xmlns:p14="http://schemas.microsoft.com/office/powerpoint/2010/main" val="312768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18C7CD-2D64-6649-9B6C-B55FC74DC392}"/>
              </a:ext>
            </a:extLst>
          </p:cNvPr>
          <p:cNvSpPr>
            <a:spLocks noGrp="1"/>
          </p:cNvSpPr>
          <p:nvPr>
            <p:ph type="body" sz="quarter" idx="10"/>
          </p:nvPr>
        </p:nvSpPr>
        <p:spPr/>
        <p:txBody>
          <a:bodyPr/>
          <a:lstStyle/>
          <a:p>
            <a:r>
              <a:rPr lang="en-US" dirty="0"/>
              <a:t>Manage Your Technical Debt</a:t>
            </a:r>
          </a:p>
        </p:txBody>
      </p:sp>
      <p:sp>
        <p:nvSpPr>
          <p:cNvPr id="8" name="Text Placeholder 7">
            <a:extLst>
              <a:ext uri="{FF2B5EF4-FFF2-40B4-BE49-F238E27FC236}">
                <a16:creationId xmlns:a16="http://schemas.microsoft.com/office/drawing/2014/main" id="{FF7D0351-240C-B245-9FC2-06C064CF2432}"/>
              </a:ext>
            </a:extLst>
          </p:cNvPr>
          <p:cNvSpPr>
            <a:spLocks noGrp="1"/>
          </p:cNvSpPr>
          <p:nvPr>
            <p:ph type="body" sz="quarter" idx="11"/>
          </p:nvPr>
        </p:nvSpPr>
        <p:spPr/>
        <p:txBody>
          <a:bodyPr/>
          <a:lstStyle/>
          <a:p>
            <a:r>
              <a:rPr lang="en-US" dirty="0"/>
              <a:t>Make the case to manage technical debt in terms of business impact.</a:t>
            </a:r>
          </a:p>
          <a:p>
            <a:endParaRPr lang="en-US" dirty="0"/>
          </a:p>
        </p:txBody>
      </p:sp>
      <p:grpSp>
        <p:nvGrpSpPr>
          <p:cNvPr id="4" name="Group 3">
            <a:extLst>
              <a:ext uri="{FF2B5EF4-FFF2-40B4-BE49-F238E27FC236}">
                <a16:creationId xmlns:a16="http://schemas.microsoft.com/office/drawing/2014/main" id="{EB6CEE5D-D0B4-4A8A-B354-DD96D7C96436}"/>
              </a:ext>
            </a:extLst>
          </p:cNvPr>
          <p:cNvGrpSpPr/>
          <p:nvPr/>
        </p:nvGrpSpPr>
        <p:grpSpPr>
          <a:xfrm>
            <a:off x="0" y="4767200"/>
            <a:ext cx="12193588" cy="969356"/>
            <a:chOff x="0" y="4767200"/>
            <a:chExt cx="12193588" cy="969356"/>
          </a:xfrm>
        </p:grpSpPr>
        <p:sp>
          <p:nvSpPr>
            <p:cNvPr id="5" name="Rectangle 4">
              <a:extLst>
                <a:ext uri="{FF2B5EF4-FFF2-40B4-BE49-F238E27FC236}">
                  <a16:creationId xmlns:a16="http://schemas.microsoft.com/office/drawing/2014/main" id="{3E94323B-9181-4D21-B126-96139C6DD6B3}"/>
                </a:ext>
              </a:extLst>
            </p:cNvPr>
            <p:cNvSpPr/>
            <p:nvPr/>
          </p:nvSpPr>
          <p:spPr>
            <a:xfrm>
              <a:off x="0" y="4767200"/>
              <a:ext cx="12193588" cy="902525"/>
            </a:xfrm>
            <a:prstGeom prst="rect">
              <a:avLst/>
            </a:prstGeom>
            <a:gradFill>
              <a:gsLst>
                <a:gs pos="99000">
                  <a:schemeClr val="bg1">
                    <a:alpha val="15000"/>
                  </a:schemeClr>
                </a:gs>
                <a:gs pos="0">
                  <a:srgbClr val="2576B7">
                    <a:alpha val="9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AA117C48-BA0C-4B0F-8FFF-F169DEBCDA7D}"/>
                </a:ext>
              </a:extLst>
            </p:cNvPr>
            <p:cNvSpPr txBox="1"/>
            <p:nvPr/>
          </p:nvSpPr>
          <p:spPr>
            <a:xfrm>
              <a:off x="707136" y="5182558"/>
              <a:ext cx="7498080" cy="553998"/>
            </a:xfrm>
            <a:prstGeom prst="rect">
              <a:avLst/>
            </a:prstGeom>
            <a:noFill/>
          </p:spPr>
          <p:txBody>
            <a:bodyPr wrap="square" lIns="0" tIns="0" rIns="0" bIns="0" rtlCol="0">
              <a:spAutoFit/>
            </a:bodyPr>
            <a:lstStyle/>
            <a:p>
              <a:pPr>
                <a:lnSpc>
                  <a:spcPts val="1600"/>
                </a:lnSpc>
              </a:pPr>
              <a:r>
                <a:rPr lang="en-US" sz="2800" spc="500" dirty="0">
                  <a:solidFill>
                    <a:schemeClr val="bg1"/>
                  </a:solidFill>
                  <a:latin typeface="Montserrat Medium" pitchFamily="2" charset="77"/>
                  <a:ea typeface="Roboto Condensed Light" panose="02000000000000000000" pitchFamily="2" charset="0"/>
                </a:rPr>
                <a:t>EXECUTIVE BRIEF</a:t>
              </a:r>
            </a:p>
            <a:p>
              <a:pPr>
                <a:lnSpc>
                  <a:spcPts val="1400"/>
                </a:lnSpc>
              </a:pPr>
              <a:br>
                <a:rPr lang="en-US" spc="500" dirty="0">
                  <a:solidFill>
                    <a:srgbClr val="2576B7"/>
                  </a:solidFill>
                  <a:latin typeface="Montserrat" pitchFamily="2" charset="77"/>
                </a:rPr>
              </a:br>
              <a:endParaRPr lang="en-US" spc="500" dirty="0">
                <a:solidFill>
                  <a:srgbClr val="2576B7"/>
                </a:solidFill>
                <a:latin typeface="Montserrat" pitchFamily="2" charset="77"/>
              </a:endParaRPr>
            </a:p>
          </p:txBody>
        </p:sp>
      </p:grpSp>
    </p:spTree>
    <p:extLst>
      <p:ext uri="{BB962C8B-B14F-4D97-AF65-F5344CB8AC3E}">
        <p14:creationId xmlns:p14="http://schemas.microsoft.com/office/powerpoint/2010/main" val="336115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30606813"/>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Initial list of technical debt</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5 -10 high-impact technical debts to include in the impact analysis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 or flip chart paper</a:t>
                      </a: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7093174" cy="1130188"/>
          </a:xfrm>
        </p:spPr>
        <p:txBody>
          <a:bodyPr/>
          <a:lstStyle/>
          <a:p>
            <a:r>
              <a:rPr lang="en-US" dirty="0">
                <a:solidFill>
                  <a:srgbClr val="2576B7"/>
                </a:solidFill>
              </a:rPr>
              <a:t>1.2.2 </a:t>
            </a:r>
            <a:r>
              <a:rPr lang="en-US" dirty="0"/>
              <a:t>Select tech debt for your impact analysis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30 minutes</a:t>
            </a:r>
          </a:p>
        </p:txBody>
      </p:sp>
      <p:sp>
        <p:nvSpPr>
          <p:cNvPr id="7" name="Text Placeholder 18">
            <a:extLst>
              <a:ext uri="{FF2B5EF4-FFF2-40B4-BE49-F238E27FC236}">
                <a16:creationId xmlns:a16="http://schemas.microsoft.com/office/drawing/2014/main" id="{2C0484DA-CB21-493E-B56C-965D38998F79}"/>
              </a:ext>
            </a:extLst>
          </p:cNvPr>
          <p:cNvSpPr txBox="1">
            <a:spLocks/>
          </p:cNvSpPr>
          <p:nvPr/>
        </p:nvSpPr>
        <p:spPr>
          <a:xfrm>
            <a:off x="354105" y="2095265"/>
            <a:ext cx="6953074" cy="444621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Font typeface="Arial" panose="020B0604020202020204" pitchFamily="34" charset="0"/>
              <a:buNone/>
            </a:pPr>
            <a:r>
              <a:rPr lang="en-US" sz="1400" dirty="0">
                <a:solidFill>
                  <a:schemeClr val="tx1">
                    <a:lumMod val="50000"/>
                  </a:schemeClr>
                </a:solidFill>
                <a:latin typeface="Roboto Condensed Light" panose="02000000000000000000" pitchFamily="2" charset="0"/>
                <a:ea typeface="Roboto Condensed Light" panose="02000000000000000000" pitchFamily="2" charset="0"/>
              </a:rPr>
              <a:t>Start with the end in mind. You will analyze the business impact of each technical debt you identify and use that analysis to communicate risk to the business, and potentially, to make the case for funds and resources.</a:t>
            </a:r>
          </a:p>
          <a:p>
            <a:pPr marL="0" indent="0">
              <a:spcBef>
                <a:spcPts val="0"/>
              </a:spcBef>
              <a:spcAft>
                <a:spcPts val="1200"/>
              </a:spcAft>
              <a:buFont typeface="Arial" panose="020B0604020202020204" pitchFamily="34" charset="0"/>
              <a:buNone/>
            </a:pPr>
            <a:r>
              <a:rPr lang="en-US" sz="1400" dirty="0">
                <a:solidFill>
                  <a:schemeClr val="tx1">
                    <a:lumMod val="50000"/>
                  </a:schemeClr>
                </a:solidFill>
                <a:latin typeface="Roboto Condensed Light" panose="02000000000000000000" pitchFamily="2" charset="0"/>
                <a:ea typeface="Roboto Condensed Light" panose="02000000000000000000" pitchFamily="2" charset="0"/>
              </a:rPr>
              <a:t>Aim for five to ten technical debts that have the highest impact on your business. </a:t>
            </a:r>
          </a:p>
          <a:p>
            <a:pPr marL="0" indent="0">
              <a:spcBef>
                <a:spcPts val="0"/>
              </a:spcBef>
              <a:spcAft>
                <a:spcPts val="1200"/>
              </a:spcAft>
              <a:buFont typeface="Arial" panose="020B0604020202020204" pitchFamily="34" charset="0"/>
              <a:buNone/>
            </a:pPr>
            <a:r>
              <a:rPr lang="en-US" sz="1400" dirty="0">
                <a:solidFill>
                  <a:schemeClr val="tx1">
                    <a:lumMod val="50000"/>
                  </a:schemeClr>
                </a:solidFill>
                <a:latin typeface="Roboto Condensed Light" panose="02000000000000000000" pitchFamily="2" charset="0"/>
                <a:ea typeface="Roboto Condensed Light" panose="02000000000000000000" pitchFamily="2" charset="0"/>
              </a:rPr>
              <a:t>As you narrow down the list, consider:</a:t>
            </a: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Organizational focus:</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 What technical debts stand in the way of current organizational priorities?</a:t>
            </a: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Resource requirements:</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 What tech debts are large enough that you'll need to justify a project to address them?</a:t>
            </a: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Reverse engineering: </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You or your team may have certain solutions in mind already. Conducting a business impact analysis for tech debt that the solution might address can help make the case.</a:t>
            </a: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Recent problems:</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 Were there specific technical debts at the root of recent, highly visible IT incidents?</a:t>
            </a: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Level of impact:</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 </a:t>
            </a:r>
            <a:r>
              <a:rPr lang="en-US" sz="1400" dirty="0">
                <a:solidFill>
                  <a:schemeClr val="tx1">
                    <a:lumMod val="50000"/>
                  </a:schemeClr>
                </a:solidFill>
                <a:latin typeface="Roboto Condensed Light"/>
                <a:ea typeface="Roboto Condensed Light"/>
              </a:rPr>
              <a:t>Consider whether the direct costs, strategic impact, and uncertainty are significant enough to determine if a particular tech debt item is impactful enough. If a particular item isn’t impactful enough, consider combining items using the “bucket approach.”</a:t>
            </a: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a:p>
            <a:pPr>
              <a:spcBef>
                <a:spcPts val="0"/>
              </a:spcBef>
              <a:spcAft>
                <a:spcPts val="1200"/>
              </a:spcAf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Grief index: </a:t>
            </a:r>
            <a:r>
              <a:rPr lang="en-US" sz="1400" dirty="0">
                <a:solidFill>
                  <a:schemeClr val="tx1">
                    <a:lumMod val="50000"/>
                  </a:schemeClr>
                </a:solidFill>
                <a:latin typeface="Roboto Condensed Light" panose="02000000000000000000" pitchFamily="2" charset="0"/>
                <a:ea typeface="Roboto Condensed Light" panose="02000000000000000000" pitchFamily="2" charset="0"/>
              </a:rPr>
              <a:t>Which tech-debt-related issues are causing you the most grief?</a:t>
            </a:r>
            <a:endParaRPr lang="en-CA" dirty="0">
              <a:solidFill>
                <a:schemeClr val="tx1">
                  <a:lumMod val="50000"/>
                </a:schemeClr>
              </a:solidFill>
            </a:endParaRPr>
          </a:p>
        </p:txBody>
      </p:sp>
    </p:spTree>
    <p:extLst>
      <p:ext uri="{BB962C8B-B14F-4D97-AF65-F5344CB8AC3E}">
        <p14:creationId xmlns:p14="http://schemas.microsoft.com/office/powerpoint/2010/main" val="27964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1050372860"/>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5-10 high-impact technical debts to include in the impact analysis</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A populated copy of the </a:t>
                      </a:r>
                      <a:r>
                        <a:rPr lang="en-US" sz="1200" b="0" i="1" dirty="0">
                          <a:solidFill>
                            <a:srgbClr val="000000"/>
                          </a:solidFill>
                          <a:latin typeface="Roboto Condensed Light" panose="02000000000000000000" pitchFamily="2" charset="0"/>
                          <a:ea typeface="Roboto Condensed Light" panose="02000000000000000000" pitchFamily="2" charset="0"/>
                        </a:rPr>
                        <a:t>Business Impact Analysis Tool</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i="1" dirty="0">
                          <a:latin typeface="Roboto Condensed Light"/>
                          <a:ea typeface="Roboto Condensed Light"/>
                        </a:rPr>
                        <a:t>Technical Debt Business Impact Analysis Tool</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Projector or screensharing capabilities</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5" y="544769"/>
            <a:ext cx="6662711" cy="1130188"/>
          </a:xfrm>
        </p:spPr>
        <p:txBody>
          <a:bodyPr/>
          <a:lstStyle/>
          <a:p>
            <a:r>
              <a:rPr lang="en-US" dirty="0">
                <a:solidFill>
                  <a:srgbClr val="2576B7"/>
                </a:solidFill>
              </a:rPr>
              <a:t>1.2.2 </a:t>
            </a:r>
            <a:r>
              <a:rPr lang="en-US" dirty="0"/>
              <a:t>Add tech debt to the </a:t>
            </a:r>
            <a:r>
              <a:rPr lang="en-US" i="1" dirty="0"/>
              <a:t>Impact Analysis Tool</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30 minutes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54106" y="2125283"/>
            <a:ext cx="6314496" cy="3654853"/>
          </a:xfrm>
          <a:prstGeom prst="rect">
            <a:avLst/>
          </a:prstGeom>
        </p:spPr>
        <p:txBody>
          <a:bodyPr lIns="0" tIns="0" rIns="0" bIns="0" numCol="1" spcCol="292608" anchor="t"/>
          <a:lstStyle/>
          <a:p>
            <a:pPr marL="0" indent="0">
              <a:buNone/>
            </a:pPr>
            <a:r>
              <a:rPr lang="en-US" sz="1600" dirty="0">
                <a:latin typeface="Roboto Condensed Light"/>
                <a:ea typeface="Roboto Condensed Light"/>
              </a:rPr>
              <a:t>Add the identified tech debts to tab 3 of your copy of the </a:t>
            </a:r>
            <a:r>
              <a:rPr lang="en-US" sz="1600" i="1" dirty="0">
                <a:latin typeface="Roboto Condensed Light"/>
                <a:ea typeface="Roboto Condensed Light"/>
              </a:rPr>
              <a:t>Technical Debt Business Impact Analysis Tool</a:t>
            </a:r>
            <a:r>
              <a:rPr lang="en-US" sz="1600" dirty="0">
                <a:latin typeface="Roboto Condensed Light"/>
                <a:ea typeface="Roboto Condensed Light"/>
              </a:rPr>
              <a:t>. </a:t>
            </a:r>
          </a:p>
          <a:p>
            <a:pPr marL="0" indent="0">
              <a:buNone/>
            </a:pPr>
            <a:r>
              <a:rPr lang="en-US" sz="1600" dirty="0">
                <a:latin typeface="Roboto Condensed Light"/>
                <a:ea typeface="Roboto Condensed Light"/>
              </a:rPr>
              <a:t>Record the following:</a:t>
            </a:r>
          </a:p>
          <a:p>
            <a:pPr marL="342900" indent="-342900">
              <a:buFont typeface="+mj-lt"/>
              <a:buAutoNum type="arabicPeriod"/>
            </a:pPr>
            <a:r>
              <a:rPr lang="en-US" sz="1600" dirty="0">
                <a:latin typeface="Roboto Condensed Light"/>
                <a:ea typeface="Roboto Condensed Light"/>
              </a:rPr>
              <a:t>Give each tech debt a short name.</a:t>
            </a:r>
          </a:p>
          <a:p>
            <a:pPr marL="342900" indent="-342900">
              <a:buFont typeface="+mj-lt"/>
              <a:buAutoNum type="arabicPeriod"/>
            </a:pPr>
            <a:r>
              <a:rPr lang="en-US" sz="1600" dirty="0">
                <a:latin typeface="Roboto Condensed Light"/>
                <a:ea typeface="Roboto Condensed Light"/>
              </a:rPr>
              <a:t>Add short descriptions for each technical debt. What exactly is this technical debt? What IT services does it affect? What lines of business?</a:t>
            </a:r>
          </a:p>
          <a:p>
            <a:pPr marL="342900" indent="-342900">
              <a:buFont typeface="+mj-lt"/>
              <a:buAutoNum type="arabicPeriod"/>
            </a:pPr>
            <a:r>
              <a:rPr lang="en-US" sz="1600" dirty="0">
                <a:latin typeface="Roboto Condensed Light"/>
                <a:ea typeface="Roboto Condensed Light"/>
              </a:rPr>
              <a:t>Write down any possible solutions that have already been identified. Don’t brainstorm new solutions – just track existing ideas.</a:t>
            </a:r>
          </a:p>
          <a:p>
            <a:pPr marL="342900" indent="-342900">
              <a:buFont typeface="+mj-lt"/>
              <a:buAutoNum type="arabicPeriod"/>
            </a:pPr>
            <a:r>
              <a:rPr lang="en-US" sz="1600" dirty="0">
                <a:latin typeface="Roboto Condensed Light"/>
                <a:ea typeface="Roboto Condensed Light"/>
              </a:rPr>
              <a:t>Identify any internal or external technical SMEs for each debt.</a:t>
            </a:r>
          </a:p>
          <a:p>
            <a:pPr marL="342900" indent="-342900">
              <a:buFont typeface="+mj-lt"/>
              <a:buAutoNum type="arabicPeriod"/>
            </a:pPr>
            <a:r>
              <a:rPr lang="en-US" sz="1600" dirty="0">
                <a:latin typeface="Roboto Condensed Light"/>
                <a:ea typeface="Roboto Condensed Light"/>
              </a:rPr>
              <a:t>Identify who “owns” the debt, if possible. This should be an accountable role for each technical debt item, likely at the senior leadership level.</a:t>
            </a:r>
          </a:p>
        </p:txBody>
      </p:sp>
      <p:grpSp>
        <p:nvGrpSpPr>
          <p:cNvPr id="7" name="Group 6">
            <a:extLst>
              <a:ext uri="{FF2B5EF4-FFF2-40B4-BE49-F238E27FC236}">
                <a16:creationId xmlns:a16="http://schemas.microsoft.com/office/drawing/2014/main" id="{BFF4E70B-6FA1-43C0-AB02-6E50DBBFA021}"/>
              </a:ext>
            </a:extLst>
          </p:cNvPr>
          <p:cNvGrpSpPr/>
          <p:nvPr/>
        </p:nvGrpSpPr>
        <p:grpSpPr>
          <a:xfrm>
            <a:off x="354106" y="6079230"/>
            <a:ext cx="5742688" cy="468002"/>
            <a:chOff x="469425" y="5628818"/>
            <a:chExt cx="6797971" cy="554002"/>
          </a:xfrm>
        </p:grpSpPr>
        <p:sp>
          <p:nvSpPr>
            <p:cNvPr id="8" name="Rectangle 7">
              <a:hlinkClick r:id="rId3"/>
              <a:extLst>
                <a:ext uri="{FF2B5EF4-FFF2-40B4-BE49-F238E27FC236}">
                  <a16:creationId xmlns:a16="http://schemas.microsoft.com/office/drawing/2014/main" id="{F7DC9FBD-9FFB-4377-B5F6-13E9D1355330}"/>
                </a:ext>
              </a:extLst>
            </p:cNvPr>
            <p:cNvSpPr/>
            <p:nvPr/>
          </p:nvSpPr>
          <p:spPr>
            <a:xfrm>
              <a:off x="1022782" y="5628818"/>
              <a:ext cx="6244614" cy="554000"/>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Download the </a:t>
              </a:r>
              <a:r>
                <a:rPr lang="en-US" sz="1200" i="1" dirty="0">
                  <a:solidFill>
                    <a:schemeClr val="bg1"/>
                  </a:solidFill>
                  <a:latin typeface="Exo" panose="02000503000000000000" pitchFamily="2" charset="77"/>
                </a:rPr>
                <a:t>Technical Debt Business Impact Analysis Tool</a:t>
              </a:r>
            </a:p>
          </p:txBody>
        </p:sp>
        <p:sp>
          <p:nvSpPr>
            <p:cNvPr id="9" name="Rectangle 8">
              <a:extLst>
                <a:ext uri="{FF2B5EF4-FFF2-40B4-BE49-F238E27FC236}">
                  <a16:creationId xmlns:a16="http://schemas.microsoft.com/office/drawing/2014/main" id="{C7D1C112-6EB8-40CF-A0EE-73179B411442}"/>
                </a:ext>
              </a:extLst>
            </p:cNvPr>
            <p:cNvSpPr>
              <a:spLocks noChangeAspect="1"/>
            </p:cNvSpPr>
            <p:nvPr/>
          </p:nvSpPr>
          <p:spPr>
            <a:xfrm>
              <a:off x="469425" y="5628820"/>
              <a:ext cx="554000" cy="554000"/>
            </a:xfrm>
            <a:prstGeom prst="rect">
              <a:avLst/>
            </a:prstGeom>
            <a:solidFill>
              <a:srgbClr val="1E5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10" name="Picture 9">
              <a:extLst>
                <a:ext uri="{FF2B5EF4-FFF2-40B4-BE49-F238E27FC236}">
                  <a16:creationId xmlns:a16="http://schemas.microsoft.com/office/drawing/2014/main" id="{96B9BE17-73D0-4B08-90EE-A38543FC56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598566" y="5748170"/>
              <a:ext cx="308823" cy="308824"/>
            </a:xfrm>
            <a:prstGeom prst="rect">
              <a:avLst/>
            </a:prstGeom>
          </p:spPr>
        </p:pic>
      </p:grpSp>
    </p:spTree>
    <p:extLst>
      <p:ext uri="{BB962C8B-B14F-4D97-AF65-F5344CB8AC3E}">
        <p14:creationId xmlns:p14="http://schemas.microsoft.com/office/powerpoint/2010/main" val="1265690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C5E92-3258-B141-9B16-8D931C50C7BB}"/>
              </a:ext>
            </a:extLst>
          </p:cNvPr>
          <p:cNvSpPr>
            <a:spLocks noGrp="1"/>
          </p:cNvSpPr>
          <p:nvPr>
            <p:ph type="body" sz="quarter" idx="16"/>
          </p:nvPr>
        </p:nvSpPr>
        <p:spPr>
          <a:xfrm>
            <a:off x="845910" y="3024465"/>
            <a:ext cx="2076769" cy="371902"/>
          </a:xfrm>
          <a:prstGeom prst="rect">
            <a:avLst/>
          </a:prstGeom>
        </p:spPr>
        <p:txBody>
          <a:bodyPr/>
          <a:lstStyle/>
          <a:p>
            <a:r>
              <a:rPr lang="en-US" dirty="0"/>
              <a:t>Phase 1</a:t>
            </a:r>
          </a:p>
        </p:txBody>
      </p:sp>
      <p:sp>
        <p:nvSpPr>
          <p:cNvPr id="5" name="Text Placeholder 4">
            <a:extLst>
              <a:ext uri="{FF2B5EF4-FFF2-40B4-BE49-F238E27FC236}">
                <a16:creationId xmlns:a16="http://schemas.microsoft.com/office/drawing/2014/main" id="{30B97669-859A-BF40-9699-E0B1A6CEAED2}"/>
              </a:ext>
            </a:extLst>
          </p:cNvPr>
          <p:cNvSpPr>
            <a:spLocks noGrp="1"/>
          </p:cNvSpPr>
          <p:nvPr>
            <p:ph type="body" sz="quarter" idx="18"/>
          </p:nvPr>
        </p:nvSpPr>
        <p:spPr>
          <a:xfrm>
            <a:off x="3457030" y="3024465"/>
            <a:ext cx="2076769" cy="371902"/>
          </a:xfrm>
          <a:prstGeom prst="rect">
            <a:avLst/>
          </a:prstGeom>
        </p:spPr>
        <p:txBody>
          <a:bodyPr/>
          <a:lstStyle/>
          <a:p>
            <a:r>
              <a:rPr lang="en-US" dirty="0"/>
              <a:t>Phase 2</a:t>
            </a:r>
          </a:p>
        </p:txBody>
      </p:sp>
      <p:sp>
        <p:nvSpPr>
          <p:cNvPr id="7" name="Text Placeholder 6">
            <a:extLst>
              <a:ext uri="{FF2B5EF4-FFF2-40B4-BE49-F238E27FC236}">
                <a16:creationId xmlns:a16="http://schemas.microsoft.com/office/drawing/2014/main" id="{5239448B-13A2-8343-A5B4-033A0B3AC59D}"/>
              </a:ext>
            </a:extLst>
          </p:cNvPr>
          <p:cNvSpPr>
            <a:spLocks noGrp="1"/>
          </p:cNvSpPr>
          <p:nvPr>
            <p:ph type="body" sz="quarter" idx="20"/>
          </p:nvPr>
        </p:nvSpPr>
        <p:spPr>
          <a:xfrm>
            <a:off x="6068150" y="3024465"/>
            <a:ext cx="2076769" cy="371902"/>
          </a:xfrm>
          <a:prstGeom prst="rect">
            <a:avLst/>
          </a:prstGeom>
        </p:spPr>
        <p:txBody>
          <a:bodyPr/>
          <a:lstStyle/>
          <a:p>
            <a:r>
              <a:rPr lang="en-US" dirty="0"/>
              <a:t>Phase 3</a:t>
            </a:r>
          </a:p>
        </p:txBody>
      </p:sp>
      <p:sp>
        <p:nvSpPr>
          <p:cNvPr id="49" name="Title 48">
            <a:extLst>
              <a:ext uri="{FF2B5EF4-FFF2-40B4-BE49-F238E27FC236}">
                <a16:creationId xmlns:a16="http://schemas.microsoft.com/office/drawing/2014/main" id="{A9EB671C-0F6A-CF42-8E3C-8155D709DD51}"/>
              </a:ext>
            </a:extLst>
          </p:cNvPr>
          <p:cNvSpPr>
            <a:spLocks noGrp="1"/>
          </p:cNvSpPr>
          <p:nvPr>
            <p:ph type="title"/>
          </p:nvPr>
        </p:nvSpPr>
        <p:spPr>
          <a:xfrm>
            <a:off x="354106" y="530021"/>
            <a:ext cx="8480612" cy="519691"/>
          </a:xfrm>
        </p:spPr>
        <p:txBody>
          <a:bodyPr/>
          <a:lstStyle/>
          <a:p>
            <a:r>
              <a:rPr lang="en-CA" dirty="0"/>
              <a:t>Phase 2</a:t>
            </a:r>
            <a:endParaRPr lang="en-US" dirty="0"/>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11"/>
          </p:nvPr>
        </p:nvSpPr>
        <p:spPr>
          <a:prstGeom prst="rect">
            <a:avLst/>
          </a:prstGeom>
        </p:spPr>
        <p:txBody>
          <a:bodyPr/>
          <a:lstStyle/>
          <a:p>
            <a:r>
              <a:rPr lang="en-CA" dirty="0"/>
              <a:t>Measure Your Technical Debt</a:t>
            </a:r>
          </a:p>
        </p:txBody>
      </p:sp>
      <p:sp>
        <p:nvSpPr>
          <p:cNvPr id="32" name="Text Placeholder 3">
            <a:extLst>
              <a:ext uri="{FF2B5EF4-FFF2-40B4-BE49-F238E27FC236}">
                <a16:creationId xmlns:a16="http://schemas.microsoft.com/office/drawing/2014/main" id="{919CC942-DA32-4E6E-9442-5B7671B77FF9}"/>
              </a:ext>
            </a:extLst>
          </p:cNvPr>
          <p:cNvSpPr txBox="1">
            <a:spLocks/>
          </p:cNvSpPr>
          <p:nvPr/>
        </p:nvSpPr>
        <p:spPr>
          <a:xfrm>
            <a:off x="97497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1.1 </a:t>
            </a:r>
            <a:r>
              <a:rPr lang="en-US" dirty="0"/>
              <a:t>Define “technical debt”</a:t>
            </a:r>
          </a:p>
          <a:p>
            <a:pPr>
              <a:spcAft>
                <a:spcPts val="600"/>
              </a:spcAft>
            </a:pPr>
            <a:r>
              <a:rPr lang="en-US" b="1" dirty="0"/>
              <a:t>1.2 </a:t>
            </a:r>
            <a:r>
              <a:rPr lang="en-US" dirty="0"/>
              <a:t>Identify technical debt in your environment</a:t>
            </a:r>
          </a:p>
        </p:txBody>
      </p:sp>
      <p:sp>
        <p:nvSpPr>
          <p:cNvPr id="33" name="Text Placeholder 5">
            <a:extLst>
              <a:ext uri="{FF2B5EF4-FFF2-40B4-BE49-F238E27FC236}">
                <a16:creationId xmlns:a16="http://schemas.microsoft.com/office/drawing/2014/main" id="{570271A2-C330-4E32-A7D6-ADED2F91E6F4}"/>
              </a:ext>
            </a:extLst>
          </p:cNvPr>
          <p:cNvSpPr txBox="1">
            <a:spLocks/>
          </p:cNvSpPr>
          <p:nvPr/>
        </p:nvSpPr>
        <p:spPr>
          <a:xfrm>
            <a:off x="358609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2.1</a:t>
            </a:r>
            <a:r>
              <a:rPr lang="en-US" dirty="0"/>
              <a:t> Create impact scoring criteria</a:t>
            </a:r>
          </a:p>
          <a:p>
            <a:pPr>
              <a:spcAft>
                <a:spcPts val="600"/>
              </a:spcAft>
            </a:pPr>
            <a:r>
              <a:rPr lang="en-US" b="1" dirty="0"/>
              <a:t>2.2</a:t>
            </a:r>
            <a:r>
              <a:rPr lang="en-US" dirty="0"/>
              <a:t> Estimate the business impact of technical debt</a:t>
            </a:r>
          </a:p>
          <a:p>
            <a:pPr>
              <a:spcAft>
                <a:spcPts val="600"/>
              </a:spcAft>
            </a:pPr>
            <a:endParaRPr lang="en-US" dirty="0"/>
          </a:p>
          <a:p>
            <a:pPr>
              <a:spcAft>
                <a:spcPts val="600"/>
              </a:spcAft>
            </a:pPr>
            <a:endParaRPr lang="en-US" dirty="0"/>
          </a:p>
        </p:txBody>
      </p:sp>
      <p:sp>
        <p:nvSpPr>
          <p:cNvPr id="36" name="Text Placeholder 7">
            <a:extLst>
              <a:ext uri="{FF2B5EF4-FFF2-40B4-BE49-F238E27FC236}">
                <a16:creationId xmlns:a16="http://schemas.microsoft.com/office/drawing/2014/main" id="{88EFC0B6-7D61-4DD2-AE27-776F267CF9E6}"/>
              </a:ext>
            </a:extLst>
          </p:cNvPr>
          <p:cNvSpPr txBox="1">
            <a:spLocks/>
          </p:cNvSpPr>
          <p:nvPr/>
        </p:nvSpPr>
        <p:spPr>
          <a:xfrm>
            <a:off x="619721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3.1</a:t>
            </a:r>
            <a:r>
              <a:rPr lang="en-US" dirty="0"/>
              <a:t> Identify action items to reduce technical debt</a:t>
            </a:r>
          </a:p>
          <a:p>
            <a:pPr>
              <a:spcAft>
                <a:spcPts val="600"/>
              </a:spcAft>
            </a:pPr>
            <a:r>
              <a:rPr lang="en-US" b="1" dirty="0"/>
              <a:t>3.2 </a:t>
            </a:r>
            <a:r>
              <a:rPr lang="en-US" dirty="0"/>
              <a:t>Track and control technical debt</a:t>
            </a:r>
          </a:p>
        </p:txBody>
      </p:sp>
      <p:sp>
        <p:nvSpPr>
          <p:cNvPr id="13" name="Text Placeholder 34">
            <a:extLst>
              <a:ext uri="{FF2B5EF4-FFF2-40B4-BE49-F238E27FC236}">
                <a16:creationId xmlns:a16="http://schemas.microsoft.com/office/drawing/2014/main" id="{B12B611A-0C43-47BF-BABE-35D5A7A6D50F}"/>
              </a:ext>
            </a:extLst>
          </p:cNvPr>
          <p:cNvSpPr txBox="1">
            <a:spLocks/>
          </p:cNvSpPr>
          <p:nvPr/>
        </p:nvSpPr>
        <p:spPr>
          <a:xfrm>
            <a:off x="9362364" y="662318"/>
            <a:ext cx="2531187" cy="5397288"/>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600" b="1" dirty="0"/>
              <a:t>This phase will walk you through the following activities:</a:t>
            </a:r>
          </a:p>
          <a:p>
            <a:r>
              <a:rPr lang="en-US" sz="1400" dirty="0"/>
              <a:t>Conduct a technical debt business impact analysis.</a:t>
            </a:r>
          </a:p>
          <a:p>
            <a:endParaRPr lang="en-CA" sz="1400" dirty="0"/>
          </a:p>
          <a:p>
            <a:r>
              <a:rPr lang="en-CA" sz="1600" b="1" dirty="0"/>
              <a:t>This phase involves the following participants:</a:t>
            </a:r>
          </a:p>
          <a:p>
            <a:pPr marL="171450" indent="-171450">
              <a:buFont typeface="Arial" panose="020B0604020202020204" pitchFamily="34" charset="0"/>
              <a:buChar char="•"/>
            </a:pPr>
            <a:r>
              <a:rPr lang="en-US" sz="1400" dirty="0"/>
              <a:t>Tech Debt Exercise Facilitator</a:t>
            </a:r>
          </a:p>
          <a:p>
            <a:pPr marL="171450" indent="-171450">
              <a:buFont typeface="Arial" panose="020B0604020202020204" pitchFamily="34" charset="0"/>
              <a:buChar char="•"/>
            </a:pPr>
            <a:r>
              <a:rPr lang="en-US" sz="1400" dirty="0"/>
              <a:t>IT Management</a:t>
            </a:r>
          </a:p>
          <a:p>
            <a:pPr marL="171450" indent="-171450">
              <a:buFont typeface="Arial" panose="020B0604020202020204" pitchFamily="34" charset="0"/>
              <a:buChar char="•"/>
            </a:pPr>
            <a:r>
              <a:rPr lang="en-US" sz="1400" dirty="0"/>
              <a:t>IT SMEs</a:t>
            </a:r>
          </a:p>
        </p:txBody>
      </p:sp>
    </p:spTree>
    <p:extLst>
      <p:ext uri="{BB962C8B-B14F-4D97-AF65-F5344CB8AC3E}">
        <p14:creationId xmlns:p14="http://schemas.microsoft.com/office/powerpoint/2010/main" val="8272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2.1</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a:xfrm>
            <a:off x="374088" y="1177271"/>
            <a:ext cx="5917297" cy="456696"/>
          </a:xfrm>
        </p:spPr>
        <p:txBody>
          <a:bodyPr/>
          <a:lstStyle/>
          <a:p>
            <a:r>
              <a:rPr lang="en-US" dirty="0"/>
              <a:t>Create Impact Scoring Criteria</a:t>
            </a:r>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Create a more-objective scoring scale that can capture and compare the impact of technical debt in different areas of IT.</a:t>
            </a:r>
            <a:endParaRPr lang="en-US" sz="1400" dirty="0"/>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2: </a:t>
              </a:r>
            </a:p>
            <a:p>
              <a:pPr>
                <a:lnSpc>
                  <a:spcPct val="100000"/>
                </a:lnSpc>
              </a:pPr>
              <a:r>
                <a:rPr lang="en-US" dirty="0">
                  <a:solidFill>
                    <a:schemeClr val="accent1">
                      <a:alpha val="90000"/>
                    </a:schemeClr>
                  </a:solidFill>
                </a:rPr>
                <a:t>Measure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2.1 Create impact scoring criteria</a:t>
              </a:r>
            </a:p>
            <a:p>
              <a:endParaRPr lang="en-US" sz="1400" dirty="0"/>
            </a:p>
            <a:p>
              <a:r>
                <a:rPr lang="en-US" sz="1400" dirty="0"/>
                <a:t>2.2 Estimate the business impact of technical debt</a:t>
              </a:r>
            </a:p>
          </p:txBody>
        </p:sp>
      </p:grpSp>
      <p:sp>
        <p:nvSpPr>
          <p:cNvPr id="5" name="Text Placeholder 3">
            <a:extLst>
              <a:ext uri="{FF2B5EF4-FFF2-40B4-BE49-F238E27FC236}">
                <a16:creationId xmlns:a16="http://schemas.microsoft.com/office/drawing/2014/main" id="{CDC6A857-A0B0-41E5-9090-FCEDDECFFE04}"/>
              </a:ext>
            </a:extLst>
          </p:cNvPr>
          <p:cNvSpPr txBox="1">
            <a:spLocks/>
          </p:cNvSpPr>
          <p:nvPr/>
        </p:nvSpPr>
        <p:spPr>
          <a:xfrm>
            <a:off x="3874424" y="2076363"/>
            <a:ext cx="4373301"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Identify relevant categories of business impact.</a:t>
            </a:r>
          </a:p>
          <a:p>
            <a:pPr marL="285750" indent="-285750">
              <a:buFont typeface="Arial" panose="020B0604020202020204" pitchFamily="34" charset="0"/>
              <a:buChar char="•"/>
            </a:pPr>
            <a:r>
              <a:rPr lang="en-CA" sz="1400" dirty="0">
                <a:solidFill>
                  <a:schemeClr val="tx1"/>
                </a:solidFill>
              </a:rPr>
              <a:t>Define a business impact scoring scale.</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p:txBody>
      </p:sp>
    </p:spTree>
    <p:extLst>
      <p:ext uri="{BB962C8B-B14F-4D97-AF65-F5344CB8AC3E}">
        <p14:creationId xmlns:p14="http://schemas.microsoft.com/office/powerpoint/2010/main" val="56485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F75C5-C039-48E1-848F-F976AF75E6D2}"/>
              </a:ext>
            </a:extLst>
          </p:cNvPr>
          <p:cNvSpPr>
            <a:spLocks noGrp="1"/>
          </p:cNvSpPr>
          <p:nvPr>
            <p:ph type="body" sz="quarter" idx="11"/>
          </p:nvPr>
        </p:nvSpPr>
        <p:spPr>
          <a:xfrm>
            <a:off x="348681" y="1729519"/>
            <a:ext cx="7068112" cy="871249"/>
          </a:xfrm>
        </p:spPr>
        <p:txBody>
          <a:bodyPr/>
          <a:lstStyle/>
          <a:p>
            <a:r>
              <a:rPr lang="en-US" dirty="0"/>
              <a:t>Too many organizations avoid a BIA because they see it as onerous or unneeded.</a:t>
            </a:r>
            <a:endParaRPr lang="en-CA" dirty="0"/>
          </a:p>
        </p:txBody>
      </p:sp>
      <p:sp>
        <p:nvSpPr>
          <p:cNvPr id="2" name="Title 1">
            <a:extLst>
              <a:ext uri="{FF2B5EF4-FFF2-40B4-BE49-F238E27FC236}">
                <a16:creationId xmlns:a16="http://schemas.microsoft.com/office/drawing/2014/main" id="{5077B83D-E34F-4C8C-9339-A5BF1EA3173A}"/>
              </a:ext>
            </a:extLst>
          </p:cNvPr>
          <p:cNvSpPr>
            <a:spLocks noGrp="1"/>
          </p:cNvSpPr>
          <p:nvPr>
            <p:ph type="title"/>
          </p:nvPr>
        </p:nvSpPr>
        <p:spPr>
          <a:xfrm>
            <a:off x="354106" y="530021"/>
            <a:ext cx="7418294" cy="1130188"/>
          </a:xfrm>
        </p:spPr>
        <p:txBody>
          <a:bodyPr/>
          <a:lstStyle/>
          <a:p>
            <a:r>
              <a:rPr lang="en-US" dirty="0"/>
              <a:t>Conduct a tech debt business impact analysis</a:t>
            </a:r>
            <a:endParaRPr lang="en-CA" dirty="0"/>
          </a:p>
        </p:txBody>
      </p:sp>
      <p:sp>
        <p:nvSpPr>
          <p:cNvPr id="7" name="Text Placeholder 6">
            <a:extLst>
              <a:ext uri="{FF2B5EF4-FFF2-40B4-BE49-F238E27FC236}">
                <a16:creationId xmlns:a16="http://schemas.microsoft.com/office/drawing/2014/main" id="{4DA35D35-E261-4C3D-83F1-BB048C43A28D}"/>
              </a:ext>
            </a:extLst>
          </p:cNvPr>
          <p:cNvSpPr>
            <a:spLocks noGrp="1"/>
          </p:cNvSpPr>
          <p:nvPr>
            <p:ph type="body" sz="quarter" idx="33"/>
          </p:nvPr>
        </p:nvSpPr>
        <p:spPr>
          <a:xfrm>
            <a:off x="348681" y="2561926"/>
            <a:ext cx="6935753" cy="2182938"/>
          </a:xfrm>
        </p:spPr>
        <p:txBody>
          <a:bodyPr/>
          <a:lstStyle/>
          <a:p>
            <a:pPr marL="0" indent="0">
              <a:buNone/>
            </a:pPr>
            <a:r>
              <a:rPr lang="en-US" sz="1600" b="1" dirty="0">
                <a:latin typeface="Exo" panose="02000303000000000000" pitchFamily="2" charset="0"/>
              </a:rPr>
              <a:t>A well-managed BIA is straightforward, and the benefits are tangible.</a:t>
            </a:r>
          </a:p>
          <a:p>
            <a:r>
              <a:rPr lang="en-US" dirty="0"/>
              <a:t>A business impact analysis (BIA) is an operational analysis, prioritization, and solution design exercise. “BIA” also refers to the document that contains the results of this exercise.</a:t>
            </a:r>
          </a:p>
          <a:p>
            <a:r>
              <a:rPr lang="en-US" dirty="0"/>
              <a:t>BIAs are commonly used in business continuity and disaster recovery planning to identify the business impact of potential disruptions and to develop right-sized solutions and recovery objectives aligned to the impact of downtime. </a:t>
            </a:r>
          </a:p>
          <a:p>
            <a:r>
              <a:rPr lang="en-US" dirty="0"/>
              <a:t>In this phase, we’ll use a BIA to assess the ongoing business impact of your technical debt.</a:t>
            </a:r>
            <a:endParaRPr lang="en-CA" dirty="0"/>
          </a:p>
        </p:txBody>
      </p:sp>
      <p:sp>
        <p:nvSpPr>
          <p:cNvPr id="11" name="TextBox 2">
            <a:extLst>
              <a:ext uri="{FF2B5EF4-FFF2-40B4-BE49-F238E27FC236}">
                <a16:creationId xmlns:a16="http://schemas.microsoft.com/office/drawing/2014/main" id="{4F51EFE6-DFD7-4D79-8FE0-E20C0F7DD82A}"/>
              </a:ext>
            </a:extLst>
          </p:cNvPr>
          <p:cNvSpPr txBox="1"/>
          <p:nvPr/>
        </p:nvSpPr>
        <p:spPr bwMode="auto">
          <a:xfrm>
            <a:off x="9350815" y="4713150"/>
            <a:ext cx="1508098" cy="4409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a:lstStyle/>
          <a:p>
            <a:pPr algn="ctr">
              <a:defRPr/>
            </a:pPr>
            <a:r>
              <a:rPr lang="en-US" sz="1000" dirty="0">
                <a:solidFill>
                  <a:schemeClr val="tx1"/>
                </a:solidFill>
                <a:latin typeface="Roboto Condensed Light" panose="02000000000000000000" pitchFamily="2" charset="0"/>
                <a:ea typeface="Roboto Condensed Light" panose="02000000000000000000" pitchFamily="2" charset="0"/>
                <a:cs typeface="Arial" charset="0"/>
              </a:rPr>
              <a:t>Source: Info-Tech Research Group; </a:t>
            </a:r>
            <a:r>
              <a:rPr lang="en-US" sz="1000" i="1" dirty="0">
                <a:solidFill>
                  <a:schemeClr val="tx1"/>
                </a:solidFill>
                <a:latin typeface="Roboto Condensed Light" panose="02000000000000000000" pitchFamily="2" charset="0"/>
                <a:ea typeface="Roboto Condensed Light" panose="02000000000000000000" pitchFamily="2" charset="0"/>
                <a:cs typeface="Arial" charset="0"/>
              </a:rPr>
              <a:t>N=70</a:t>
            </a:r>
          </a:p>
          <a:p>
            <a:pPr algn="ctr">
              <a:defRPr/>
            </a:pPr>
            <a:endParaRPr lang="en-US" sz="1000" i="1" dirty="0">
              <a:solidFill>
                <a:schemeClr val="tx1"/>
              </a:solidFill>
              <a:latin typeface="Roboto Condensed Light" panose="02000000000000000000" pitchFamily="2" charset="0"/>
              <a:ea typeface="Roboto Condensed Light" panose="02000000000000000000" pitchFamily="2" charset="0"/>
              <a:cs typeface="Arial" charset="0"/>
            </a:endParaRPr>
          </a:p>
        </p:txBody>
      </p:sp>
      <p:sp>
        <p:nvSpPr>
          <p:cNvPr id="12" name="TextBox 11">
            <a:extLst>
              <a:ext uri="{FF2B5EF4-FFF2-40B4-BE49-F238E27FC236}">
                <a16:creationId xmlns:a16="http://schemas.microsoft.com/office/drawing/2014/main" id="{B855FEC5-66C4-40B5-9647-C628BF97DC9D}"/>
              </a:ext>
            </a:extLst>
          </p:cNvPr>
          <p:cNvSpPr txBox="1"/>
          <p:nvPr/>
        </p:nvSpPr>
        <p:spPr>
          <a:xfrm>
            <a:off x="8443474" y="2341532"/>
            <a:ext cx="553998" cy="1763954"/>
          </a:xfrm>
          <a:prstGeom prst="rect">
            <a:avLst/>
          </a:prstGeom>
          <a:noFill/>
        </p:spPr>
        <p:txBody>
          <a:bodyPr vert="vert270" wrap="square" rtlCol="0">
            <a:spAutoFit/>
          </a:bodyPr>
          <a:lstStyle/>
          <a:p>
            <a:pPr algn="ctr"/>
            <a:r>
              <a:rPr lang="en-US" sz="1200" dirty="0">
                <a:latin typeface="Roboto Condensed Light" panose="02000000000000000000" pitchFamily="2" charset="0"/>
                <a:ea typeface="Roboto Condensed Light" panose="02000000000000000000" pitchFamily="2" charset="0"/>
              </a:rPr>
              <a:t>% Indicated Their </a:t>
            </a:r>
            <a:br>
              <a:rPr lang="en-US" sz="1200" dirty="0">
                <a:latin typeface="Roboto Condensed Light" panose="02000000000000000000" pitchFamily="2" charset="0"/>
                <a:ea typeface="Roboto Condensed Light" panose="02000000000000000000" pitchFamily="2" charset="0"/>
              </a:rPr>
            </a:br>
            <a:r>
              <a:rPr lang="en-US" sz="1200" dirty="0">
                <a:latin typeface="Roboto Condensed Light" panose="02000000000000000000" pitchFamily="2" charset="0"/>
                <a:ea typeface="Roboto Condensed Light" panose="02000000000000000000" pitchFamily="2" charset="0"/>
              </a:rPr>
              <a:t>BCP Is Cost Effective</a:t>
            </a:r>
          </a:p>
        </p:txBody>
      </p:sp>
      <p:sp>
        <p:nvSpPr>
          <p:cNvPr id="13" name="TextBox 12">
            <a:extLst>
              <a:ext uri="{FF2B5EF4-FFF2-40B4-BE49-F238E27FC236}">
                <a16:creationId xmlns:a16="http://schemas.microsoft.com/office/drawing/2014/main" id="{9D58DF2F-C196-4994-A336-1F2E3A9F8C48}"/>
              </a:ext>
            </a:extLst>
          </p:cNvPr>
          <p:cNvSpPr txBox="1"/>
          <p:nvPr/>
        </p:nvSpPr>
        <p:spPr>
          <a:xfrm>
            <a:off x="8545043" y="1398205"/>
            <a:ext cx="3119640" cy="662628"/>
          </a:xfrm>
          <a:prstGeom prst="rect">
            <a:avLst/>
          </a:prstGeom>
          <a:noFill/>
        </p:spPr>
        <p:txBody>
          <a:bodyPr wrap="square" rtlCol="0">
            <a:noAutofit/>
          </a:bodyPr>
          <a:lstStyle/>
          <a:p>
            <a:pPr algn="ctr"/>
            <a:r>
              <a:rPr lang="en-US" sz="1600" b="1" dirty="0">
                <a:latin typeface="Exo" panose="02000303000000000000" pitchFamily="2" charset="0"/>
                <a:ea typeface="Roboto Condensed Light" panose="02000000000000000000" pitchFamily="2" charset="0"/>
              </a:rPr>
              <a:t>BIAs have a measurable impact on appropriate spending</a:t>
            </a:r>
          </a:p>
        </p:txBody>
      </p:sp>
      <p:graphicFrame>
        <p:nvGraphicFramePr>
          <p:cNvPr id="14" name="Object 36">
            <a:extLst>
              <a:ext uri="{FF2B5EF4-FFF2-40B4-BE49-F238E27FC236}">
                <a16:creationId xmlns:a16="http://schemas.microsoft.com/office/drawing/2014/main" id="{3E384867-696F-4BA4-9A56-27805F6D0BC1}"/>
              </a:ext>
            </a:extLst>
          </p:cNvPr>
          <p:cNvGraphicFramePr>
            <a:graphicFrameLocks/>
          </p:cNvGraphicFramePr>
          <p:nvPr>
            <p:custDataLst>
              <p:tags r:id="rId1"/>
            </p:custDataLst>
            <p:extLst>
              <p:ext uri="{D42A27DB-BD31-4B8C-83A1-F6EECF244321}">
                <p14:modId xmlns:p14="http://schemas.microsoft.com/office/powerpoint/2010/main" val="2752183837"/>
              </p:ext>
            </p:extLst>
          </p:nvPr>
        </p:nvGraphicFramePr>
        <p:xfrm>
          <a:off x="8977592" y="2757288"/>
          <a:ext cx="2516828" cy="1525374"/>
        </p:xfrm>
        <a:graphic>
          <a:graphicData uri="http://schemas.openxmlformats.org/drawingml/2006/chart">
            <c:chart xmlns:c="http://schemas.openxmlformats.org/drawingml/2006/chart" xmlns:r="http://schemas.openxmlformats.org/officeDocument/2006/relationships" r:id="rId11"/>
          </a:graphicData>
        </a:graphic>
      </p:graphicFrame>
      <p:cxnSp>
        <p:nvCxnSpPr>
          <p:cNvPr id="15" name="Straight Connector 14">
            <a:extLst>
              <a:ext uri="{FF2B5EF4-FFF2-40B4-BE49-F238E27FC236}">
                <a16:creationId xmlns:a16="http://schemas.microsoft.com/office/drawing/2014/main" id="{48CE6EE6-28AE-4BAC-8E3C-A4A9BABBEFEF}"/>
              </a:ext>
            </a:extLst>
          </p:cNvPr>
          <p:cNvCxnSpPr/>
          <p:nvPr>
            <p:custDataLst>
              <p:tags r:id="rId2"/>
            </p:custDataLst>
          </p:nvPr>
        </p:nvCxnSpPr>
        <p:spPr bwMode="auto">
          <a:xfrm>
            <a:off x="10832474" y="2520007"/>
            <a:ext cx="0" cy="155575"/>
          </a:xfrm>
          <a:prstGeom prst="line">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70842-1221-4C79-B568-942E1A0FA8AD}"/>
              </a:ext>
            </a:extLst>
          </p:cNvPr>
          <p:cNvCxnSpPr/>
          <p:nvPr>
            <p:custDataLst>
              <p:tags r:id="rId3"/>
            </p:custDataLst>
          </p:nvPr>
        </p:nvCxnSpPr>
        <p:spPr bwMode="auto">
          <a:xfrm>
            <a:off x="9637086" y="2520007"/>
            <a:ext cx="1195387"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8F27D5-E203-426A-BA27-B43500C8736B}"/>
              </a:ext>
            </a:extLst>
          </p:cNvPr>
          <p:cNvCxnSpPr/>
          <p:nvPr>
            <p:custDataLst>
              <p:tags r:id="rId4"/>
            </p:custDataLst>
          </p:nvPr>
        </p:nvCxnSpPr>
        <p:spPr bwMode="auto">
          <a:xfrm flipV="1">
            <a:off x="9637086" y="2527623"/>
            <a:ext cx="0" cy="65599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13A65BF-884A-43CF-B5ED-9832F0ECB968}"/>
              </a:ext>
            </a:extLst>
          </p:cNvPr>
          <p:cNvSpPr/>
          <p:nvPr>
            <p:custDataLst>
              <p:tags r:id="rId5"/>
            </p:custDataLst>
          </p:nvPr>
        </p:nvSpPr>
        <p:spPr bwMode="auto">
          <a:xfrm>
            <a:off x="9956174" y="2402532"/>
            <a:ext cx="555625" cy="234950"/>
          </a:xfrm>
          <a:prstGeom prst="ellips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r>
              <a:rPr lang="en-US" sz="1200" b="1" dirty="0">
                <a:solidFill>
                  <a:schemeClr val="tx1"/>
                </a:solidFill>
                <a:latin typeface="Roboto Condensed Light" panose="02000000000000000000" pitchFamily="2" charset="0"/>
                <a:ea typeface="Roboto Condensed Light" panose="02000000000000000000" pitchFamily="2" charset="0"/>
              </a:rPr>
              <a:t>+27%</a:t>
            </a:r>
            <a:endParaRPr lang="en-US" sz="1200" b="1" dirty="0">
              <a:solidFill>
                <a:schemeClr val="tx1"/>
              </a:solidFill>
              <a:latin typeface="Roboto Condensed Light" panose="02000000000000000000" pitchFamily="2" charset="0"/>
              <a:ea typeface="Roboto Condensed Light" panose="02000000000000000000" pitchFamily="2" charset="0"/>
              <a:sym typeface="Arial"/>
            </a:endParaRPr>
          </a:p>
        </p:txBody>
      </p:sp>
      <p:sp>
        <p:nvSpPr>
          <p:cNvPr id="19" name="Rectangle 18">
            <a:extLst>
              <a:ext uri="{FF2B5EF4-FFF2-40B4-BE49-F238E27FC236}">
                <a16:creationId xmlns:a16="http://schemas.microsoft.com/office/drawing/2014/main" id="{AB1EE8B0-0DAA-4BC4-9304-638849D7B5A1}"/>
              </a:ext>
            </a:extLst>
          </p:cNvPr>
          <p:cNvSpPr/>
          <p:nvPr>
            <p:custDataLst>
              <p:tags r:id="rId6"/>
            </p:custDataLst>
          </p:nvPr>
        </p:nvSpPr>
        <p:spPr bwMode="gray">
          <a:xfrm>
            <a:off x="10723649" y="3438742"/>
            <a:ext cx="344488" cy="1825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0638" tIns="0" rIns="20638" bIns="0" rtlCol="0" anchor="ctr"/>
          <a:lstStyle/>
          <a:p>
            <a:fld id="{9CB1C640-96F6-4D4F-9596-015D1D560886}" type="datetime'''''''8''''''''''6''''''''''''''''''''''''''''''%'''''''''''">
              <a:rPr lang="en-US" sz="1200">
                <a:solidFill>
                  <a:schemeClr val="bg1"/>
                </a:solidFill>
                <a:latin typeface="Roboto Condensed Light" panose="02000000000000000000" pitchFamily="2" charset="0"/>
                <a:ea typeface="Roboto Condensed Light" panose="02000000000000000000" pitchFamily="2" charset="0"/>
              </a:rPr>
              <a:pPr/>
              <a:t>86%</a:t>
            </a:fld>
            <a:endParaRPr lang="en-US" sz="1200" dirty="0">
              <a:solidFill>
                <a:schemeClr val="bg1"/>
              </a:solidFill>
              <a:latin typeface="Roboto Condensed Light" panose="02000000000000000000" pitchFamily="2" charset="0"/>
              <a:ea typeface="Roboto Condensed Light" panose="02000000000000000000" pitchFamily="2" charset="0"/>
              <a:sym typeface="Arial"/>
            </a:endParaRPr>
          </a:p>
        </p:txBody>
      </p:sp>
      <p:sp>
        <p:nvSpPr>
          <p:cNvPr id="20" name="Rectangle 19">
            <a:extLst>
              <a:ext uri="{FF2B5EF4-FFF2-40B4-BE49-F238E27FC236}">
                <a16:creationId xmlns:a16="http://schemas.microsoft.com/office/drawing/2014/main" id="{3BFB0912-DBA7-4F50-90D8-ADCEBDBEEC97}"/>
              </a:ext>
            </a:extLst>
          </p:cNvPr>
          <p:cNvSpPr/>
          <p:nvPr>
            <p:custDataLst>
              <p:tags r:id="rId7"/>
            </p:custDataLst>
          </p:nvPr>
        </p:nvSpPr>
        <p:spPr bwMode="auto">
          <a:xfrm>
            <a:off x="9402095" y="4256425"/>
            <a:ext cx="495300" cy="1825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fld id="{300A7480-B44D-4C12-B0E9-E02059B5F672}" type="datetime'''N''''''''''''''''''''''o'''''' ''B''''I''''''''A'''''''''">
              <a:rPr lang="en-US" sz="1200">
                <a:solidFill>
                  <a:schemeClr val="tx1"/>
                </a:solidFill>
                <a:latin typeface="Roboto Condensed Light" panose="02000000000000000000" pitchFamily="2" charset="0"/>
                <a:ea typeface="Roboto Condensed Light" panose="02000000000000000000" pitchFamily="2" charset="0"/>
              </a:rPr>
              <a:pPr/>
              <a:t>No BIA</a:t>
            </a:fld>
            <a:endParaRPr lang="en-US" sz="1200" dirty="0">
              <a:solidFill>
                <a:schemeClr val="tx1"/>
              </a:solidFill>
              <a:latin typeface="Roboto Condensed Light" panose="02000000000000000000" pitchFamily="2" charset="0"/>
              <a:ea typeface="Roboto Condensed Light" panose="02000000000000000000" pitchFamily="2" charset="0"/>
              <a:sym typeface="Arial"/>
            </a:endParaRPr>
          </a:p>
        </p:txBody>
      </p:sp>
      <p:sp>
        <p:nvSpPr>
          <p:cNvPr id="21" name="Rectangle 20">
            <a:extLst>
              <a:ext uri="{FF2B5EF4-FFF2-40B4-BE49-F238E27FC236}">
                <a16:creationId xmlns:a16="http://schemas.microsoft.com/office/drawing/2014/main" id="{E11DE14B-2282-44C4-A61C-80AB80B952EB}"/>
              </a:ext>
            </a:extLst>
          </p:cNvPr>
          <p:cNvSpPr/>
          <p:nvPr>
            <p:custDataLst>
              <p:tags r:id="rId8"/>
            </p:custDataLst>
          </p:nvPr>
        </p:nvSpPr>
        <p:spPr bwMode="gray">
          <a:xfrm>
            <a:off x="9496742" y="3675637"/>
            <a:ext cx="344488" cy="1825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0638" tIns="0" rIns="20638" bIns="0" rtlCol="0" anchor="ctr"/>
          <a:lstStyle/>
          <a:p>
            <a:fld id="{98CC8359-D4B4-4E9D-8F13-BD1259540589}" type="datetime'''5''''''''''''9''''''%'''''''''''''''''''''''''''">
              <a:rPr lang="en-US" sz="1200">
                <a:solidFill>
                  <a:schemeClr val="bg1"/>
                </a:solidFill>
                <a:latin typeface="Roboto Condensed Light" panose="02000000000000000000" pitchFamily="2" charset="0"/>
                <a:ea typeface="Roboto Condensed Light" panose="02000000000000000000" pitchFamily="2" charset="0"/>
              </a:rPr>
              <a:pPr/>
              <a:t>59%</a:t>
            </a:fld>
            <a:endParaRPr lang="en-US" sz="1200" dirty="0">
              <a:solidFill>
                <a:schemeClr val="bg1"/>
              </a:solidFill>
              <a:latin typeface="Roboto Condensed Light" panose="02000000000000000000" pitchFamily="2" charset="0"/>
              <a:ea typeface="Roboto Condensed Light" panose="02000000000000000000" pitchFamily="2" charset="0"/>
              <a:sym typeface="Arial"/>
            </a:endParaRPr>
          </a:p>
        </p:txBody>
      </p:sp>
      <p:sp>
        <p:nvSpPr>
          <p:cNvPr id="22" name="Rectangle 21">
            <a:extLst>
              <a:ext uri="{FF2B5EF4-FFF2-40B4-BE49-F238E27FC236}">
                <a16:creationId xmlns:a16="http://schemas.microsoft.com/office/drawing/2014/main" id="{A9491709-5ADA-459D-AD73-6FFB0B9F3CCB}"/>
              </a:ext>
            </a:extLst>
          </p:cNvPr>
          <p:cNvSpPr/>
          <p:nvPr>
            <p:custDataLst>
              <p:tags r:id="rId9"/>
            </p:custDataLst>
          </p:nvPr>
        </p:nvSpPr>
        <p:spPr bwMode="auto">
          <a:xfrm>
            <a:off x="10478420" y="4256425"/>
            <a:ext cx="733425" cy="1825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fld id="{3C5A83FC-81CB-46C7-9B21-4CC1833507B6}" type="datetime'''''''''W''''''''''''ith'''''''' ''''''a'' ''B''I''A'">
              <a:rPr lang="en-US" sz="1200">
                <a:solidFill>
                  <a:schemeClr val="tx1"/>
                </a:solidFill>
                <a:latin typeface="Roboto Condensed Light" panose="02000000000000000000" pitchFamily="2" charset="0"/>
                <a:ea typeface="Roboto Condensed Light" panose="02000000000000000000" pitchFamily="2" charset="0"/>
              </a:rPr>
              <a:pPr/>
              <a:t>With a BIA</a:t>
            </a:fld>
            <a:endParaRPr lang="en-US" sz="1200" dirty="0">
              <a:solidFill>
                <a:schemeClr val="tx1"/>
              </a:solidFill>
              <a:latin typeface="Roboto Condensed Light" panose="02000000000000000000" pitchFamily="2" charset="0"/>
              <a:ea typeface="Roboto Condensed Light" panose="02000000000000000000" pitchFamily="2" charset="0"/>
              <a:sym typeface="Arial"/>
            </a:endParaRPr>
          </a:p>
        </p:txBody>
      </p:sp>
      <p:sp>
        <p:nvSpPr>
          <p:cNvPr id="23" name="Text Placeholder 3">
            <a:extLst>
              <a:ext uri="{FF2B5EF4-FFF2-40B4-BE49-F238E27FC236}">
                <a16:creationId xmlns:a16="http://schemas.microsoft.com/office/drawing/2014/main" id="{B3A07E72-BF92-4D0E-A69E-40D2E57249C3}"/>
              </a:ext>
            </a:extLst>
          </p:cNvPr>
          <p:cNvSpPr txBox="1">
            <a:spLocks/>
          </p:cNvSpPr>
          <p:nvPr/>
        </p:nvSpPr>
        <p:spPr>
          <a:xfrm>
            <a:off x="8479821" y="5237048"/>
            <a:ext cx="3250085" cy="8163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pPr>
            <a:r>
              <a:rPr lang="en-US" sz="1400" dirty="0">
                <a:latin typeface="Roboto Condensed Light" panose="02000000000000000000" pitchFamily="2" charset="0"/>
                <a:ea typeface="Roboto Condensed Light" panose="02000000000000000000" pitchFamily="2" charset="0"/>
              </a:rPr>
              <a:t>A BIA enables you to identify appropriate spend levels, maintain executive support, and prioritize projects and action items for a more successful outcome. </a:t>
            </a:r>
          </a:p>
        </p:txBody>
      </p:sp>
      <p:grpSp>
        <p:nvGrpSpPr>
          <p:cNvPr id="24" name="Group 23">
            <a:extLst>
              <a:ext uri="{FF2B5EF4-FFF2-40B4-BE49-F238E27FC236}">
                <a16:creationId xmlns:a16="http://schemas.microsoft.com/office/drawing/2014/main" id="{E8AD729B-D8B3-4656-A0B9-DCAA0291C085}"/>
              </a:ext>
            </a:extLst>
          </p:cNvPr>
          <p:cNvGrpSpPr/>
          <p:nvPr/>
        </p:nvGrpSpPr>
        <p:grpSpPr>
          <a:xfrm>
            <a:off x="348681" y="4837723"/>
            <a:ext cx="7068112" cy="1746355"/>
            <a:chOff x="6353842" y="3127248"/>
            <a:chExt cx="3887438" cy="1664208"/>
          </a:xfrm>
        </p:grpSpPr>
        <p:sp>
          <p:nvSpPr>
            <p:cNvPr id="25" name="Rectangle 24">
              <a:extLst>
                <a:ext uri="{FF2B5EF4-FFF2-40B4-BE49-F238E27FC236}">
                  <a16:creationId xmlns:a16="http://schemas.microsoft.com/office/drawing/2014/main" id="{C08B8E9C-186A-4C47-8989-4BFBD74F5201}"/>
                </a:ext>
              </a:extLst>
            </p:cNvPr>
            <p:cNvSpPr/>
            <p:nvPr/>
          </p:nvSpPr>
          <p:spPr>
            <a:xfrm>
              <a:off x="6353842" y="3127248"/>
              <a:ext cx="3887438" cy="1664208"/>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dirty="0">
                  <a:solidFill>
                    <a:schemeClr val="bg1"/>
                  </a:solidFill>
                  <a:latin typeface="Montserrat Medium" pitchFamily="2" charset="77"/>
                </a:rPr>
                <a:t>Can I get away with </a:t>
              </a:r>
              <a:r>
                <a:rPr lang="en-US" sz="1600" i="1" dirty="0">
                  <a:solidFill>
                    <a:schemeClr val="bg1"/>
                  </a:solidFill>
                  <a:latin typeface="Montserrat Medium" pitchFamily="2" charset="77"/>
                </a:rPr>
                <a:t>not</a:t>
              </a:r>
              <a:r>
                <a:rPr lang="en-US" sz="1600" dirty="0">
                  <a:solidFill>
                    <a:schemeClr val="bg1"/>
                  </a:solidFill>
                  <a:latin typeface="Montserrat Medium" pitchFamily="2" charset="77"/>
                </a:rPr>
                <a:t> doing a BIA?</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Selecting a solution before you understand the problem is a </a:t>
              </a:r>
              <a:r>
                <a:rPr lang="en-US" sz="1400" b="1" dirty="0">
                  <a:solidFill>
                    <a:schemeClr val="bg1"/>
                  </a:solidFill>
                  <a:latin typeface="Roboto Condensed Light" panose="02000000000000000000" pitchFamily="2" charset="0"/>
                  <a:ea typeface="Roboto Condensed Light" panose="02000000000000000000" pitchFamily="2" charset="0"/>
                </a:rPr>
                <a:t>persistent antipattern.</a:t>
              </a:r>
              <a:r>
                <a:rPr lang="en-US" sz="1400" dirty="0">
                  <a:solidFill>
                    <a:schemeClr val="bg1"/>
                  </a:solidFill>
                  <a:latin typeface="Roboto Condensed Light" panose="02000000000000000000" pitchFamily="2" charset="0"/>
                  <a:ea typeface="Roboto Condensed Light" panose="02000000000000000000" pitchFamily="2" charset="0"/>
                </a:rPr>
                <a:t> A BIA is a critical step in understanding and validating the extent of the problems you need to solve. Without properly understanding the business problem, it’s easy to spend the proverbial hundred dollars to fix a one-dollar problem.</a:t>
              </a:r>
            </a:p>
          </p:txBody>
        </p:sp>
        <p:sp>
          <p:nvSpPr>
            <p:cNvPr id="26" name="Rectangle 25">
              <a:extLst>
                <a:ext uri="{FF2B5EF4-FFF2-40B4-BE49-F238E27FC236}">
                  <a16:creationId xmlns:a16="http://schemas.microsoft.com/office/drawing/2014/main" id="{DA8F4EAE-4D60-47FA-ABA1-6742E371B384}"/>
                </a:ext>
              </a:extLst>
            </p:cNvPr>
            <p:cNvSpPr/>
            <p:nvPr/>
          </p:nvSpPr>
          <p:spPr>
            <a:xfrm>
              <a:off x="6353842" y="3127248"/>
              <a:ext cx="3887438" cy="1664208"/>
            </a:xfrm>
            <a:prstGeom prst="rect">
              <a:avLst/>
            </a:prstGeom>
            <a:noFill/>
            <a:ln w="3175" cmpd="thinThick">
              <a:gradFill>
                <a:gsLst>
                  <a:gs pos="0">
                    <a:srgbClr val="2576B7"/>
                  </a:gs>
                  <a:gs pos="50000">
                    <a:srgbClr val="2576B7">
                      <a:alpha val="0"/>
                    </a:srgbClr>
                  </a:gs>
                  <a:gs pos="99000">
                    <a:srgbClr val="2576B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1543528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E72A567-EF0E-4EE7-BD5D-A0D03D77C7A7}"/>
              </a:ext>
            </a:extLst>
          </p:cNvPr>
          <p:cNvSpPr>
            <a:spLocks noGrp="1"/>
          </p:cNvSpPr>
          <p:nvPr>
            <p:ph type="body" sz="quarter" idx="11"/>
          </p:nvPr>
        </p:nvSpPr>
        <p:spPr>
          <a:xfrm>
            <a:off x="377363" y="1714966"/>
            <a:ext cx="5686987" cy="456696"/>
          </a:xfrm>
        </p:spPr>
        <p:txBody>
          <a:bodyPr/>
          <a:lstStyle/>
          <a:p>
            <a:r>
              <a:rPr kumimoji="0" lang="en-US" sz="2000" b="1" i="0" u="none" strike="noStrike" kern="1200" cap="none" spc="0" normalizeH="0" baseline="0" noProof="0" dirty="0">
                <a:ln>
                  <a:noFill/>
                </a:ln>
                <a:solidFill>
                  <a:srgbClr val="000000"/>
                </a:solidFill>
                <a:effectLst/>
                <a:uLnTx/>
                <a:uFillTx/>
                <a:latin typeface="Montserrat SemiBold" panose="00000700000000000000" pitchFamily="2" charset="0"/>
                <a:ea typeface="Roboto Condensed Light" panose="02000000000000000000" pitchFamily="2" charset="0"/>
              </a:rPr>
              <a:t>A good impact scoring rubric is:</a:t>
            </a:r>
          </a:p>
          <a:p>
            <a:endParaRPr lang="en-CA" dirty="0"/>
          </a:p>
        </p:txBody>
      </p:sp>
      <p:sp>
        <p:nvSpPr>
          <p:cNvPr id="2" name="Title 1">
            <a:extLst>
              <a:ext uri="{FF2B5EF4-FFF2-40B4-BE49-F238E27FC236}">
                <a16:creationId xmlns:a16="http://schemas.microsoft.com/office/drawing/2014/main" id="{9D369527-5C60-45FA-A985-D5647880E0A4}"/>
              </a:ext>
            </a:extLst>
          </p:cNvPr>
          <p:cNvSpPr>
            <a:spLocks noGrp="1"/>
          </p:cNvSpPr>
          <p:nvPr>
            <p:ph type="title"/>
          </p:nvPr>
        </p:nvSpPr>
        <p:spPr/>
        <p:txBody>
          <a:bodyPr/>
          <a:lstStyle/>
          <a:p>
            <a:r>
              <a:rPr lang="en-US" dirty="0"/>
              <a:t>Develop impact scoring scales</a:t>
            </a:r>
            <a:endParaRPr lang="en-CA" dirty="0"/>
          </a:p>
        </p:txBody>
      </p:sp>
      <p:sp>
        <p:nvSpPr>
          <p:cNvPr id="12" name="Text Placeholder 11">
            <a:extLst>
              <a:ext uri="{FF2B5EF4-FFF2-40B4-BE49-F238E27FC236}">
                <a16:creationId xmlns:a16="http://schemas.microsoft.com/office/drawing/2014/main" id="{415E6EEF-7E1E-4F60-BD13-6E62F9A8C367}"/>
              </a:ext>
            </a:extLst>
          </p:cNvPr>
          <p:cNvSpPr>
            <a:spLocks noGrp="1"/>
          </p:cNvSpPr>
          <p:nvPr>
            <p:ph type="body" sz="quarter" idx="14"/>
          </p:nvPr>
        </p:nvSpPr>
        <p:spPr/>
        <p:txBody>
          <a:bodyPr/>
          <a:lstStyle/>
          <a:p>
            <a:r>
              <a:rPr lang="en-US" sz="1400" dirty="0"/>
              <a:t>Info-Tech uses an impact analysis tool designed to capture tech debt impact in the next fiscal quarter, because:</a:t>
            </a:r>
          </a:p>
          <a:p>
            <a:pPr marL="285750" indent="-285750">
              <a:buFont typeface="Arial" panose="020B0604020202020204" pitchFamily="34" charset="0"/>
              <a:buChar char="•"/>
            </a:pPr>
            <a:r>
              <a:rPr lang="en-US" sz="1600" dirty="0">
                <a:latin typeface="Roboto Condensed Light" panose="02000000000000000000" pitchFamily="2" charset="0"/>
                <a:ea typeface="Roboto Condensed Light" panose="02000000000000000000" pitchFamily="2" charset="0"/>
              </a:rPr>
              <a:t>One quarter is a long enough timeframe to establish impact.</a:t>
            </a:r>
          </a:p>
          <a:p>
            <a:pPr marL="285750" indent="-285750">
              <a:buFont typeface="Arial" panose="020B0604020202020204" pitchFamily="34" charset="0"/>
              <a:buChar char="•"/>
            </a:pPr>
            <a:r>
              <a:rPr lang="en-US" sz="1600" dirty="0">
                <a:latin typeface="Roboto Condensed Light" panose="02000000000000000000" pitchFamily="2" charset="0"/>
                <a:ea typeface="Roboto Condensed Light" panose="02000000000000000000" pitchFamily="2" charset="0"/>
              </a:rPr>
              <a:t>The next quarter is near enough in the future to develop a reasonable and defensible estimate.</a:t>
            </a:r>
          </a:p>
          <a:p>
            <a:pPr marL="285750" indent="-285750">
              <a:buFont typeface="Arial" panose="020B0604020202020204" pitchFamily="34" charset="0"/>
              <a:buChar char="•"/>
            </a:pPr>
            <a:r>
              <a:rPr lang="en-US" sz="1600" dirty="0">
                <a:latin typeface="Roboto Condensed Light" panose="02000000000000000000" pitchFamily="2" charset="0"/>
                <a:ea typeface="Roboto Condensed Light" panose="02000000000000000000" pitchFamily="2" charset="0"/>
              </a:rPr>
              <a:t>We can extrapolate from these estimates to develop an estimate over a longer time frame.</a:t>
            </a:r>
          </a:p>
          <a:p>
            <a:r>
              <a:rPr lang="en-US" sz="1600" dirty="0">
                <a:latin typeface="Roboto Condensed Light" panose="02000000000000000000" pitchFamily="2" charset="0"/>
                <a:ea typeface="Roboto Condensed Light" panose="02000000000000000000" pitchFamily="2" charset="0"/>
              </a:rPr>
              <a:t>You can use a different time frame (such as your busiest quarter or a longer or shorter period of time) if you have a compelling reason to do so. However, we still suggest you conduct the analysis for one time period. </a:t>
            </a:r>
            <a:endParaRPr lang="en-CA" sz="1800" dirty="0"/>
          </a:p>
        </p:txBody>
      </p:sp>
      <p:sp>
        <p:nvSpPr>
          <p:cNvPr id="6" name="TextBox 5">
            <a:extLst>
              <a:ext uri="{FF2B5EF4-FFF2-40B4-BE49-F238E27FC236}">
                <a16:creationId xmlns:a16="http://schemas.microsoft.com/office/drawing/2014/main" id="{7F802FDB-230C-4519-BC56-44A292AE3638}"/>
              </a:ext>
            </a:extLst>
          </p:cNvPr>
          <p:cNvSpPr txBox="1"/>
          <p:nvPr/>
        </p:nvSpPr>
        <p:spPr>
          <a:xfrm>
            <a:off x="377362" y="2226420"/>
            <a:ext cx="7037484" cy="2703625"/>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Appropriate </a:t>
            </a:r>
            <a:r>
              <a:rPr lang="en-US" sz="1600" dirty="0">
                <a:solidFill>
                  <a:srgbClr val="000000"/>
                </a:solidFill>
                <a:latin typeface="Roboto Condensed Light" panose="02000000000000000000" pitchFamily="2" charset="0"/>
                <a:ea typeface="Roboto Condensed Light" panose="02000000000000000000" pitchFamily="2" charset="0"/>
              </a:rPr>
              <a:t>and relevant to </a:t>
            </a:r>
            <a:r>
              <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your business.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Based on more-objective measures.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600" dirty="0">
                <a:solidFill>
                  <a:srgbClr val="000000"/>
                </a:solidFill>
                <a:latin typeface="Roboto Condensed Light" panose="02000000000000000000" pitchFamily="2" charset="0"/>
                <a:ea typeface="Roboto Condensed Light" panose="02000000000000000000" pitchFamily="2" charset="0"/>
              </a:rPr>
              <a:t>Comprehensive and holistic but not over complicated.</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Defined in a way that enables comparison of scores in different impact categories.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600" dirty="0">
                <a:solidFill>
                  <a:srgbClr val="000000"/>
                </a:solidFill>
                <a:latin typeface="Roboto Condensed Light" panose="02000000000000000000" pitchFamily="2" charset="0"/>
                <a:ea typeface="Roboto Condensed Light" panose="02000000000000000000" pitchFamily="2" charset="0"/>
              </a:rPr>
              <a:t>Explainable to stakeholders.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600" dirty="0">
                <a:solidFill>
                  <a:srgbClr val="000000"/>
                </a:solidFill>
                <a:latin typeface="Roboto Condensed Light" panose="02000000000000000000" pitchFamily="2" charset="0"/>
                <a:ea typeface="Roboto Condensed Light" panose="02000000000000000000" pitchFamily="2" charset="0"/>
              </a:rPr>
              <a:t>Flexible enough to assess different tech debts and a wide range of impact.</a:t>
            </a:r>
          </a:p>
          <a:p>
            <a:pPr marR="0" lvl="0" algn="l" defTabSz="914400" rtl="0" eaLnBrk="1" fontAlgn="auto" latinLnBrk="0" hangingPunct="1">
              <a:lnSpc>
                <a:spcPct val="110000"/>
              </a:lnSpc>
              <a:spcBef>
                <a:spcPts val="60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We recommend </a:t>
            </a:r>
            <a:r>
              <a:rPr lang="en-US" sz="1600" dirty="0">
                <a:solidFill>
                  <a:srgbClr val="000000"/>
                </a:solidFill>
                <a:latin typeface="Roboto Condensed Light" panose="02000000000000000000" pitchFamily="2" charset="0"/>
                <a:ea typeface="Roboto Condensed Light" panose="02000000000000000000" pitchFamily="2" charset="0"/>
              </a:rPr>
              <a:t>you start with the scoring scale in Info-Tech’s </a:t>
            </a:r>
            <a:r>
              <a:rPr lang="en-US" sz="1600" i="1" dirty="0">
                <a:solidFill>
                  <a:srgbClr val="000000"/>
                </a:solidFill>
                <a:latin typeface="Roboto Condensed Light" panose="02000000000000000000" pitchFamily="2" charset="0"/>
                <a:ea typeface="Roboto Condensed Light" panose="02000000000000000000" pitchFamily="2" charset="0"/>
              </a:rPr>
              <a:t>Technical Debt Business Impact Analysis Tool </a:t>
            </a:r>
            <a:r>
              <a:rPr lang="en-US" sz="1600" dirty="0">
                <a:solidFill>
                  <a:srgbClr val="000000"/>
                </a:solidFill>
                <a:latin typeface="Roboto Condensed Light" panose="02000000000000000000" pitchFamily="2" charset="0"/>
                <a:ea typeface="Roboto Condensed Light" panose="02000000000000000000" pitchFamily="2" charset="0"/>
              </a:rPr>
              <a:t>and modify this to scale to meet your own business requirements.</a:t>
            </a:r>
            <a:endParaRPr kumimoji="0" lang="en-US" sz="160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grpSp>
        <p:nvGrpSpPr>
          <p:cNvPr id="7" name="Group 6">
            <a:extLst>
              <a:ext uri="{FF2B5EF4-FFF2-40B4-BE49-F238E27FC236}">
                <a16:creationId xmlns:a16="http://schemas.microsoft.com/office/drawing/2014/main" id="{3462FC59-C886-40DA-9A3E-262EB6E613F6}"/>
              </a:ext>
            </a:extLst>
          </p:cNvPr>
          <p:cNvGrpSpPr/>
          <p:nvPr/>
        </p:nvGrpSpPr>
        <p:grpSpPr>
          <a:xfrm>
            <a:off x="275952" y="5208494"/>
            <a:ext cx="7138894" cy="1364244"/>
            <a:chOff x="6353842" y="3127248"/>
            <a:chExt cx="3887438" cy="1664208"/>
          </a:xfrm>
        </p:grpSpPr>
        <p:sp>
          <p:nvSpPr>
            <p:cNvPr id="8" name="Rectangle 7">
              <a:extLst>
                <a:ext uri="{FF2B5EF4-FFF2-40B4-BE49-F238E27FC236}">
                  <a16:creationId xmlns:a16="http://schemas.microsoft.com/office/drawing/2014/main" id="{5F4F82E6-05EC-4D15-A929-64423031502A}"/>
                </a:ext>
              </a:extLst>
            </p:cNvPr>
            <p:cNvSpPr/>
            <p:nvPr/>
          </p:nvSpPr>
          <p:spPr>
            <a:xfrm>
              <a:off x="6353842" y="3127248"/>
              <a:ext cx="3887438" cy="1664208"/>
            </a:xfrm>
            <a:prstGeom prst="rect">
              <a:avLst/>
            </a:prstGeom>
            <a:gradFill>
              <a:gsLst>
                <a:gs pos="0">
                  <a:srgbClr val="299D47"/>
                </a:gs>
                <a:gs pos="100000">
                  <a:schemeClr val="accent4">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spcBef>
                  <a:spcPts val="800"/>
                </a:spcBef>
              </a:pPr>
              <a:r>
                <a:rPr lang="en-US" sz="1600" dirty="0">
                  <a:solidFill>
                    <a:schemeClr val="bg1"/>
                  </a:solidFill>
                  <a:latin typeface="Montserrat Medium" pitchFamily="2" charset="77"/>
                </a:rPr>
                <a:t>Info-Tech Best Practice</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Evaluate just the categories of impact that are relevant to your organization. Adjust the language in the scoring scales to reflect your own (e.g. “clients” or “members” instead of “customers).</a:t>
              </a:r>
            </a:p>
          </p:txBody>
        </p:sp>
        <p:sp>
          <p:nvSpPr>
            <p:cNvPr id="9" name="Rectangle 8">
              <a:extLst>
                <a:ext uri="{FF2B5EF4-FFF2-40B4-BE49-F238E27FC236}">
                  <a16:creationId xmlns:a16="http://schemas.microsoft.com/office/drawing/2014/main" id="{962E8436-FDFC-43F0-9016-439DCD018E26}"/>
                </a:ext>
              </a:extLst>
            </p:cNvPr>
            <p:cNvSpPr/>
            <p:nvPr/>
          </p:nvSpPr>
          <p:spPr>
            <a:xfrm>
              <a:off x="6353842" y="3127248"/>
              <a:ext cx="3887438" cy="1664208"/>
            </a:xfrm>
            <a:prstGeom prst="rect">
              <a:avLst/>
            </a:prstGeom>
            <a:noFill/>
            <a:ln w="3175" cmpd="thinThick">
              <a:gradFill>
                <a:gsLst>
                  <a:gs pos="0">
                    <a:srgbClr val="299D47"/>
                  </a:gs>
                  <a:gs pos="50000">
                    <a:srgbClr val="299D47">
                      <a:alpha val="0"/>
                    </a:srgbClr>
                  </a:gs>
                  <a:gs pos="99000">
                    <a:srgbClr val="299D4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defPPr>
                <a:defRPr lang="en-US"/>
              </a:defPPr>
              <a:lvl1pPr marL="0" algn="l" defTabSz="554492" rtl="0" eaLnBrk="1" latinLnBrk="0" hangingPunct="1">
                <a:defRPr sz="1092" kern="1200">
                  <a:solidFill>
                    <a:schemeClr val="lt1"/>
                  </a:solidFill>
                  <a:latin typeface="+mn-lt"/>
                  <a:ea typeface="+mn-ea"/>
                  <a:cs typeface="+mn-cs"/>
                </a:defRPr>
              </a:lvl1pPr>
              <a:lvl2pPr marL="277246" algn="l" defTabSz="554492" rtl="0" eaLnBrk="1" latinLnBrk="0" hangingPunct="1">
                <a:defRPr sz="1092" kern="1200">
                  <a:solidFill>
                    <a:schemeClr val="lt1"/>
                  </a:solidFill>
                  <a:latin typeface="+mn-lt"/>
                  <a:ea typeface="+mn-ea"/>
                  <a:cs typeface="+mn-cs"/>
                </a:defRPr>
              </a:lvl2pPr>
              <a:lvl3pPr marL="554492" algn="l" defTabSz="554492" rtl="0" eaLnBrk="1" latinLnBrk="0" hangingPunct="1">
                <a:defRPr sz="1092" kern="1200">
                  <a:solidFill>
                    <a:schemeClr val="lt1"/>
                  </a:solidFill>
                  <a:latin typeface="+mn-lt"/>
                  <a:ea typeface="+mn-ea"/>
                  <a:cs typeface="+mn-cs"/>
                </a:defRPr>
              </a:lvl3pPr>
              <a:lvl4pPr marL="831738" algn="l" defTabSz="554492" rtl="0" eaLnBrk="1" latinLnBrk="0" hangingPunct="1">
                <a:defRPr sz="1092" kern="1200">
                  <a:solidFill>
                    <a:schemeClr val="lt1"/>
                  </a:solidFill>
                  <a:latin typeface="+mn-lt"/>
                  <a:ea typeface="+mn-ea"/>
                  <a:cs typeface="+mn-cs"/>
                </a:defRPr>
              </a:lvl4pPr>
              <a:lvl5pPr marL="1108984" algn="l" defTabSz="554492" rtl="0" eaLnBrk="1" latinLnBrk="0" hangingPunct="1">
                <a:defRPr sz="1092" kern="1200">
                  <a:solidFill>
                    <a:schemeClr val="lt1"/>
                  </a:solidFill>
                  <a:latin typeface="+mn-lt"/>
                  <a:ea typeface="+mn-ea"/>
                  <a:cs typeface="+mn-cs"/>
                </a:defRPr>
              </a:lvl5pPr>
              <a:lvl6pPr marL="1386230" algn="l" defTabSz="554492" rtl="0" eaLnBrk="1" latinLnBrk="0" hangingPunct="1">
                <a:defRPr sz="1092" kern="1200">
                  <a:solidFill>
                    <a:schemeClr val="lt1"/>
                  </a:solidFill>
                  <a:latin typeface="+mn-lt"/>
                  <a:ea typeface="+mn-ea"/>
                  <a:cs typeface="+mn-cs"/>
                </a:defRPr>
              </a:lvl6pPr>
              <a:lvl7pPr marL="1663476" algn="l" defTabSz="554492" rtl="0" eaLnBrk="1" latinLnBrk="0" hangingPunct="1">
                <a:defRPr sz="1092" kern="1200">
                  <a:solidFill>
                    <a:schemeClr val="lt1"/>
                  </a:solidFill>
                  <a:latin typeface="+mn-lt"/>
                  <a:ea typeface="+mn-ea"/>
                  <a:cs typeface="+mn-cs"/>
                </a:defRPr>
              </a:lvl7pPr>
              <a:lvl8pPr marL="1940723" algn="l" defTabSz="554492" rtl="0" eaLnBrk="1" latinLnBrk="0" hangingPunct="1">
                <a:defRPr sz="1092" kern="1200">
                  <a:solidFill>
                    <a:schemeClr val="lt1"/>
                  </a:solidFill>
                  <a:latin typeface="+mn-lt"/>
                  <a:ea typeface="+mn-ea"/>
                  <a:cs typeface="+mn-cs"/>
                </a:defRPr>
              </a:lvl8pPr>
              <a:lvl9pPr marL="2217969" algn="l" defTabSz="554492" rtl="0" eaLnBrk="1" latinLnBrk="0" hangingPunct="1">
                <a:defRPr sz="1092" kern="1200">
                  <a:solidFill>
                    <a:schemeClr val="lt1"/>
                  </a:solidFill>
                  <a:latin typeface="+mn-lt"/>
                  <a:ea typeface="+mn-ea"/>
                  <a:cs typeface="+mn-cs"/>
                </a:defRPr>
              </a:lvl9p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1226016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6FCB-54DD-4193-AC12-187728CB388A}"/>
              </a:ext>
            </a:extLst>
          </p:cNvPr>
          <p:cNvSpPr>
            <a:spLocks noGrp="1"/>
          </p:cNvSpPr>
          <p:nvPr>
            <p:ph type="title"/>
          </p:nvPr>
        </p:nvSpPr>
        <p:spPr>
          <a:xfrm>
            <a:off x="354106" y="544769"/>
            <a:ext cx="6824736" cy="1130188"/>
          </a:xfrm>
        </p:spPr>
        <p:txBody>
          <a:bodyPr/>
          <a:lstStyle/>
          <a:p>
            <a:r>
              <a:rPr lang="en-US" dirty="0"/>
              <a:t>Calibrate direct cost impact scales</a:t>
            </a:r>
            <a:endParaRPr lang="en-CA" dirty="0"/>
          </a:p>
        </p:txBody>
      </p:sp>
      <p:sp>
        <p:nvSpPr>
          <p:cNvPr id="5" name="Text Placeholder 21">
            <a:extLst>
              <a:ext uri="{FF2B5EF4-FFF2-40B4-BE49-F238E27FC236}">
                <a16:creationId xmlns:a16="http://schemas.microsoft.com/office/drawing/2014/main" id="{23A50FDF-805F-47B8-ABC2-D91B9F69B790}"/>
              </a:ext>
            </a:extLst>
          </p:cNvPr>
          <p:cNvSpPr>
            <a:spLocks noGrp="1"/>
          </p:cNvSpPr>
          <p:nvPr/>
        </p:nvSpPr>
        <p:spPr>
          <a:xfrm>
            <a:off x="354106" y="1930065"/>
            <a:ext cx="7845014" cy="4572335"/>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Calibrate Info-Tech’s direct cost scoring scale to measure a range of impact that can apply to your entire business. </a:t>
            </a:r>
          </a:p>
          <a:p>
            <a:pPr marL="0" indent="0">
              <a:spcAft>
                <a:spcPts val="600"/>
              </a:spcAft>
              <a:buNone/>
            </a:pPr>
            <a:r>
              <a:rPr lang="en-US" sz="1600" dirty="0"/>
              <a:t>Consider each of the following categories of direct cost impact and ignore any categories not relevant to your organization. By default, the Info-Tech tool sets maximum impact (a score of 4) at 10% of the total in any given direct cost category and scales down based on the table at right.</a:t>
            </a:r>
          </a:p>
          <a:p>
            <a:pPr>
              <a:spcBef>
                <a:spcPts val="600"/>
              </a:spcBef>
              <a:spcAft>
                <a:spcPts val="600"/>
              </a:spcAft>
            </a:pPr>
            <a:r>
              <a:rPr lang="en-US" b="1" dirty="0"/>
              <a:t>Loss of Revenue:</a:t>
            </a:r>
            <a:r>
              <a:rPr lang="en-US" dirty="0"/>
              <a:t> Use the most recent revenue numbers at your disposal. Find quarterly revenue, then divide by ten for 10% of quarterly revenue. This will be the top end of the scoring scale.</a:t>
            </a:r>
          </a:p>
          <a:p>
            <a:pPr>
              <a:spcBef>
                <a:spcPts val="600"/>
              </a:spcBef>
              <a:spcAft>
                <a:spcPts val="600"/>
              </a:spcAft>
            </a:pPr>
            <a:r>
              <a:rPr lang="en-US" b="1" dirty="0"/>
              <a:t>Loss of Productivity: </a:t>
            </a:r>
            <a:r>
              <a:rPr lang="en-US" dirty="0"/>
              <a:t>Proxy for lost workforce productivity using payroll numbers. Estimate the company’s fully loaded payroll for a given quarter, then divide by 10 for 10% of quarterly productivity. This will be the top end of the scoring scale.</a:t>
            </a:r>
          </a:p>
          <a:p>
            <a:pPr>
              <a:spcBef>
                <a:spcPts val="600"/>
              </a:spcBef>
              <a:spcAft>
                <a:spcPts val="600"/>
              </a:spcAft>
            </a:pPr>
            <a:r>
              <a:rPr lang="en-US" b="1" dirty="0"/>
              <a:t>Increased Operating Costs: </a:t>
            </a:r>
            <a:r>
              <a:rPr lang="en-US" dirty="0"/>
              <a:t>Use the productivity scale, unless there’s a clear example of significantly higher operating costs that couldn’t be captured by the productivity scale. Use the maximum cost in that example as the high end of the impact scoring scale.</a:t>
            </a:r>
          </a:p>
          <a:p>
            <a:pPr>
              <a:spcBef>
                <a:spcPts val="600"/>
              </a:spcBef>
              <a:spcAft>
                <a:spcPts val="600"/>
              </a:spcAft>
            </a:pPr>
            <a:r>
              <a:rPr lang="en-US" b="1" dirty="0"/>
              <a:t>Financial Penalties: </a:t>
            </a:r>
            <a:r>
              <a:rPr lang="en-US" dirty="0"/>
              <a:t>If there are known financial penalties (e.g. due to failure to meet SLAs or other contractual obligations), set the highest possible penalty as a score of 4.</a:t>
            </a:r>
          </a:p>
        </p:txBody>
      </p:sp>
      <p:graphicFrame>
        <p:nvGraphicFramePr>
          <p:cNvPr id="7" name="Table 6">
            <a:extLst>
              <a:ext uri="{FF2B5EF4-FFF2-40B4-BE49-F238E27FC236}">
                <a16:creationId xmlns:a16="http://schemas.microsoft.com/office/drawing/2014/main" id="{C1DDEDB3-1985-424E-A165-26311D10A178}"/>
              </a:ext>
            </a:extLst>
          </p:cNvPr>
          <p:cNvGraphicFramePr>
            <a:graphicFrameLocks noGrp="1"/>
          </p:cNvGraphicFramePr>
          <p:nvPr>
            <p:extLst>
              <p:ext uri="{D42A27DB-BD31-4B8C-83A1-F6EECF244321}">
                <p14:modId xmlns:p14="http://schemas.microsoft.com/office/powerpoint/2010/main" val="4185019759"/>
              </p:ext>
            </p:extLst>
          </p:nvPr>
        </p:nvGraphicFramePr>
        <p:xfrm>
          <a:off x="8715375" y="1518112"/>
          <a:ext cx="3124107" cy="4471841"/>
        </p:xfrm>
        <a:graphic>
          <a:graphicData uri="http://schemas.openxmlformats.org/drawingml/2006/table">
            <a:tbl>
              <a:tblPr/>
              <a:tblGrid>
                <a:gridCol w="1132662">
                  <a:extLst>
                    <a:ext uri="{9D8B030D-6E8A-4147-A177-3AD203B41FA5}">
                      <a16:colId xmlns:a16="http://schemas.microsoft.com/office/drawing/2014/main" val="2346723682"/>
                    </a:ext>
                  </a:extLst>
                </a:gridCol>
                <a:gridCol w="1991445">
                  <a:extLst>
                    <a:ext uri="{9D8B030D-6E8A-4147-A177-3AD203B41FA5}">
                      <a16:colId xmlns:a16="http://schemas.microsoft.com/office/drawing/2014/main" val="4050404236"/>
                    </a:ext>
                  </a:extLst>
                </a:gridCol>
              </a:tblGrid>
              <a:tr h="420336">
                <a:tc>
                  <a:txBody>
                    <a:bodyPr/>
                    <a:lstStyle/>
                    <a:p>
                      <a:pPr algn="ctr" fontAlgn="ctr"/>
                      <a:r>
                        <a:rPr lang="en-CA" sz="1400" b="1" i="0" u="none" strike="noStrike" dirty="0">
                          <a:solidFill>
                            <a:srgbClr val="FFFFFF"/>
                          </a:solidFill>
                          <a:effectLst/>
                          <a:latin typeface="Exo" panose="02000303000000000000" pitchFamily="2" charset="0"/>
                        </a:rPr>
                        <a:t>Score</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475F"/>
                    </a:solidFill>
                  </a:tcPr>
                </a:tc>
                <a:tc>
                  <a:txBody>
                    <a:bodyPr/>
                    <a:lstStyle/>
                    <a:p>
                      <a:pPr algn="ctr" fontAlgn="ctr"/>
                      <a:r>
                        <a:rPr lang="en-CA" sz="1400" b="1" i="0" u="none" strike="noStrike" dirty="0">
                          <a:solidFill>
                            <a:srgbClr val="FFFFFF"/>
                          </a:solidFill>
                          <a:effectLst/>
                          <a:latin typeface="Exo" panose="02000303000000000000" pitchFamily="2" charset="0"/>
                        </a:rPr>
                        <a:t>Direct Costs</a:t>
                      </a:r>
                    </a:p>
                  </a:txBody>
                  <a:tcPr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475F"/>
                    </a:solidFill>
                  </a:tcPr>
                </a:tc>
                <a:extLst>
                  <a:ext uri="{0D108BD9-81ED-4DB2-BD59-A6C34878D82A}">
                    <a16:rowId xmlns:a16="http://schemas.microsoft.com/office/drawing/2014/main" val="475555266"/>
                  </a:ext>
                </a:extLst>
              </a:tr>
              <a:tr h="810301">
                <a:tc>
                  <a:txBody>
                    <a:bodyPr/>
                    <a:lstStyle/>
                    <a:p>
                      <a:pPr algn="ctr"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4</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10%</a:t>
                      </a: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 or greater impact.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2841047381"/>
                  </a:ext>
                </a:extLst>
              </a:tr>
              <a:tr h="810301">
                <a:tc>
                  <a:txBody>
                    <a:bodyPr/>
                    <a:lstStyle/>
                    <a:p>
                      <a:pPr algn="ctr"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3</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5%</a:t>
                      </a: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 impact.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1292108664"/>
                  </a:ext>
                </a:extLst>
              </a:tr>
              <a:tr h="810301">
                <a:tc>
                  <a:txBody>
                    <a:bodyPr/>
                    <a:lstStyle/>
                    <a:p>
                      <a:pPr algn="ctr"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2</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2.5% </a:t>
                      </a: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impact.</a:t>
                      </a:r>
                      <a:endParaRPr lang="en-CA" sz="1400" b="1" i="0" u="none" strike="noStrike" dirty="0">
                        <a:solidFill>
                          <a:srgbClr val="333333"/>
                        </a:solidFill>
                        <a:effectLst/>
                        <a:latin typeface="Roboto Condensed Light" panose="02000000000000000000" pitchFamily="2" charset="0"/>
                        <a:ea typeface="Roboto Condensed Light" panose="02000000000000000000" pitchFamily="2"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1848159336"/>
                  </a:ext>
                </a:extLst>
              </a:tr>
              <a:tr h="810301">
                <a:tc>
                  <a:txBody>
                    <a:bodyPr/>
                    <a:lstStyle/>
                    <a:p>
                      <a:pPr algn="ctr"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1</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0.5% </a:t>
                      </a: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impact.</a:t>
                      </a:r>
                      <a:endParaRPr lang="en-CA" sz="1400" b="1" i="0" u="none" strike="noStrike" dirty="0">
                        <a:solidFill>
                          <a:srgbClr val="333333"/>
                        </a:solidFill>
                        <a:effectLst/>
                        <a:latin typeface="Roboto Condensed Light" panose="02000000000000000000" pitchFamily="2" charset="0"/>
                        <a:ea typeface="Roboto Condensed Light" panose="02000000000000000000" pitchFamily="2"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352382349"/>
                  </a:ext>
                </a:extLst>
              </a:tr>
              <a:tr h="810301">
                <a:tc>
                  <a:txBody>
                    <a:bodyPr/>
                    <a:lstStyle/>
                    <a:p>
                      <a:pPr algn="ctr" fontAlgn="ctr"/>
                      <a:r>
                        <a:rPr lang="en-CA" sz="1400" b="1" i="0" u="none" strike="noStrike" dirty="0">
                          <a:solidFill>
                            <a:srgbClr val="333333"/>
                          </a:solidFill>
                          <a:effectLst/>
                          <a:latin typeface="Roboto Condensed Light" panose="02000000000000000000" pitchFamily="2" charset="0"/>
                          <a:ea typeface="Roboto Condensed Light" panose="02000000000000000000" pitchFamily="2" charset="0"/>
                        </a:rPr>
                        <a:t>0</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No impact.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1820433910"/>
                  </a:ext>
                </a:extLst>
              </a:tr>
            </a:tbl>
          </a:graphicData>
        </a:graphic>
      </p:graphicFrame>
    </p:spTree>
    <p:extLst>
      <p:ext uri="{BB962C8B-B14F-4D97-AF65-F5344CB8AC3E}">
        <p14:creationId xmlns:p14="http://schemas.microsoft.com/office/powerpoint/2010/main" val="411026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EB01-3434-432A-8F00-82C38797F7B6}"/>
              </a:ext>
            </a:extLst>
          </p:cNvPr>
          <p:cNvSpPr>
            <a:spLocks noGrp="1"/>
          </p:cNvSpPr>
          <p:nvPr>
            <p:ph type="title"/>
          </p:nvPr>
        </p:nvSpPr>
        <p:spPr/>
        <p:txBody>
          <a:bodyPr/>
          <a:lstStyle/>
          <a:p>
            <a:r>
              <a:rPr lang="en-US" dirty="0"/>
              <a:t>Create strategic impact scales</a:t>
            </a:r>
            <a:endParaRPr lang="en-CA" dirty="0"/>
          </a:p>
        </p:txBody>
      </p:sp>
      <p:sp>
        <p:nvSpPr>
          <p:cNvPr id="3" name="Text Placeholder 2">
            <a:extLst>
              <a:ext uri="{FF2B5EF4-FFF2-40B4-BE49-F238E27FC236}">
                <a16:creationId xmlns:a16="http://schemas.microsoft.com/office/drawing/2014/main" id="{79F46C82-91A6-462B-91A4-573492114383}"/>
              </a:ext>
            </a:extLst>
          </p:cNvPr>
          <p:cNvSpPr>
            <a:spLocks noGrp="1"/>
          </p:cNvSpPr>
          <p:nvPr>
            <p:ph type="body" sz="quarter" idx="11"/>
          </p:nvPr>
        </p:nvSpPr>
        <p:spPr>
          <a:xfrm>
            <a:off x="367658" y="1643564"/>
            <a:ext cx="7607942" cy="459556"/>
          </a:xfrm>
        </p:spPr>
        <p:txBody>
          <a:bodyPr/>
          <a:lstStyle/>
          <a:p>
            <a:r>
              <a:rPr lang="en-US" dirty="0"/>
              <a:t>Measure technical debt’s long-term impact.</a:t>
            </a:r>
            <a:endParaRPr lang="en-CA" dirty="0"/>
          </a:p>
        </p:txBody>
      </p:sp>
      <p:sp>
        <p:nvSpPr>
          <p:cNvPr id="5" name="Text Placeholder 14">
            <a:extLst>
              <a:ext uri="{FF2B5EF4-FFF2-40B4-BE49-F238E27FC236}">
                <a16:creationId xmlns:a16="http://schemas.microsoft.com/office/drawing/2014/main" id="{74F731D4-AE89-4986-A4C5-747B9B9846EF}"/>
              </a:ext>
            </a:extLst>
          </p:cNvPr>
          <p:cNvSpPr>
            <a:spLocks noGrp="1"/>
          </p:cNvSpPr>
          <p:nvPr/>
        </p:nvSpPr>
        <p:spPr>
          <a:xfrm>
            <a:off x="354105" y="2103120"/>
            <a:ext cx="7763199" cy="4401954"/>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None/>
            </a:pPr>
            <a:r>
              <a:rPr lang="en-US" sz="1600" dirty="0"/>
              <a:t>The longest lasting impact tends to be difficult to translate to direct dollar costs. Conduct a more-objective assessment to assess long-term strategic impact to the business.</a:t>
            </a:r>
            <a:endParaRPr lang="en-US" sz="1600" b="1" dirty="0"/>
          </a:p>
          <a:p>
            <a:pPr>
              <a:spcBef>
                <a:spcPts val="600"/>
              </a:spcBef>
              <a:spcAft>
                <a:spcPts val="600"/>
              </a:spcAft>
            </a:pPr>
            <a:r>
              <a:rPr lang="en-US" sz="1200" b="1" dirty="0"/>
              <a:t>Impact on Customers: </a:t>
            </a:r>
            <a:r>
              <a:rPr lang="en-US" sz="1200" dirty="0"/>
              <a:t>By default, the customer impact scale is based on the </a:t>
            </a:r>
            <a:r>
              <a:rPr lang="en-US" sz="1200" i="1" dirty="0"/>
              <a:t>percent of your total customer base</a:t>
            </a:r>
            <a:r>
              <a:rPr lang="en-US" sz="1200" dirty="0"/>
              <a:t> impacted. You can also modify this scale to include </a:t>
            </a:r>
            <a:r>
              <a:rPr lang="en-US" sz="1200" i="1" dirty="0"/>
              <a:t>severity of impact</a:t>
            </a:r>
            <a:r>
              <a:rPr lang="en-US" sz="1200" dirty="0"/>
              <a:t> or alter it to identify the </a:t>
            </a:r>
            <a:r>
              <a:rPr lang="en-US" sz="1200" i="1" dirty="0"/>
              <a:t>maximum number </a:t>
            </a:r>
            <a:r>
              <a:rPr lang="en-US" sz="1200" dirty="0"/>
              <a:t>of customers that would be impacted (if less than 100% of all the organization’s customers). Use language relevant to your organization (e.g. clients, members, or patients). </a:t>
            </a:r>
          </a:p>
          <a:p>
            <a:pPr>
              <a:spcBef>
                <a:spcPts val="600"/>
              </a:spcBef>
              <a:spcAft>
                <a:spcPts val="600"/>
              </a:spcAft>
            </a:pPr>
            <a:r>
              <a:rPr lang="en-US" sz="1200" b="1" dirty="0"/>
              <a:t>Impact on Staff:</a:t>
            </a:r>
            <a:r>
              <a:rPr lang="en-US" sz="1200" dirty="0"/>
              <a:t> Measures the percent of staff significantly impacted by the technical debt.</a:t>
            </a:r>
          </a:p>
          <a:p>
            <a:pPr>
              <a:spcBef>
                <a:spcPts val="600"/>
              </a:spcBef>
              <a:spcAft>
                <a:spcPts val="600"/>
              </a:spcAft>
            </a:pPr>
            <a:r>
              <a:rPr lang="en-US" sz="1200" b="1" dirty="0"/>
              <a:t>Impact on Business Partners:</a:t>
            </a:r>
            <a:r>
              <a:rPr lang="en-US" sz="1200" dirty="0"/>
              <a:t> Measures impact based on the number of partner organizations significantly impacted affected. Define who your business considers a business partner (e.g. suppliers, peer organizations, contractors, franchisees).</a:t>
            </a:r>
          </a:p>
          <a:p>
            <a:pPr>
              <a:spcBef>
                <a:spcPts val="600"/>
              </a:spcBef>
              <a:spcAft>
                <a:spcPts val="600"/>
              </a:spcAft>
            </a:pPr>
            <a:r>
              <a:rPr lang="en-US" sz="1200" b="1" dirty="0"/>
              <a:t>Impact on Business Flexibility:</a:t>
            </a:r>
            <a:r>
              <a:rPr lang="en-US" sz="1200" dirty="0"/>
              <a:t> Measures the extent to which technical debt could present challenges to delivering changes (e.g. new features, functionality, access) needed by the business or IT.</a:t>
            </a:r>
            <a:endParaRPr lang="en-US" sz="1200" b="1" dirty="0"/>
          </a:p>
          <a:p>
            <a:pPr>
              <a:spcBef>
                <a:spcPts val="600"/>
              </a:spcBef>
              <a:spcAft>
                <a:spcPts val="600"/>
              </a:spcAft>
            </a:pPr>
            <a:r>
              <a:rPr lang="en-US" sz="1200" b="1" dirty="0"/>
              <a:t>Impact on Health &amp; Safety:</a:t>
            </a:r>
            <a:r>
              <a:rPr lang="en-US" sz="1200" dirty="0"/>
              <a:t> Measures the extent to which technical debt increases the risk to health &amp; safety of staff, customers, and the general public. At the low end of the scale, consider degradation of health &amp; safety services and controls.</a:t>
            </a:r>
            <a:endParaRPr lang="en-US" sz="1200" b="1" dirty="0"/>
          </a:p>
          <a:p>
            <a:pPr>
              <a:spcBef>
                <a:spcPts val="600"/>
              </a:spcBef>
              <a:spcAft>
                <a:spcPts val="600"/>
              </a:spcAft>
            </a:pPr>
            <a:r>
              <a:rPr lang="en-US" sz="1200" b="1" dirty="0"/>
              <a:t>Impact on Compliance:</a:t>
            </a:r>
            <a:r>
              <a:rPr lang="en-US" sz="1200" dirty="0"/>
              <a:t> Describes a range of possible compliance-related impacts. Consider whether you’d expect to receive leeway or a grace period from the entity that requires evidence of compliance.</a:t>
            </a:r>
            <a:endParaRPr lang="en-US" sz="1200" b="1" dirty="0"/>
          </a:p>
        </p:txBody>
      </p:sp>
      <p:graphicFrame>
        <p:nvGraphicFramePr>
          <p:cNvPr id="6" name="Table 5">
            <a:extLst>
              <a:ext uri="{FF2B5EF4-FFF2-40B4-BE49-F238E27FC236}">
                <a16:creationId xmlns:a16="http://schemas.microsoft.com/office/drawing/2014/main" id="{868173E5-7E88-4787-A6EA-114EE70D053F}"/>
              </a:ext>
            </a:extLst>
          </p:cNvPr>
          <p:cNvGraphicFramePr>
            <a:graphicFrameLocks noGrp="1"/>
          </p:cNvGraphicFramePr>
          <p:nvPr>
            <p:extLst>
              <p:ext uri="{D42A27DB-BD31-4B8C-83A1-F6EECF244321}">
                <p14:modId xmlns:p14="http://schemas.microsoft.com/office/powerpoint/2010/main" val="1324796317"/>
              </p:ext>
            </p:extLst>
          </p:nvPr>
        </p:nvGraphicFramePr>
        <p:xfrm>
          <a:off x="8523930" y="470364"/>
          <a:ext cx="3301690" cy="5676436"/>
        </p:xfrm>
        <a:graphic>
          <a:graphicData uri="http://schemas.openxmlformats.org/drawingml/2006/table">
            <a:tbl>
              <a:tblPr/>
              <a:tblGrid>
                <a:gridCol w="711200">
                  <a:extLst>
                    <a:ext uri="{9D8B030D-6E8A-4147-A177-3AD203B41FA5}">
                      <a16:colId xmlns:a16="http://schemas.microsoft.com/office/drawing/2014/main" val="705962770"/>
                    </a:ext>
                  </a:extLst>
                </a:gridCol>
                <a:gridCol w="2590490">
                  <a:extLst>
                    <a:ext uri="{9D8B030D-6E8A-4147-A177-3AD203B41FA5}">
                      <a16:colId xmlns:a16="http://schemas.microsoft.com/office/drawing/2014/main" val="2211388543"/>
                    </a:ext>
                  </a:extLst>
                </a:gridCol>
              </a:tblGrid>
              <a:tr h="611272">
                <a:tc>
                  <a:txBody>
                    <a:bodyPr/>
                    <a:lstStyle/>
                    <a:p>
                      <a:pPr algn="ctr" fontAlgn="ctr"/>
                      <a:r>
                        <a:rPr lang="en-CA" sz="1400" b="1" i="0" u="none" strike="noStrike" dirty="0">
                          <a:solidFill>
                            <a:srgbClr val="FFFFFF"/>
                          </a:solidFill>
                          <a:effectLst/>
                          <a:latin typeface="Exo" panose="02000303000000000000" pitchFamily="2" charset="0"/>
                        </a:rPr>
                        <a:t>Score</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475F"/>
                    </a:solidFill>
                  </a:tcPr>
                </a:tc>
                <a:tc>
                  <a:txBody>
                    <a:bodyPr/>
                    <a:lstStyle/>
                    <a:p>
                      <a:pPr algn="ctr" fontAlgn="ctr"/>
                      <a:r>
                        <a:rPr lang="en-CA" sz="1400" b="1" i="0" u="none" strike="noStrike" dirty="0">
                          <a:solidFill>
                            <a:srgbClr val="FFFFFF"/>
                          </a:solidFill>
                          <a:effectLst/>
                          <a:latin typeface="Exo" panose="02000303000000000000" pitchFamily="2" charset="0"/>
                        </a:rPr>
                        <a:t>Level of Strategic Impact</a:t>
                      </a:r>
                    </a:p>
                  </a:txBody>
                  <a:tcPr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475F"/>
                    </a:solidFill>
                  </a:tcPr>
                </a:tc>
                <a:extLst>
                  <a:ext uri="{0D108BD9-81ED-4DB2-BD59-A6C34878D82A}">
                    <a16:rowId xmlns:a16="http://schemas.microsoft.com/office/drawing/2014/main" val="494671349"/>
                  </a:ext>
                </a:extLst>
              </a:tr>
              <a:tr h="1013033">
                <a:tc>
                  <a:txBody>
                    <a:bodyPr/>
                    <a:lstStyle/>
                    <a:p>
                      <a:pPr algn="ctr" fontAlgn="ctr"/>
                      <a:r>
                        <a:rPr lang="en-CA" sz="1400" b="1" i="0" u="none" strike="noStrike" dirty="0">
                          <a:solidFill>
                            <a:schemeClr val="bg2"/>
                          </a:solidFill>
                          <a:effectLst/>
                          <a:latin typeface="Roboto Condensed Light" panose="02000000000000000000" pitchFamily="2" charset="0"/>
                          <a:ea typeface="Roboto Condensed Light" panose="02000000000000000000" pitchFamily="2" charset="0"/>
                        </a:rPr>
                        <a:t>4</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US" sz="1400" b="1" i="0" u="none" strike="noStrike" dirty="0">
                          <a:solidFill>
                            <a:srgbClr val="333333"/>
                          </a:solidFill>
                          <a:effectLst/>
                          <a:latin typeface="Roboto Condensed Light" panose="02000000000000000000" pitchFamily="2" charset="0"/>
                          <a:ea typeface="Roboto Condensed Light" panose="02000000000000000000" pitchFamily="2" charset="0"/>
                        </a:rPr>
                        <a:t>Critical </a:t>
                      </a:r>
                      <a:r>
                        <a:rPr lang="en-US" sz="1400" b="0" i="0" u="none" strike="noStrike" dirty="0">
                          <a:solidFill>
                            <a:srgbClr val="333333"/>
                          </a:solidFill>
                          <a:effectLst/>
                          <a:latin typeface="Roboto Condensed Light" panose="02000000000000000000" pitchFamily="2" charset="0"/>
                          <a:ea typeface="Roboto Condensed Light" panose="02000000000000000000" pitchFamily="2" charset="0"/>
                        </a:rPr>
                        <a:t>(e.g. 100% impact, high  safety risk, extreme lack of flexibility, non-compliance and penalties extremely likely)</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1943324000"/>
                  </a:ext>
                </a:extLst>
              </a:tr>
              <a:tr h="1241782">
                <a:tc>
                  <a:txBody>
                    <a:bodyPr/>
                    <a:lstStyle/>
                    <a:p>
                      <a:pPr algn="ctr" fontAlgn="ctr"/>
                      <a:r>
                        <a:rPr lang="en-CA" sz="1400" b="1" i="0" u="none" strike="noStrike" dirty="0">
                          <a:solidFill>
                            <a:schemeClr val="bg2"/>
                          </a:solidFill>
                          <a:effectLst/>
                          <a:latin typeface="Roboto Condensed Light" panose="02000000000000000000" pitchFamily="2" charset="0"/>
                          <a:ea typeface="Roboto Condensed Light" panose="02000000000000000000" pitchFamily="2" charset="0"/>
                        </a:rPr>
                        <a:t>3</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US" sz="1400" b="1" i="0" u="none" strike="noStrike" dirty="0">
                          <a:solidFill>
                            <a:srgbClr val="333333"/>
                          </a:solidFill>
                          <a:effectLst/>
                          <a:latin typeface="Roboto Condensed Light" panose="02000000000000000000" pitchFamily="2" charset="0"/>
                          <a:ea typeface="Roboto Condensed Light" panose="02000000000000000000" pitchFamily="2" charset="0"/>
                        </a:rPr>
                        <a:t>High </a:t>
                      </a:r>
                      <a:r>
                        <a:rPr lang="en-US" sz="1400" b="0" i="0" u="none" strike="noStrike" dirty="0">
                          <a:solidFill>
                            <a:srgbClr val="333333"/>
                          </a:solidFill>
                          <a:effectLst/>
                          <a:latin typeface="Roboto Condensed Light" panose="02000000000000000000" pitchFamily="2" charset="0"/>
                          <a:ea typeface="Roboto Condensed Light" panose="02000000000000000000" pitchFamily="2" charset="0"/>
                        </a:rPr>
                        <a:t>(e.g. 50% impact, some risk of loss of life/serious harm, some important changes are not possible, delays meeting critical compliance requirements)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571946263"/>
                  </a:ext>
                </a:extLst>
              </a:tr>
              <a:tr h="1241782">
                <a:tc>
                  <a:txBody>
                    <a:bodyPr/>
                    <a:lstStyle/>
                    <a:p>
                      <a:pPr algn="ctr" fontAlgn="ctr"/>
                      <a:r>
                        <a:rPr lang="en-CA" sz="1400" b="1" i="0" u="none" strike="noStrike" dirty="0">
                          <a:solidFill>
                            <a:schemeClr val="bg2"/>
                          </a:solidFill>
                          <a:effectLst/>
                          <a:latin typeface="Roboto Condensed Light" panose="02000000000000000000" pitchFamily="2" charset="0"/>
                          <a:ea typeface="Roboto Condensed Light" panose="02000000000000000000" pitchFamily="2" charset="0"/>
                        </a:rPr>
                        <a:t>2</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US" sz="1400" b="1" i="0" u="none" strike="noStrike" dirty="0">
                          <a:solidFill>
                            <a:srgbClr val="333333"/>
                          </a:solidFill>
                          <a:effectLst/>
                          <a:latin typeface="Roboto Condensed Light" panose="02000000000000000000" pitchFamily="2" charset="0"/>
                          <a:ea typeface="Roboto Condensed Light" panose="02000000000000000000" pitchFamily="2" charset="0"/>
                        </a:rPr>
                        <a:t>Medium</a:t>
                      </a:r>
                      <a:r>
                        <a:rPr lang="en-US" sz="1400" b="0" i="0" u="none" strike="noStrike" dirty="0">
                          <a:solidFill>
                            <a:srgbClr val="333333"/>
                          </a:solidFill>
                          <a:effectLst/>
                          <a:latin typeface="Roboto Condensed Light" panose="02000000000000000000" pitchFamily="2" charset="0"/>
                          <a:ea typeface="Roboto Condensed Light" panose="02000000000000000000" pitchFamily="2" charset="0"/>
                        </a:rPr>
                        <a:t> (e.g. 25% impact, changes are very challenging, delays meeting less important compliance requirements, high degradation of health &amp; safety services)</a:t>
                      </a:r>
                      <a:endParaRPr lang="en-US" sz="1400" b="1" i="0" u="none" strike="noStrike" dirty="0">
                        <a:solidFill>
                          <a:srgbClr val="333333"/>
                        </a:solidFill>
                        <a:effectLst/>
                        <a:latin typeface="Roboto Condensed Light" panose="02000000000000000000" pitchFamily="2" charset="0"/>
                        <a:ea typeface="Roboto Condensed Light" panose="02000000000000000000" pitchFamily="2"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1434911794"/>
                  </a:ext>
                </a:extLst>
              </a:tr>
              <a:tr h="1241782">
                <a:tc>
                  <a:txBody>
                    <a:bodyPr/>
                    <a:lstStyle/>
                    <a:p>
                      <a:pPr algn="ctr" fontAlgn="ctr"/>
                      <a:r>
                        <a:rPr lang="en-CA" sz="1400" b="1" i="0" u="none" strike="noStrike" dirty="0">
                          <a:solidFill>
                            <a:schemeClr val="bg2"/>
                          </a:solidFill>
                          <a:effectLst/>
                          <a:latin typeface="Roboto Condensed Light" panose="02000000000000000000" pitchFamily="2" charset="0"/>
                          <a:ea typeface="Roboto Condensed Light" panose="02000000000000000000" pitchFamily="2" charset="0"/>
                        </a:rPr>
                        <a:t>1</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3BB"/>
                    </a:solidFill>
                  </a:tcPr>
                </a:tc>
                <a:tc>
                  <a:txBody>
                    <a:bodyPr/>
                    <a:lstStyle/>
                    <a:p>
                      <a:pPr algn="l" fontAlgn="ctr"/>
                      <a:r>
                        <a:rPr lang="en-US" sz="1400" b="1" i="0" u="none" strike="noStrike" dirty="0">
                          <a:solidFill>
                            <a:srgbClr val="333333"/>
                          </a:solidFill>
                          <a:effectLst/>
                          <a:latin typeface="Roboto Condensed Light" panose="02000000000000000000" pitchFamily="2" charset="0"/>
                          <a:ea typeface="Roboto Condensed Light" panose="02000000000000000000" pitchFamily="2" charset="0"/>
                        </a:rPr>
                        <a:t>Low</a:t>
                      </a:r>
                      <a:r>
                        <a:rPr lang="en-US" sz="1400" b="0" i="0" u="none" strike="noStrike" dirty="0">
                          <a:solidFill>
                            <a:srgbClr val="333333"/>
                          </a:solidFill>
                          <a:effectLst/>
                          <a:latin typeface="Roboto Condensed Light" panose="02000000000000000000" pitchFamily="2" charset="0"/>
                          <a:ea typeface="Roboto Condensed Light" panose="02000000000000000000" pitchFamily="2" charset="0"/>
                        </a:rPr>
                        <a:t> (e.g. 5% impact, changes can be slow, some degradation of health/safety services, some delays but compliance requirements are met)</a:t>
                      </a:r>
                      <a:endParaRPr lang="en-US" sz="1400" b="1" i="0" u="none" strike="noStrike" dirty="0">
                        <a:solidFill>
                          <a:srgbClr val="333333"/>
                        </a:solidFill>
                        <a:effectLst/>
                        <a:latin typeface="Roboto Condensed Light" panose="02000000000000000000" pitchFamily="2" charset="0"/>
                        <a:ea typeface="Roboto Condensed Light" panose="02000000000000000000" pitchFamily="2"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773172042"/>
                  </a:ext>
                </a:extLst>
              </a:tr>
              <a:tr h="326785">
                <a:tc>
                  <a:txBody>
                    <a:bodyPr/>
                    <a:lstStyle/>
                    <a:p>
                      <a:pPr algn="ctr" fontAlgn="ctr"/>
                      <a:r>
                        <a:rPr lang="en-CA" sz="1400" b="1" i="0" u="none" strike="noStrike" dirty="0">
                          <a:solidFill>
                            <a:schemeClr val="bg2"/>
                          </a:solidFill>
                          <a:effectLst/>
                          <a:latin typeface="Roboto Condensed Light" panose="02000000000000000000" pitchFamily="2" charset="0"/>
                          <a:ea typeface="Roboto Condensed Light" panose="02000000000000000000" pitchFamily="2" charset="0"/>
                        </a:rPr>
                        <a:t>0</a:t>
                      </a:r>
                    </a:p>
                  </a:txBody>
                  <a:tcPr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293BB"/>
                    </a:solidFill>
                  </a:tcPr>
                </a:tc>
                <a:tc>
                  <a:txBody>
                    <a:bodyPr/>
                    <a:lstStyle/>
                    <a:p>
                      <a:pPr algn="l" fontAlgn="ctr"/>
                      <a:r>
                        <a:rPr lang="en-CA" sz="1400" b="0" i="0" u="none" strike="noStrike" dirty="0">
                          <a:solidFill>
                            <a:srgbClr val="333333"/>
                          </a:solidFill>
                          <a:effectLst/>
                          <a:latin typeface="Roboto Condensed Light" panose="02000000000000000000" pitchFamily="2" charset="0"/>
                          <a:ea typeface="Roboto Condensed Light" panose="02000000000000000000" pitchFamily="2" charset="0"/>
                        </a:rPr>
                        <a:t>No impact.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D2DF"/>
                    </a:solidFill>
                  </a:tcPr>
                </a:tc>
                <a:extLst>
                  <a:ext uri="{0D108BD9-81ED-4DB2-BD59-A6C34878D82A}">
                    <a16:rowId xmlns:a16="http://schemas.microsoft.com/office/drawing/2014/main" val="3642484458"/>
                  </a:ext>
                </a:extLst>
              </a:tr>
            </a:tbl>
          </a:graphicData>
        </a:graphic>
      </p:graphicFrame>
    </p:spTree>
    <p:extLst>
      <p:ext uri="{BB962C8B-B14F-4D97-AF65-F5344CB8AC3E}">
        <p14:creationId xmlns:p14="http://schemas.microsoft.com/office/powerpoint/2010/main" val="1158423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EB01-3434-432A-8F00-82C38797F7B6}"/>
              </a:ext>
            </a:extLst>
          </p:cNvPr>
          <p:cNvSpPr>
            <a:spLocks noGrp="1"/>
          </p:cNvSpPr>
          <p:nvPr>
            <p:ph type="title"/>
          </p:nvPr>
        </p:nvSpPr>
        <p:spPr>
          <a:xfrm>
            <a:off x="354106" y="544769"/>
            <a:ext cx="6367536" cy="1130188"/>
          </a:xfrm>
        </p:spPr>
        <p:txBody>
          <a:bodyPr/>
          <a:lstStyle/>
          <a:p>
            <a:r>
              <a:rPr lang="en-US" dirty="0"/>
              <a:t>Use uncertainty factor scales</a:t>
            </a:r>
            <a:endParaRPr lang="en-CA" dirty="0"/>
          </a:p>
        </p:txBody>
      </p:sp>
      <p:sp>
        <p:nvSpPr>
          <p:cNvPr id="5" name="Text Placeholder 14">
            <a:extLst>
              <a:ext uri="{FF2B5EF4-FFF2-40B4-BE49-F238E27FC236}">
                <a16:creationId xmlns:a16="http://schemas.microsoft.com/office/drawing/2014/main" id="{74F731D4-AE89-4986-A4C5-747B9B9846EF}"/>
              </a:ext>
            </a:extLst>
          </p:cNvPr>
          <p:cNvSpPr>
            <a:spLocks noGrp="1"/>
          </p:cNvSpPr>
          <p:nvPr/>
        </p:nvSpPr>
        <p:spPr>
          <a:xfrm>
            <a:off x="344935" y="2575515"/>
            <a:ext cx="5686372" cy="3518261"/>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600" dirty="0"/>
              <a:t>When we assess the direct cost and strategic impact in the next fiscal quarter, we must choose a </a:t>
            </a:r>
            <a:r>
              <a:rPr lang="en-US" sz="1600" b="1" dirty="0"/>
              <a:t>reasonable</a:t>
            </a:r>
            <a:r>
              <a:rPr lang="en-US" sz="1600" dirty="0"/>
              <a:t> scenario for our assessment. For some technical debts where the concern is very high-impact, low-probability events, a reasonable assessment might show that the near-term direct cost and strategic impact is fairly low.</a:t>
            </a:r>
          </a:p>
          <a:p>
            <a:pPr>
              <a:spcBef>
                <a:spcPts val="600"/>
              </a:spcBef>
              <a:spcAft>
                <a:spcPts val="600"/>
              </a:spcAft>
            </a:pPr>
            <a:r>
              <a:rPr lang="en-US" sz="1600" dirty="0"/>
              <a:t>We capture the additional, potential risk of high-impact, low-probability events as follows. </a:t>
            </a:r>
          </a:p>
          <a:p>
            <a:pPr marL="0" indent="0">
              <a:spcBef>
                <a:spcPts val="600"/>
              </a:spcBef>
              <a:spcAft>
                <a:spcPts val="600"/>
              </a:spcAft>
              <a:buNone/>
            </a:pPr>
            <a:r>
              <a:rPr lang="en-US" sz="1600" b="1" dirty="0"/>
              <a:t>Use Info-Tech’s uncertainty factor scoring scale to assess:</a:t>
            </a:r>
          </a:p>
          <a:p>
            <a:pPr marL="342900" indent="-342900">
              <a:spcBef>
                <a:spcPts val="600"/>
              </a:spcBef>
              <a:spcAft>
                <a:spcPts val="600"/>
              </a:spcAft>
              <a:buFont typeface="+mj-lt"/>
              <a:buAutoNum type="arabicPeriod"/>
            </a:pPr>
            <a:r>
              <a:rPr lang="en-US" sz="1600" dirty="0"/>
              <a:t>Additional impact in a worst-case scenario.</a:t>
            </a:r>
          </a:p>
          <a:p>
            <a:pPr marL="342900" indent="-342900">
              <a:spcBef>
                <a:spcPts val="600"/>
              </a:spcBef>
              <a:spcAft>
                <a:spcPts val="600"/>
              </a:spcAft>
              <a:buFont typeface="+mj-lt"/>
              <a:buAutoNum type="arabicPeriod"/>
            </a:pPr>
            <a:r>
              <a:rPr lang="en-US" sz="1600" dirty="0"/>
              <a:t>The chance of additional impact above and beyond what is outlined in  the direct costs and strategic impact categories.</a:t>
            </a:r>
          </a:p>
        </p:txBody>
      </p:sp>
      <p:sp>
        <p:nvSpPr>
          <p:cNvPr id="94" name="TextBox 93">
            <a:extLst>
              <a:ext uri="{FF2B5EF4-FFF2-40B4-BE49-F238E27FC236}">
                <a16:creationId xmlns:a16="http://schemas.microsoft.com/office/drawing/2014/main" id="{66EE554B-BAE3-433F-83F2-0FE11DB1E006}"/>
              </a:ext>
            </a:extLst>
          </p:cNvPr>
          <p:cNvSpPr txBox="1"/>
          <p:nvPr/>
        </p:nvSpPr>
        <p:spPr>
          <a:xfrm>
            <a:off x="7955503" y="999957"/>
            <a:ext cx="2681081" cy="319757"/>
          </a:xfrm>
          <a:prstGeom prst="rect">
            <a:avLst/>
          </a:prstGeom>
        </p:spPr>
        <p:txBody>
          <a:bodyPr wrap="square" lIns="0" tIns="0" rIns="0" bIns="0" numCol="1" spcCol="360000" rtlCol="0">
            <a:noAutofit/>
          </a:bodyPr>
          <a:lstStyle/>
          <a:p>
            <a:pPr algn="ctr">
              <a:lnSpc>
                <a:spcPct val="110000"/>
              </a:lnSpc>
              <a:tabLst/>
            </a:pPr>
            <a:r>
              <a:rPr lang="en-US" sz="1800" b="1" dirty="0">
                <a:solidFill>
                  <a:schemeClr val="tx1">
                    <a:lumMod val="50000"/>
                  </a:schemeClr>
                </a:solidFill>
                <a:latin typeface="Exo" panose="02000303000000000000" pitchFamily="2" charset="0"/>
                <a:ea typeface="Roboto Condensed Light" panose="02000000000000000000" pitchFamily="2" charset="0"/>
              </a:rPr>
              <a:t>Uncertainty in a   Business Impact Analysis</a:t>
            </a:r>
            <a:endParaRPr lang="en-CA" sz="1800" b="1" dirty="0">
              <a:solidFill>
                <a:schemeClr val="tx1">
                  <a:lumMod val="50000"/>
                </a:schemeClr>
              </a:solidFill>
              <a:latin typeface="Exo" panose="02000303000000000000" pitchFamily="2" charset="0"/>
              <a:ea typeface="Roboto Condensed Light" panose="02000000000000000000" pitchFamily="2" charset="0"/>
            </a:endParaRPr>
          </a:p>
        </p:txBody>
      </p:sp>
      <p:grpSp>
        <p:nvGrpSpPr>
          <p:cNvPr id="105" name="Group 104">
            <a:extLst>
              <a:ext uri="{FF2B5EF4-FFF2-40B4-BE49-F238E27FC236}">
                <a16:creationId xmlns:a16="http://schemas.microsoft.com/office/drawing/2014/main" id="{AF8BD7F1-0B84-4CE5-BCAF-3544266F4E0D}"/>
              </a:ext>
            </a:extLst>
          </p:cNvPr>
          <p:cNvGrpSpPr/>
          <p:nvPr/>
        </p:nvGrpSpPr>
        <p:grpSpPr>
          <a:xfrm>
            <a:off x="6609541" y="1849817"/>
            <a:ext cx="5344240" cy="4381338"/>
            <a:chOff x="6495241" y="2173667"/>
            <a:chExt cx="5344240" cy="4381338"/>
          </a:xfrm>
        </p:grpSpPr>
        <p:sp>
          <p:nvSpPr>
            <p:cNvPr id="45" name="Rectangle 44">
              <a:extLst>
                <a:ext uri="{FF2B5EF4-FFF2-40B4-BE49-F238E27FC236}">
                  <a16:creationId xmlns:a16="http://schemas.microsoft.com/office/drawing/2014/main" id="{20AE734C-AF40-4DAB-916C-C9CF1ACBC355}"/>
                </a:ext>
              </a:extLst>
            </p:cNvPr>
            <p:cNvSpPr/>
            <p:nvPr/>
          </p:nvSpPr>
          <p:spPr>
            <a:xfrm>
              <a:off x="6866750" y="2394422"/>
              <a:ext cx="3866930" cy="29673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36">
              <a:extLst>
                <a:ext uri="{FF2B5EF4-FFF2-40B4-BE49-F238E27FC236}">
                  <a16:creationId xmlns:a16="http://schemas.microsoft.com/office/drawing/2014/main" id="{87BA2244-7F83-421A-9C33-4FA49EF41CF5}"/>
                </a:ext>
              </a:extLst>
            </p:cNvPr>
            <p:cNvSpPr/>
            <p:nvPr/>
          </p:nvSpPr>
          <p:spPr>
            <a:xfrm>
              <a:off x="6866752" y="2394422"/>
              <a:ext cx="817222" cy="2957019"/>
            </a:xfrm>
            <a:prstGeom prst="rect">
              <a:avLst/>
            </a:prstGeom>
            <a:solidFill>
              <a:schemeClr val="accent4">
                <a:alpha val="2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Unlikely – Low or No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35" name="Rectangle 34">
              <a:extLst>
                <a:ext uri="{FF2B5EF4-FFF2-40B4-BE49-F238E27FC236}">
                  <a16:creationId xmlns:a16="http://schemas.microsoft.com/office/drawing/2014/main" id="{CBE8D0B5-8673-47A6-9679-FB9DF55742D0}"/>
                </a:ext>
              </a:extLst>
            </p:cNvPr>
            <p:cNvSpPr/>
            <p:nvPr/>
          </p:nvSpPr>
          <p:spPr>
            <a:xfrm>
              <a:off x="9922961" y="2394423"/>
              <a:ext cx="802675" cy="2967379"/>
            </a:xfrm>
            <a:prstGeom prst="rect">
              <a:avLst/>
            </a:prstGeom>
            <a:solidFill>
              <a:srgbClr val="C00000">
                <a:alpha val="26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Unlikely – High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15" name="Rectangle 14">
              <a:extLst>
                <a:ext uri="{FF2B5EF4-FFF2-40B4-BE49-F238E27FC236}">
                  <a16:creationId xmlns:a16="http://schemas.microsoft.com/office/drawing/2014/main" id="{67416263-324E-4694-803C-62EBF5C6745A}"/>
                </a:ext>
              </a:extLst>
            </p:cNvPr>
            <p:cNvSpPr/>
            <p:nvPr/>
          </p:nvSpPr>
          <p:spPr>
            <a:xfrm>
              <a:off x="7692054" y="2394424"/>
              <a:ext cx="2222828" cy="2953978"/>
            </a:xfrm>
            <a:prstGeom prst="rect">
              <a:avLst/>
            </a:prstGeom>
            <a:solidFill>
              <a:srgbClr val="FFC000">
                <a:alpha val="26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Likely  – Some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cxnSp>
          <p:nvCxnSpPr>
            <p:cNvPr id="6" name="Straight Connector 5">
              <a:extLst>
                <a:ext uri="{FF2B5EF4-FFF2-40B4-BE49-F238E27FC236}">
                  <a16:creationId xmlns:a16="http://schemas.microsoft.com/office/drawing/2014/main" id="{070E0E3E-6026-4E66-A392-ED7A12260AC3}"/>
                </a:ext>
              </a:extLst>
            </p:cNvPr>
            <p:cNvCxnSpPr>
              <a:cxnSpLocks/>
            </p:cNvCxnSpPr>
            <p:nvPr/>
          </p:nvCxnSpPr>
          <p:spPr>
            <a:xfrm flipV="1">
              <a:off x="6866754" y="2173667"/>
              <a:ext cx="0" cy="317778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E55F0E-092F-4125-BE0F-E4CF5D007509}"/>
                </a:ext>
              </a:extLst>
            </p:cNvPr>
            <p:cNvCxnSpPr>
              <a:cxnSpLocks/>
            </p:cNvCxnSpPr>
            <p:nvPr/>
          </p:nvCxnSpPr>
          <p:spPr>
            <a:xfrm>
              <a:off x="6856606" y="5351455"/>
              <a:ext cx="3869027" cy="1704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1E806C-BDFC-413E-BFE8-2C08F5C5214E}"/>
                </a:ext>
              </a:extLst>
            </p:cNvPr>
            <p:cNvSpPr txBox="1"/>
            <p:nvPr/>
          </p:nvSpPr>
          <p:spPr>
            <a:xfrm rot="16200000">
              <a:off x="5493113" y="3728486"/>
              <a:ext cx="2290109" cy="285853"/>
            </a:xfrm>
            <a:prstGeom prst="rect">
              <a:avLst/>
            </a:prstGeom>
          </p:spPr>
          <p:txBody>
            <a:bodyPr wrap="square" lIns="0" tIns="0" rIns="0" bIns="0" numCol="1" spcCol="360000" rtlCol="0">
              <a:noAutofit/>
            </a:bodyPr>
            <a:lstStyle/>
            <a:p>
              <a:pPr algn="ctr">
                <a:lnSpc>
                  <a:spcPct val="110000"/>
                </a:lnSpc>
                <a:tabLs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Level of Impact</a:t>
              </a:r>
              <a:endParaRPr lang="en-CA" sz="14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11" name="Freeform: Shape 10">
              <a:extLst>
                <a:ext uri="{FF2B5EF4-FFF2-40B4-BE49-F238E27FC236}">
                  <a16:creationId xmlns:a16="http://schemas.microsoft.com/office/drawing/2014/main" id="{58A928BC-E4AA-4EF8-9AC5-CAB28E2DFA77}"/>
                </a:ext>
              </a:extLst>
            </p:cNvPr>
            <p:cNvSpPr/>
            <p:nvPr/>
          </p:nvSpPr>
          <p:spPr>
            <a:xfrm>
              <a:off x="6866750" y="2816399"/>
              <a:ext cx="3858881" cy="2475696"/>
            </a:xfrm>
            <a:custGeom>
              <a:avLst/>
              <a:gdLst>
                <a:gd name="connsiteX0" fmla="*/ 0 w 3850640"/>
                <a:gd name="connsiteY0" fmla="*/ 3149600 h 3149600"/>
                <a:gd name="connsiteX1" fmla="*/ 1686560 w 3850640"/>
                <a:gd name="connsiteY1" fmla="*/ 3078480 h 3149600"/>
                <a:gd name="connsiteX2" fmla="*/ 2631440 w 3850640"/>
                <a:gd name="connsiteY2" fmla="*/ 2814320 h 3149600"/>
                <a:gd name="connsiteX3" fmla="*/ 3413760 w 3850640"/>
                <a:gd name="connsiteY3" fmla="*/ 2143760 h 3149600"/>
                <a:gd name="connsiteX4" fmla="*/ 3728720 w 3850640"/>
                <a:gd name="connsiteY4" fmla="*/ 975360 h 3149600"/>
                <a:gd name="connsiteX5" fmla="*/ 3850640 w 3850640"/>
                <a:gd name="connsiteY5" fmla="*/ 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0640" h="3149600">
                  <a:moveTo>
                    <a:pt x="0" y="3149600"/>
                  </a:moveTo>
                  <a:cubicBezTo>
                    <a:pt x="623993" y="3141980"/>
                    <a:pt x="1247987" y="3134360"/>
                    <a:pt x="1686560" y="3078480"/>
                  </a:cubicBezTo>
                  <a:cubicBezTo>
                    <a:pt x="2125133" y="3022600"/>
                    <a:pt x="2343573" y="2970107"/>
                    <a:pt x="2631440" y="2814320"/>
                  </a:cubicBezTo>
                  <a:cubicBezTo>
                    <a:pt x="2919307" y="2658533"/>
                    <a:pt x="3230880" y="2450253"/>
                    <a:pt x="3413760" y="2143760"/>
                  </a:cubicBezTo>
                  <a:cubicBezTo>
                    <a:pt x="3596640" y="1837267"/>
                    <a:pt x="3655907" y="1332653"/>
                    <a:pt x="3728720" y="975360"/>
                  </a:cubicBezTo>
                  <a:cubicBezTo>
                    <a:pt x="3801533" y="618067"/>
                    <a:pt x="3825240" y="259080"/>
                    <a:pt x="385064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n w="76200">
                  <a:solidFill>
                    <a:schemeClr val="tx1"/>
                  </a:solidFill>
                </a:ln>
              </a:endParaRPr>
            </a:p>
          </p:txBody>
        </p:sp>
        <p:sp>
          <p:nvSpPr>
            <p:cNvPr id="41" name="TextBox 40">
              <a:extLst>
                <a:ext uri="{FF2B5EF4-FFF2-40B4-BE49-F238E27FC236}">
                  <a16:creationId xmlns:a16="http://schemas.microsoft.com/office/drawing/2014/main" id="{6DFD1C03-E20E-4910-8F16-08312FC8FE00}"/>
                </a:ext>
              </a:extLst>
            </p:cNvPr>
            <p:cNvSpPr txBox="1"/>
            <p:nvPr/>
          </p:nvSpPr>
          <p:spPr>
            <a:xfrm>
              <a:off x="8396007" y="2855367"/>
              <a:ext cx="1571474" cy="430887"/>
            </a:xfrm>
            <a:prstGeom prst="rect">
              <a:avLst/>
            </a:prstGeom>
            <a:noFill/>
          </p:spPr>
          <p:txBody>
            <a:bodyPr wrap="square">
              <a:spAutoFit/>
            </a:bodyPr>
            <a:lstStyle/>
            <a:p>
              <a:pPr algn="ctr"/>
              <a:r>
                <a:rPr lang="en-US" sz="1100" dirty="0">
                  <a:solidFill>
                    <a:sysClr val="windowText" lastClr="000000"/>
                  </a:solidFill>
                  <a:latin typeface="Roboto Condensed Light" panose="02000000000000000000" pitchFamily="2" charset="0"/>
                  <a:ea typeface="Roboto Condensed Light" panose="02000000000000000000" pitchFamily="2" charset="0"/>
                </a:rPr>
                <a:t>A reasonable scenario used for scoring</a:t>
              </a:r>
              <a:endParaRPr lang="en-CA" dirty="0"/>
            </a:p>
          </p:txBody>
        </p:sp>
        <p:sp>
          <p:nvSpPr>
            <p:cNvPr id="44" name="TextBox 43">
              <a:extLst>
                <a:ext uri="{FF2B5EF4-FFF2-40B4-BE49-F238E27FC236}">
                  <a16:creationId xmlns:a16="http://schemas.microsoft.com/office/drawing/2014/main" id="{1BB4C2FE-9051-433A-A159-EAD7B742F84B}"/>
                </a:ext>
              </a:extLst>
            </p:cNvPr>
            <p:cNvSpPr txBox="1"/>
            <p:nvPr/>
          </p:nvSpPr>
          <p:spPr>
            <a:xfrm>
              <a:off x="10910952" y="3762560"/>
              <a:ext cx="928529" cy="769441"/>
            </a:xfrm>
            <a:prstGeom prst="rect">
              <a:avLst/>
            </a:prstGeom>
            <a:noFill/>
          </p:spPr>
          <p:txBody>
            <a:bodyPr wrap="square">
              <a:spAutoFit/>
            </a:bodyPr>
            <a:lstStyle/>
            <a:p>
              <a:pPr algn="ctr"/>
              <a:r>
                <a:rPr lang="en-US" sz="1100" dirty="0">
                  <a:solidFill>
                    <a:sysClr val="windowText" lastClr="000000"/>
                  </a:solidFill>
                  <a:latin typeface="Roboto Condensed Light" panose="02000000000000000000" pitchFamily="2" charset="0"/>
                  <a:ea typeface="Roboto Condensed Light" panose="02000000000000000000" pitchFamily="2" charset="0"/>
                </a:rPr>
                <a:t>Additional impact in a worst-case scenario</a:t>
              </a:r>
              <a:endParaRPr lang="en-CA" dirty="0"/>
            </a:p>
          </p:txBody>
        </p:sp>
        <p:cxnSp>
          <p:nvCxnSpPr>
            <p:cNvPr id="39" name="Straight Connector 38">
              <a:extLst>
                <a:ext uri="{FF2B5EF4-FFF2-40B4-BE49-F238E27FC236}">
                  <a16:creationId xmlns:a16="http://schemas.microsoft.com/office/drawing/2014/main" id="{C20DC920-DBC5-4BC1-B711-155CAC8F1E2F}"/>
                </a:ext>
              </a:extLst>
            </p:cNvPr>
            <p:cNvCxnSpPr>
              <a:cxnSpLocks/>
            </p:cNvCxnSpPr>
            <p:nvPr/>
          </p:nvCxnSpPr>
          <p:spPr>
            <a:xfrm>
              <a:off x="9186816" y="3321266"/>
              <a:ext cx="0" cy="202676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D1EBB9B-01D9-45CF-B4FB-B78195644582}"/>
                </a:ext>
              </a:extLst>
            </p:cNvPr>
            <p:cNvGrpSpPr/>
            <p:nvPr/>
          </p:nvGrpSpPr>
          <p:grpSpPr>
            <a:xfrm>
              <a:off x="6866750" y="5954841"/>
              <a:ext cx="3894480" cy="600164"/>
              <a:chOff x="6747527" y="8503754"/>
              <a:chExt cx="3894480" cy="600164"/>
            </a:xfrm>
          </p:grpSpPr>
          <p:sp>
            <p:nvSpPr>
              <p:cNvPr id="68" name="TextBox 67">
                <a:extLst>
                  <a:ext uri="{FF2B5EF4-FFF2-40B4-BE49-F238E27FC236}">
                    <a16:creationId xmlns:a16="http://schemas.microsoft.com/office/drawing/2014/main" id="{1B6C47FA-39DD-4660-BDE3-494AB32EFBB0}"/>
                  </a:ext>
                </a:extLst>
              </p:cNvPr>
              <p:cNvSpPr txBox="1"/>
              <p:nvPr/>
            </p:nvSpPr>
            <p:spPr>
              <a:xfrm>
                <a:off x="7825137" y="8503754"/>
                <a:ext cx="1724838" cy="600164"/>
              </a:xfrm>
              <a:prstGeom prst="rect">
                <a:avLst/>
              </a:prstGeom>
              <a:noFill/>
            </p:spPr>
            <p:txBody>
              <a:bodyPr wrap="square">
                <a:spAutoFit/>
              </a:bodyPr>
              <a:lstStyle/>
              <a:p>
                <a:pPr algn="ctr"/>
                <a:r>
                  <a:rPr lang="en-US" sz="1100" b="1" dirty="0">
                    <a:solidFill>
                      <a:sysClr val="windowText" lastClr="000000"/>
                    </a:solidFill>
                    <a:latin typeface="Roboto Condensed Light" panose="02000000000000000000" pitchFamily="2" charset="0"/>
                    <a:ea typeface="Roboto Condensed Light" panose="02000000000000000000" pitchFamily="2" charset="0"/>
                  </a:rPr>
                  <a:t>All possible scenarios, arranged from least to most impactful</a:t>
                </a:r>
                <a:endParaRPr lang="en-CA" b="1" dirty="0"/>
              </a:p>
            </p:txBody>
          </p:sp>
          <p:cxnSp>
            <p:nvCxnSpPr>
              <p:cNvPr id="85" name="Straight Arrow Connector 84">
                <a:extLst>
                  <a:ext uri="{FF2B5EF4-FFF2-40B4-BE49-F238E27FC236}">
                    <a16:creationId xmlns:a16="http://schemas.microsoft.com/office/drawing/2014/main" id="{DE294F1A-8FFB-45ED-95F7-56ABF7487F73}"/>
                  </a:ext>
                </a:extLst>
              </p:cNvPr>
              <p:cNvCxnSpPr>
                <a:cxnSpLocks/>
                <a:stCxn id="68" idx="3"/>
              </p:cNvCxnSpPr>
              <p:nvPr/>
            </p:nvCxnSpPr>
            <p:spPr>
              <a:xfrm flipV="1">
                <a:off x="9549975" y="8719200"/>
                <a:ext cx="1092032" cy="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126B82-016E-48A1-A4B6-82A7EE217449}"/>
                  </a:ext>
                </a:extLst>
              </p:cNvPr>
              <p:cNvCxnSpPr>
                <a:cxnSpLocks/>
                <a:stCxn id="68" idx="1"/>
              </p:cNvCxnSpPr>
              <p:nvPr/>
            </p:nvCxnSpPr>
            <p:spPr>
              <a:xfrm flipH="1" flipV="1">
                <a:off x="6747527" y="8719198"/>
                <a:ext cx="1077610" cy="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D4BCEEA6-6B49-47A7-8CE2-24B19AEADF56}"/>
                </a:ext>
              </a:extLst>
            </p:cNvPr>
            <p:cNvSpPr txBox="1"/>
            <p:nvPr/>
          </p:nvSpPr>
          <p:spPr>
            <a:xfrm>
              <a:off x="9504214" y="5452562"/>
              <a:ext cx="926533" cy="600164"/>
            </a:xfrm>
            <a:prstGeom prst="rect">
              <a:avLst/>
            </a:prstGeom>
            <a:noFill/>
          </p:spPr>
          <p:txBody>
            <a:bodyPr wrap="square">
              <a:spAutoFit/>
            </a:bodyPr>
            <a:lstStyle/>
            <a:p>
              <a:pPr algn="ctr"/>
              <a:r>
                <a:rPr lang="en-US" sz="1100" dirty="0">
                  <a:solidFill>
                    <a:sysClr val="windowText" lastClr="000000"/>
                  </a:solidFill>
                  <a:latin typeface="Roboto Condensed Light" panose="02000000000000000000" pitchFamily="2" charset="0"/>
                  <a:ea typeface="Roboto Condensed Light" panose="02000000000000000000" pitchFamily="2" charset="0"/>
                </a:rPr>
                <a:t>The chance of additional impact</a:t>
              </a:r>
              <a:endParaRPr lang="en-CA" dirty="0"/>
            </a:p>
          </p:txBody>
        </p:sp>
        <p:cxnSp>
          <p:nvCxnSpPr>
            <p:cNvPr id="100" name="Straight Connector 99">
              <a:extLst>
                <a:ext uri="{FF2B5EF4-FFF2-40B4-BE49-F238E27FC236}">
                  <a16:creationId xmlns:a16="http://schemas.microsoft.com/office/drawing/2014/main" id="{2B75E5CF-1D48-448A-B9F5-9CE1F4BA9805}"/>
                </a:ext>
              </a:extLst>
            </p:cNvPr>
            <p:cNvCxnSpPr>
              <a:cxnSpLocks/>
            </p:cNvCxnSpPr>
            <p:nvPr/>
          </p:nvCxnSpPr>
          <p:spPr>
            <a:xfrm>
              <a:off x="9186816" y="5486059"/>
              <a:ext cx="1546521"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6EBB0AB-3335-461B-B209-B4DCE587A62C}"/>
                </a:ext>
              </a:extLst>
            </p:cNvPr>
            <p:cNvCxnSpPr>
              <a:cxnSpLocks/>
            </p:cNvCxnSpPr>
            <p:nvPr/>
          </p:nvCxnSpPr>
          <p:spPr>
            <a:xfrm>
              <a:off x="10855834" y="2855367"/>
              <a:ext cx="0" cy="2506435"/>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sp>
        <p:nvSpPr>
          <p:cNvPr id="8" name="Text Placeholder 7">
            <a:extLst>
              <a:ext uri="{FF2B5EF4-FFF2-40B4-BE49-F238E27FC236}">
                <a16:creationId xmlns:a16="http://schemas.microsoft.com/office/drawing/2014/main" id="{9B41BAB6-0133-4D17-84AC-8BBF238980E7}"/>
              </a:ext>
            </a:extLst>
          </p:cNvPr>
          <p:cNvSpPr>
            <a:spLocks noGrp="1"/>
          </p:cNvSpPr>
          <p:nvPr>
            <p:ph type="body" sz="quarter" idx="11"/>
          </p:nvPr>
        </p:nvSpPr>
        <p:spPr/>
        <p:txBody>
          <a:bodyPr/>
          <a:lstStyle/>
          <a:p>
            <a:r>
              <a:rPr lang="en-US" dirty="0"/>
              <a:t>Assess additional impact. </a:t>
            </a:r>
            <a:endParaRPr lang="en-CA" dirty="0"/>
          </a:p>
        </p:txBody>
      </p:sp>
    </p:spTree>
    <p:extLst>
      <p:ext uri="{BB962C8B-B14F-4D97-AF65-F5344CB8AC3E}">
        <p14:creationId xmlns:p14="http://schemas.microsoft.com/office/powerpoint/2010/main" val="3056972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94281669"/>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Your populated copy of Info-Tech’s </a:t>
                      </a:r>
                      <a:r>
                        <a:rPr lang="en-US" sz="1200" b="0" i="1" dirty="0">
                          <a:solidFill>
                            <a:srgbClr val="000000"/>
                          </a:solidFill>
                          <a:latin typeface="Roboto Condensed Light" panose="02000000000000000000" pitchFamily="2" charset="0"/>
                          <a:ea typeface="Roboto Condensed Light" panose="02000000000000000000" pitchFamily="2" charset="0"/>
                        </a:rPr>
                        <a:t>Technical Debt Business Impact Analysis Tool</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Updated business impact scoring scale</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i="0" dirty="0">
                          <a:solidFill>
                            <a:schemeClr val="tx1">
                              <a:lumMod val="50000"/>
                            </a:schemeClr>
                          </a:solidFill>
                          <a:latin typeface="Roboto Condensed Light"/>
                          <a:ea typeface="Roboto Condensed Light"/>
                        </a:rPr>
                        <a:t>Your copy of Info-Tech’s </a:t>
                      </a:r>
                      <a:r>
                        <a:rPr lang="en-US" sz="1200" i="1" dirty="0">
                          <a:solidFill>
                            <a:schemeClr val="tx1">
                              <a:lumMod val="50000"/>
                            </a:schemeClr>
                          </a:solidFill>
                          <a:latin typeface="Roboto Condensed Light"/>
                          <a:ea typeface="Roboto Condensed Light"/>
                        </a:rPr>
                        <a:t>Technical Debt Business Impact Analysis Tool</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Projector or screensharing capabilities</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328048" cy="1130188"/>
          </a:xfrm>
        </p:spPr>
        <p:txBody>
          <a:bodyPr/>
          <a:lstStyle/>
          <a:p>
            <a:r>
              <a:rPr lang="en-US" dirty="0">
                <a:solidFill>
                  <a:srgbClr val="2576B7"/>
                </a:solidFill>
              </a:rPr>
              <a:t>2.1.1 </a:t>
            </a:r>
            <a:r>
              <a:rPr lang="en-US" dirty="0"/>
              <a:t>Develop impact scoring scales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30 minutes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67658" y="2313542"/>
            <a:ext cx="6883374" cy="3654853"/>
          </a:xfrm>
          <a:prstGeom prst="rect">
            <a:avLst/>
          </a:prstGeom>
        </p:spPr>
        <p:txBody>
          <a:bodyPr lIns="0" tIns="0" rIns="0" bIns="0" numCol="1" spcCol="292608" anchor="t"/>
          <a:lstStyle/>
          <a:p>
            <a:pPr marL="0" indent="0">
              <a:buNone/>
            </a:pPr>
            <a:r>
              <a:rPr lang="en-US" sz="1600" dirty="0">
                <a:latin typeface="Roboto Condensed Light"/>
                <a:ea typeface="Roboto Condensed Light"/>
              </a:rPr>
              <a:t>Work through the scoring scales in your pre-populated copy of the </a:t>
            </a:r>
            <a:r>
              <a:rPr lang="en-US" sz="1600" i="1" dirty="0">
                <a:latin typeface="Roboto Condensed Light"/>
                <a:ea typeface="Roboto Condensed Light"/>
              </a:rPr>
              <a:t>Technical Debt Business Impact Analysis Tool. </a:t>
            </a:r>
          </a:p>
          <a:p>
            <a:pPr marL="0" indent="0">
              <a:buNone/>
            </a:pPr>
            <a:r>
              <a:rPr lang="en-US" sz="1600" dirty="0">
                <a:latin typeface="Roboto Condensed Light"/>
                <a:ea typeface="Roboto Condensed Light"/>
              </a:rPr>
              <a:t>Review each section of the scoring scale:</a:t>
            </a:r>
          </a:p>
          <a:p>
            <a:pPr marL="342900" indent="-342900">
              <a:buFont typeface="+mj-lt"/>
              <a:buAutoNum type="arabicPeriod"/>
            </a:pPr>
            <a:r>
              <a:rPr lang="en-US" sz="1600" dirty="0">
                <a:latin typeface="Roboto Condensed Light"/>
                <a:ea typeface="Roboto Condensed Light"/>
              </a:rPr>
              <a:t>Are direct costs relevant for the technical debts identified? Eliminate any categories that are not relevant (we recommend you hide the column). Set a dollar estimate for maximum impact (score of 4) in each relevant column. The rest of the scoring scale will auto-populate.</a:t>
            </a:r>
          </a:p>
          <a:p>
            <a:pPr marL="342900" indent="-342900">
              <a:buFont typeface="+mj-lt"/>
              <a:buAutoNum type="arabicPeriod"/>
            </a:pPr>
            <a:r>
              <a:rPr lang="en-US" sz="1600" dirty="0">
                <a:latin typeface="Roboto Condensed Light"/>
                <a:ea typeface="Roboto Condensed Light"/>
              </a:rPr>
              <a:t>Identify which strategic impacts are relevant to the impact analysis, and again, hide any irrelevant columns. Update language in the scoring scale to reflect your organization’s language.</a:t>
            </a:r>
          </a:p>
          <a:p>
            <a:pPr marL="342900" indent="-342900">
              <a:buFont typeface="+mj-lt"/>
              <a:buAutoNum type="arabicPeriod"/>
            </a:pPr>
            <a:r>
              <a:rPr lang="en-US" sz="1600" dirty="0">
                <a:latin typeface="Roboto Condensed Light"/>
                <a:ea typeface="Roboto Condensed Light"/>
              </a:rPr>
              <a:t>Review the uncertainty scoring scales.</a:t>
            </a:r>
          </a:p>
        </p:txBody>
      </p:sp>
    </p:spTree>
    <p:extLst>
      <p:ext uri="{BB962C8B-B14F-4D97-AF65-F5344CB8AC3E}">
        <p14:creationId xmlns:p14="http://schemas.microsoft.com/office/powerpoint/2010/main" val="178834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E87D-1B3A-C148-99E8-F80C50325912}"/>
              </a:ext>
            </a:extLst>
          </p:cNvPr>
          <p:cNvSpPr>
            <a:spLocks noGrp="1"/>
          </p:cNvSpPr>
          <p:nvPr>
            <p:ph type="title"/>
          </p:nvPr>
        </p:nvSpPr>
        <p:spPr/>
        <p:txBody>
          <a:bodyPr>
            <a:noAutofit/>
          </a:bodyPr>
          <a:lstStyle/>
          <a:p>
            <a:r>
              <a:rPr lang="en-US" dirty="0">
                <a:solidFill>
                  <a:srgbClr val="2576B7"/>
                </a:solidFill>
              </a:rPr>
              <a:t>Analyst</a:t>
            </a:r>
            <a:br>
              <a:rPr lang="en-US" dirty="0">
                <a:solidFill>
                  <a:srgbClr val="2576B7"/>
                </a:solidFill>
              </a:rPr>
            </a:br>
            <a:r>
              <a:rPr lang="en-US" dirty="0">
                <a:solidFill>
                  <a:srgbClr val="2576B7"/>
                </a:solidFill>
              </a:rPr>
              <a:t>Perspective</a:t>
            </a:r>
          </a:p>
        </p:txBody>
      </p:sp>
      <p:sp>
        <p:nvSpPr>
          <p:cNvPr id="3" name="Text Placeholder 2">
            <a:extLst>
              <a:ext uri="{FF2B5EF4-FFF2-40B4-BE49-F238E27FC236}">
                <a16:creationId xmlns:a16="http://schemas.microsoft.com/office/drawing/2014/main" id="{3689B9D3-E749-9E4F-B868-F1D6E60CDACB}"/>
              </a:ext>
            </a:extLst>
          </p:cNvPr>
          <p:cNvSpPr>
            <a:spLocks noGrp="1"/>
          </p:cNvSpPr>
          <p:nvPr>
            <p:ph type="body" sz="quarter" idx="11"/>
          </p:nvPr>
        </p:nvSpPr>
        <p:spPr>
          <a:xfrm>
            <a:off x="367658" y="1667939"/>
            <a:ext cx="3080392" cy="770461"/>
          </a:xfrm>
        </p:spPr>
        <p:txBody>
          <a:bodyPr>
            <a:noAutofit/>
          </a:bodyPr>
          <a:lstStyle/>
          <a:p>
            <a:r>
              <a:rPr lang="en-US" dirty="0">
                <a:cs typeface="Arial"/>
              </a:rPr>
              <a:t>Manage technical debt to better govern risk. </a:t>
            </a:r>
            <a:endParaRPr lang="en-US" dirty="0"/>
          </a:p>
        </p:txBody>
      </p:sp>
      <p:sp>
        <p:nvSpPr>
          <p:cNvPr id="8" name="Text Placeholder 7"/>
          <p:cNvSpPr>
            <a:spLocks noGrp="1"/>
          </p:cNvSpPr>
          <p:nvPr>
            <p:ph type="body" sz="quarter" idx="13"/>
          </p:nvPr>
        </p:nvSpPr>
        <p:spPr>
          <a:xfrm>
            <a:off x="5991225" y="5120360"/>
            <a:ext cx="5865813" cy="944656"/>
          </a:xfrm>
        </p:spPr>
        <p:txBody>
          <a:bodyPr>
            <a:noAutofit/>
          </a:bodyPr>
          <a:lstStyle/>
          <a:p>
            <a:pPr>
              <a:lnSpc>
                <a:spcPct val="120000"/>
              </a:lnSpc>
            </a:pPr>
            <a:r>
              <a:rPr lang="en-US" sz="1400" dirty="0"/>
              <a:t>Andrew Sharp</a:t>
            </a:r>
            <a:br>
              <a:rPr lang="en-US" sz="1400" dirty="0"/>
            </a:br>
            <a:r>
              <a:rPr lang="en-US" sz="1400" dirty="0">
                <a:latin typeface="Montserrat Medium" pitchFamily="2" charset="77"/>
              </a:rPr>
              <a:t>Sr. Research Analyst, Operations Practice</a:t>
            </a:r>
            <a:br>
              <a:rPr lang="en-US" sz="1400" dirty="0">
                <a:latin typeface="Montserrat Medium" pitchFamily="2" charset="77"/>
              </a:rPr>
            </a:br>
            <a:r>
              <a:rPr lang="en-US" sz="1400" dirty="0">
                <a:latin typeface="Montserrat Medium" pitchFamily="2" charset="77"/>
              </a:rPr>
              <a:t>Info-Tech Research Group</a:t>
            </a:r>
            <a:endParaRPr lang="en-CA" sz="1400" dirty="0">
              <a:latin typeface="Montserrat Medium" pitchFamily="2" charset="77"/>
            </a:endParaRPr>
          </a:p>
        </p:txBody>
      </p:sp>
      <p:sp>
        <p:nvSpPr>
          <p:cNvPr id="5" name="Text Placeholder 4">
            <a:extLst>
              <a:ext uri="{FF2B5EF4-FFF2-40B4-BE49-F238E27FC236}">
                <a16:creationId xmlns:a16="http://schemas.microsoft.com/office/drawing/2014/main" id="{6CDA48C0-BB8D-0447-AF41-29869BBEE7C7}"/>
              </a:ext>
            </a:extLst>
          </p:cNvPr>
          <p:cNvSpPr>
            <a:spLocks noGrp="1"/>
          </p:cNvSpPr>
          <p:nvPr>
            <p:ph type="body" sz="quarter" idx="14"/>
          </p:nvPr>
        </p:nvSpPr>
        <p:spPr>
          <a:xfrm>
            <a:off x="4191000" y="914400"/>
            <a:ext cx="7713436" cy="3775052"/>
          </a:xfrm>
          <a:prstGeom prst="rect">
            <a:avLst/>
          </a:prstGeom>
        </p:spPr>
        <p:txBody>
          <a:bodyPr>
            <a:noAutofit/>
          </a:bodyPr>
          <a:lstStyle/>
          <a:p>
            <a:pPr marL="0" marR="3081" indent="0">
              <a:lnSpc>
                <a:spcPct val="101000"/>
              </a:lnSpc>
              <a:spcBef>
                <a:spcPts val="58"/>
              </a:spcBef>
              <a:buNone/>
            </a:pPr>
            <a:r>
              <a:rPr lang="en-CA" dirty="0"/>
              <a:t>There’s an iconic scene in </a:t>
            </a:r>
            <a:r>
              <a:rPr lang="en-CA" i="1" dirty="0"/>
              <a:t>I Love Lucy</a:t>
            </a:r>
            <a:r>
              <a:rPr lang="en-CA" dirty="0"/>
              <a:t>, where Lucy’s wrapping candies on a production line for an overbearing boss. Work that starts out easy becomes difficult, and then impossible, as a torrent of candies come down the line far faster than the workers can wrap them. Even as the workers are hiding (and eating) the candies they can’t wrap, the boss comes back, sees a clear work area, congratulates the team – and orders the line sped up.</a:t>
            </a:r>
          </a:p>
          <a:p>
            <a:pPr marL="0" marR="3081" indent="0">
              <a:lnSpc>
                <a:spcPct val="101000"/>
              </a:lnSpc>
              <a:spcBef>
                <a:spcPts val="58"/>
              </a:spcBef>
              <a:buNone/>
            </a:pPr>
            <a:r>
              <a:rPr lang="en-US" dirty="0"/>
              <a:t>If you don’t shed light on the true business impact of technical debt, it can overwhelm your team and your business. </a:t>
            </a:r>
          </a:p>
          <a:p>
            <a:pPr marL="0" marR="3081" indent="0">
              <a:lnSpc>
                <a:spcPct val="101000"/>
              </a:lnSpc>
              <a:spcBef>
                <a:spcPts val="58"/>
              </a:spcBef>
              <a:buNone/>
            </a:pPr>
            <a:r>
              <a:rPr lang="en-US" dirty="0"/>
              <a:t>Tech debt tends to drive a lot of IT work the business doesn’t see and that keeps things running smoothly. Efforts to properly pay back technical debt are deprioritized or ignored because they’re infrastructural and don’t clearly offer business benefits. The problem is the bill always comes due. </a:t>
            </a:r>
          </a:p>
          <a:p>
            <a:pPr marL="0" marR="3081" indent="0">
              <a:lnSpc>
                <a:spcPct val="101000"/>
              </a:lnSpc>
              <a:spcBef>
                <a:spcPts val="58"/>
              </a:spcBef>
              <a:buNone/>
            </a:pPr>
            <a:r>
              <a:rPr lang="en-US" dirty="0"/>
              <a:t>The goal isn’t to get rid of all your technical debt but to better balance tech debt payback with other business demands. At its core, technical debt is business risk, and it’s up to IT to help the business make an informed decision about which risks to mitigate and which risks to accept. </a:t>
            </a:r>
          </a:p>
          <a:p>
            <a:pPr marL="0" marR="3081" indent="0">
              <a:lnSpc>
                <a:spcPct val="101000"/>
              </a:lnSpc>
              <a:spcBef>
                <a:spcPts val="58"/>
              </a:spcBef>
              <a:buNone/>
            </a:pPr>
            <a:r>
              <a:rPr lang="en-US" dirty="0"/>
              <a:t>Use this blueprint to identify your technical debt, measure its </a:t>
            </a:r>
            <a:r>
              <a:rPr lang="en-US" b="1" dirty="0"/>
              <a:t>business impact, </a:t>
            </a:r>
            <a:r>
              <a:rPr lang="en-US" dirty="0"/>
              <a:t>and propose and implement solutions that can help you manage and pay back your technical debt.</a:t>
            </a:r>
          </a:p>
          <a:p>
            <a:pPr marL="0" marR="3081" indent="0">
              <a:lnSpc>
                <a:spcPct val="101000"/>
              </a:lnSpc>
              <a:spcBef>
                <a:spcPts val="58"/>
              </a:spcBef>
              <a:buNone/>
            </a:pPr>
            <a:r>
              <a:rPr lang="en-US" dirty="0"/>
              <a:t>But first, go watch that scene from </a:t>
            </a:r>
            <a:r>
              <a:rPr lang="en-US" i="1" dirty="0"/>
              <a:t>I Love Lucy</a:t>
            </a:r>
            <a:r>
              <a:rPr lang="en-US" dirty="0"/>
              <a:t>. </a:t>
            </a:r>
          </a:p>
        </p:txBody>
      </p:sp>
      <p:sp>
        <p:nvSpPr>
          <p:cNvPr id="6" name="Rectangle 5">
            <a:extLst>
              <a:ext uri="{FF2B5EF4-FFF2-40B4-BE49-F238E27FC236}">
                <a16:creationId xmlns:a16="http://schemas.microsoft.com/office/drawing/2014/main" id="{CA77F5FC-FE14-7A4D-AA82-AFE3CFD0AC20}"/>
              </a:ext>
            </a:extLst>
          </p:cNvPr>
          <p:cNvSpPr/>
          <p:nvPr/>
        </p:nvSpPr>
        <p:spPr>
          <a:xfrm>
            <a:off x="4191000" y="4843996"/>
            <a:ext cx="7666038" cy="61379"/>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pic>
        <p:nvPicPr>
          <p:cNvPr id="4" name="Picture 6" descr="Andrew Sharp (@Andrew5h4rp) | Twitter">
            <a:extLst>
              <a:ext uri="{FF2B5EF4-FFF2-40B4-BE49-F238E27FC236}">
                <a16:creationId xmlns:a16="http://schemas.microsoft.com/office/drawing/2014/main" id="{12C1FEE2-DC3A-487D-818E-7AC8E43162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6020" y="5120360"/>
            <a:ext cx="1291368" cy="129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22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2.2</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a:xfrm>
            <a:off x="374088" y="1177271"/>
            <a:ext cx="5917297" cy="456696"/>
          </a:xfrm>
        </p:spPr>
        <p:txBody>
          <a:bodyPr/>
          <a:lstStyle/>
          <a:p>
            <a:r>
              <a:rPr lang="en-US" dirty="0"/>
              <a:t>Measure Your Technical Debt</a:t>
            </a:r>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Develop a reasonable and more-objective assessment of the business impact of technical debt and use this assessment to focus attention and effort on the technical debt that has the greatest impact on the business. </a:t>
            </a:r>
            <a:endParaRPr lang="en-US" sz="1400" dirty="0"/>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2: </a:t>
              </a:r>
            </a:p>
            <a:p>
              <a:pPr>
                <a:lnSpc>
                  <a:spcPct val="100000"/>
                </a:lnSpc>
              </a:pPr>
              <a:r>
                <a:rPr lang="en-US" dirty="0">
                  <a:solidFill>
                    <a:schemeClr val="accent1">
                      <a:alpha val="90000"/>
                    </a:schemeClr>
                  </a:solidFill>
                </a:rPr>
                <a:t>Measure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2.1 Create impact scoring criteria</a:t>
              </a:r>
            </a:p>
            <a:p>
              <a:endParaRPr lang="en-US" sz="1400" dirty="0"/>
            </a:p>
            <a:p>
              <a:r>
                <a:rPr lang="en-US" sz="1400" dirty="0"/>
                <a:t>2.2 Estimate the business impact of technical debt</a:t>
              </a:r>
            </a:p>
          </p:txBody>
        </p:sp>
      </p:grpSp>
      <p:sp>
        <p:nvSpPr>
          <p:cNvPr id="4" name="Text Placeholder 3">
            <a:extLst>
              <a:ext uri="{FF2B5EF4-FFF2-40B4-BE49-F238E27FC236}">
                <a16:creationId xmlns:a16="http://schemas.microsoft.com/office/drawing/2014/main" id="{8A479E99-B483-4CBA-97A6-3CC45D764253}"/>
              </a:ext>
            </a:extLst>
          </p:cNvPr>
          <p:cNvSpPr txBox="1">
            <a:spLocks/>
          </p:cNvSpPr>
          <p:nvPr/>
        </p:nvSpPr>
        <p:spPr>
          <a:xfrm>
            <a:off x="3874424" y="2076363"/>
            <a:ext cx="4373301"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Identify a reasonable scenario for each technical debt.</a:t>
            </a:r>
          </a:p>
          <a:p>
            <a:pPr marL="285750" indent="-285750">
              <a:buFont typeface="Arial" panose="020B0604020202020204" pitchFamily="34" charset="0"/>
              <a:buChar char="•"/>
            </a:pPr>
            <a:r>
              <a:rPr lang="en-CA" sz="1400" dirty="0">
                <a:solidFill>
                  <a:schemeClr val="tx1"/>
                </a:solidFill>
              </a:rPr>
              <a:t>Assess the business impact of selected technical debt, in the reasonable scenario identified, in the next quarter.</a:t>
            </a:r>
          </a:p>
          <a:p>
            <a:pPr marL="285750" indent="-285750">
              <a:buFont typeface="Arial" panose="020B0604020202020204" pitchFamily="34" charset="0"/>
              <a:buChar char="•"/>
            </a:pPr>
            <a:r>
              <a:rPr lang="en-CA" sz="1400" dirty="0">
                <a:solidFill>
                  <a:schemeClr val="tx1"/>
                </a:solidFill>
              </a:rPr>
              <a:t>Sort technical debt into criticality tiers.</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p:txBody>
      </p:sp>
    </p:spTree>
    <p:extLst>
      <p:ext uri="{BB962C8B-B14F-4D97-AF65-F5344CB8AC3E}">
        <p14:creationId xmlns:p14="http://schemas.microsoft.com/office/powerpoint/2010/main" val="297902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EB01-3434-432A-8F00-82C38797F7B6}"/>
              </a:ext>
            </a:extLst>
          </p:cNvPr>
          <p:cNvSpPr>
            <a:spLocks noGrp="1"/>
          </p:cNvSpPr>
          <p:nvPr>
            <p:ph type="title"/>
          </p:nvPr>
        </p:nvSpPr>
        <p:spPr>
          <a:xfrm>
            <a:off x="354105" y="544769"/>
            <a:ext cx="11192265" cy="1130188"/>
          </a:xfrm>
        </p:spPr>
        <p:txBody>
          <a:bodyPr/>
          <a:lstStyle/>
          <a:p>
            <a:r>
              <a:rPr lang="en-US" dirty="0"/>
              <a:t>Identify a reasonable scenario for analysis</a:t>
            </a:r>
            <a:endParaRPr lang="en-CA" dirty="0"/>
          </a:p>
        </p:txBody>
      </p:sp>
      <p:sp>
        <p:nvSpPr>
          <p:cNvPr id="5" name="Text Placeholder 14">
            <a:extLst>
              <a:ext uri="{FF2B5EF4-FFF2-40B4-BE49-F238E27FC236}">
                <a16:creationId xmlns:a16="http://schemas.microsoft.com/office/drawing/2014/main" id="{74F731D4-AE89-4986-A4C5-747B9B9846EF}"/>
              </a:ext>
            </a:extLst>
          </p:cNvPr>
          <p:cNvSpPr>
            <a:spLocks noGrp="1"/>
          </p:cNvSpPr>
          <p:nvPr/>
        </p:nvSpPr>
        <p:spPr>
          <a:xfrm>
            <a:off x="354105" y="1554145"/>
            <a:ext cx="5822105" cy="4417497"/>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None/>
            </a:pPr>
            <a:r>
              <a:rPr lang="en-US" sz="1600" dirty="0"/>
              <a:t>To conduct the impact analysis, you need three things:</a:t>
            </a:r>
          </a:p>
          <a:p>
            <a:pPr marL="342900" indent="-342900">
              <a:spcBef>
                <a:spcPts val="600"/>
              </a:spcBef>
              <a:spcAft>
                <a:spcPts val="600"/>
              </a:spcAft>
              <a:buFont typeface="+mj-lt"/>
              <a:buAutoNum type="arabicPeriod"/>
            </a:pPr>
            <a:r>
              <a:rPr lang="en-US" sz="1600" dirty="0"/>
              <a:t>Identified technical debts.</a:t>
            </a:r>
          </a:p>
          <a:p>
            <a:pPr marL="342900" indent="-342900">
              <a:spcBef>
                <a:spcPts val="600"/>
              </a:spcBef>
              <a:spcAft>
                <a:spcPts val="600"/>
              </a:spcAft>
              <a:buFont typeface="+mj-lt"/>
              <a:buAutoNum type="arabicPeriod"/>
            </a:pPr>
            <a:r>
              <a:rPr lang="en-US" sz="1600" dirty="0"/>
              <a:t>A scoring scale to conduct a more-objective measure of impact.</a:t>
            </a:r>
          </a:p>
          <a:p>
            <a:pPr marL="342900" indent="-342900">
              <a:spcBef>
                <a:spcPts val="600"/>
              </a:spcBef>
              <a:spcAft>
                <a:spcPts val="600"/>
              </a:spcAft>
              <a:buFont typeface="+mj-lt"/>
              <a:buAutoNum type="arabicPeriod"/>
            </a:pPr>
            <a:r>
              <a:rPr lang="en-US" sz="1600" dirty="0"/>
              <a:t>A scenario in which that impact will be realized.</a:t>
            </a:r>
          </a:p>
          <a:p>
            <a:pPr>
              <a:spcBef>
                <a:spcPts val="600"/>
              </a:spcBef>
              <a:spcAft>
                <a:spcPts val="600"/>
              </a:spcAft>
            </a:pPr>
            <a:r>
              <a:rPr lang="en-US" sz="1600" dirty="0"/>
              <a:t>No one has a crystal ball. Assess the ongoing business impact of technical debt, in the next fiscal quarter, in a </a:t>
            </a:r>
            <a:r>
              <a:rPr lang="en-US" sz="1600" b="1" dirty="0"/>
              <a:t>reasonable </a:t>
            </a:r>
            <a:r>
              <a:rPr lang="en-US" sz="1600" dirty="0"/>
              <a:t>scenario. </a:t>
            </a:r>
          </a:p>
          <a:p>
            <a:pPr>
              <a:spcBef>
                <a:spcPts val="600"/>
              </a:spcBef>
              <a:spcAft>
                <a:spcPts val="600"/>
              </a:spcAft>
            </a:pPr>
            <a:r>
              <a:rPr lang="en-US" sz="1600" dirty="0"/>
              <a:t>Use your judgement, your knowledge of the business, and your experience to identify what that the impact of this reasonable scenario might be.</a:t>
            </a:r>
          </a:p>
          <a:p>
            <a:pPr>
              <a:spcBef>
                <a:spcPts val="600"/>
              </a:spcBef>
              <a:spcAft>
                <a:spcPts val="600"/>
              </a:spcAft>
            </a:pPr>
            <a:r>
              <a:rPr lang="en-US" sz="1600" dirty="0"/>
              <a:t>Develop an initial estimate within IT first, then validate those estimates with business leaders. Record your assumptions so you can review those assumptions when you validate your estimates.</a:t>
            </a:r>
          </a:p>
        </p:txBody>
      </p:sp>
      <p:grpSp>
        <p:nvGrpSpPr>
          <p:cNvPr id="4" name="Group 3">
            <a:extLst>
              <a:ext uri="{FF2B5EF4-FFF2-40B4-BE49-F238E27FC236}">
                <a16:creationId xmlns:a16="http://schemas.microsoft.com/office/drawing/2014/main" id="{F1DE2CF0-0E02-4D1B-80DE-4F55187BE660}"/>
              </a:ext>
            </a:extLst>
          </p:cNvPr>
          <p:cNvGrpSpPr/>
          <p:nvPr/>
        </p:nvGrpSpPr>
        <p:grpSpPr>
          <a:xfrm>
            <a:off x="6500173" y="1630405"/>
            <a:ext cx="5258685" cy="4682826"/>
            <a:chOff x="5235934" y="1259305"/>
            <a:chExt cx="5258685" cy="4682826"/>
          </a:xfrm>
        </p:grpSpPr>
        <p:sp>
          <p:nvSpPr>
            <p:cNvPr id="45" name="Rectangle 44">
              <a:extLst>
                <a:ext uri="{FF2B5EF4-FFF2-40B4-BE49-F238E27FC236}">
                  <a16:creationId xmlns:a16="http://schemas.microsoft.com/office/drawing/2014/main" id="{20AE734C-AF40-4DAB-916C-C9CF1ACBC355}"/>
                </a:ext>
              </a:extLst>
            </p:cNvPr>
            <p:cNvSpPr/>
            <p:nvPr/>
          </p:nvSpPr>
          <p:spPr>
            <a:xfrm>
              <a:off x="5694985" y="1524634"/>
              <a:ext cx="4778127" cy="3566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Rectangle 36">
              <a:extLst>
                <a:ext uri="{FF2B5EF4-FFF2-40B4-BE49-F238E27FC236}">
                  <a16:creationId xmlns:a16="http://schemas.microsoft.com/office/drawing/2014/main" id="{87BA2244-7F83-421A-9C33-4FA49EF41CF5}"/>
                </a:ext>
              </a:extLst>
            </p:cNvPr>
            <p:cNvSpPr/>
            <p:nvPr/>
          </p:nvSpPr>
          <p:spPr>
            <a:xfrm>
              <a:off x="5694987" y="1524634"/>
              <a:ext cx="1009791" cy="3554094"/>
            </a:xfrm>
            <a:prstGeom prst="rect">
              <a:avLst/>
            </a:prstGeom>
            <a:solidFill>
              <a:schemeClr val="accent4">
                <a:alpha val="2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Unlikely – Low or No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35" name="Rectangle 34">
              <a:extLst>
                <a:ext uri="{FF2B5EF4-FFF2-40B4-BE49-F238E27FC236}">
                  <a16:creationId xmlns:a16="http://schemas.microsoft.com/office/drawing/2014/main" id="{CBE8D0B5-8673-47A6-9679-FB9DF55742D0}"/>
                </a:ext>
              </a:extLst>
            </p:cNvPr>
            <p:cNvSpPr/>
            <p:nvPr/>
          </p:nvSpPr>
          <p:spPr>
            <a:xfrm>
              <a:off x="9471357" y="1524636"/>
              <a:ext cx="991816" cy="3566546"/>
            </a:xfrm>
            <a:prstGeom prst="rect">
              <a:avLst/>
            </a:prstGeom>
            <a:solidFill>
              <a:srgbClr val="C00000">
                <a:alpha val="26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Unlikely – High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15" name="Rectangle 14">
              <a:extLst>
                <a:ext uri="{FF2B5EF4-FFF2-40B4-BE49-F238E27FC236}">
                  <a16:creationId xmlns:a16="http://schemas.microsoft.com/office/drawing/2014/main" id="{67416263-324E-4694-803C-62EBF5C6745A}"/>
                </a:ext>
              </a:extLst>
            </p:cNvPr>
            <p:cNvSpPr/>
            <p:nvPr/>
          </p:nvSpPr>
          <p:spPr>
            <a:xfrm>
              <a:off x="6714762" y="1524637"/>
              <a:ext cx="2746612" cy="3550439"/>
            </a:xfrm>
            <a:prstGeom prst="rect">
              <a:avLst/>
            </a:prstGeom>
            <a:solidFill>
              <a:srgbClr val="FFC000">
                <a:alpha val="26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200" b="1" dirty="0">
                  <a:solidFill>
                    <a:schemeClr val="tx1">
                      <a:lumMod val="50000"/>
                    </a:schemeClr>
                  </a:solidFill>
                  <a:latin typeface="Roboto Condensed Light" panose="02000000000000000000" pitchFamily="2" charset="0"/>
                  <a:ea typeface="Roboto Condensed Light" panose="02000000000000000000" pitchFamily="2" charset="0"/>
                </a:rPr>
                <a:t>Likely  – Some Impact</a:t>
              </a:r>
              <a:endParaRPr lang="en-CA" sz="12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cxnSp>
          <p:nvCxnSpPr>
            <p:cNvPr id="6" name="Straight Connector 5">
              <a:extLst>
                <a:ext uri="{FF2B5EF4-FFF2-40B4-BE49-F238E27FC236}">
                  <a16:creationId xmlns:a16="http://schemas.microsoft.com/office/drawing/2014/main" id="{070E0E3E-6026-4E66-A392-ED7A12260AC3}"/>
                </a:ext>
              </a:extLst>
            </p:cNvPr>
            <p:cNvCxnSpPr>
              <a:cxnSpLocks/>
            </p:cNvCxnSpPr>
            <p:nvPr/>
          </p:nvCxnSpPr>
          <p:spPr>
            <a:xfrm flipV="1">
              <a:off x="5694990" y="1259305"/>
              <a:ext cx="0" cy="381943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E55F0E-092F-4125-BE0F-E4CF5D007509}"/>
                </a:ext>
              </a:extLst>
            </p:cNvPr>
            <p:cNvCxnSpPr>
              <a:cxnSpLocks/>
            </p:cNvCxnSpPr>
            <p:nvPr/>
          </p:nvCxnSpPr>
          <p:spPr>
            <a:xfrm>
              <a:off x="5682450" y="5078746"/>
              <a:ext cx="4780718" cy="2048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1E806C-BDFC-413E-BFE8-2C08F5C5214E}"/>
                </a:ext>
              </a:extLst>
            </p:cNvPr>
            <p:cNvSpPr txBox="1"/>
            <p:nvPr/>
          </p:nvSpPr>
          <p:spPr>
            <a:xfrm rot="16200000">
              <a:off x="4036278" y="3123250"/>
              <a:ext cx="2752523" cy="353211"/>
            </a:xfrm>
            <a:prstGeom prst="rect">
              <a:avLst/>
            </a:prstGeom>
          </p:spPr>
          <p:txBody>
            <a:bodyPr wrap="square" lIns="0" tIns="0" rIns="0" bIns="0" numCol="1" spcCol="360000" rtlCol="0">
              <a:noAutofit/>
            </a:bodyPr>
            <a:lstStyle/>
            <a:p>
              <a:pPr algn="ctr">
                <a:lnSpc>
                  <a:spcPct val="110000"/>
                </a:lnSpc>
                <a:tabLst/>
              </a:pPr>
              <a:r>
                <a:rPr lang="en-US" sz="1400" b="1" dirty="0">
                  <a:solidFill>
                    <a:schemeClr val="tx1">
                      <a:lumMod val="50000"/>
                    </a:schemeClr>
                  </a:solidFill>
                  <a:latin typeface="Roboto Condensed Light" panose="02000000000000000000" pitchFamily="2" charset="0"/>
                  <a:ea typeface="Roboto Condensed Light" panose="02000000000000000000" pitchFamily="2" charset="0"/>
                </a:rPr>
                <a:t>Level of Impact</a:t>
              </a:r>
              <a:endParaRPr lang="en-CA" sz="1400" b="1" dirty="0">
                <a:solidFill>
                  <a:schemeClr val="tx1">
                    <a:lumMod val="50000"/>
                  </a:schemeClr>
                </a:solidFill>
                <a:latin typeface="Roboto Condensed Light" panose="02000000000000000000" pitchFamily="2" charset="0"/>
                <a:ea typeface="Roboto Condensed Light" panose="02000000000000000000" pitchFamily="2" charset="0"/>
              </a:endParaRPr>
            </a:p>
          </p:txBody>
        </p:sp>
        <p:sp>
          <p:nvSpPr>
            <p:cNvPr id="11" name="Freeform: Shape 10">
              <a:extLst>
                <a:ext uri="{FF2B5EF4-FFF2-40B4-BE49-F238E27FC236}">
                  <a16:creationId xmlns:a16="http://schemas.microsoft.com/office/drawing/2014/main" id="{58A928BC-E4AA-4EF8-9AC5-CAB28E2DFA77}"/>
                </a:ext>
              </a:extLst>
            </p:cNvPr>
            <p:cNvSpPr/>
            <p:nvPr/>
          </p:nvSpPr>
          <p:spPr>
            <a:xfrm>
              <a:off x="5694985" y="2031816"/>
              <a:ext cx="4768182" cy="2975584"/>
            </a:xfrm>
            <a:custGeom>
              <a:avLst/>
              <a:gdLst>
                <a:gd name="connsiteX0" fmla="*/ 0 w 3850640"/>
                <a:gd name="connsiteY0" fmla="*/ 3149600 h 3149600"/>
                <a:gd name="connsiteX1" fmla="*/ 1686560 w 3850640"/>
                <a:gd name="connsiteY1" fmla="*/ 3078480 h 3149600"/>
                <a:gd name="connsiteX2" fmla="*/ 2631440 w 3850640"/>
                <a:gd name="connsiteY2" fmla="*/ 2814320 h 3149600"/>
                <a:gd name="connsiteX3" fmla="*/ 3413760 w 3850640"/>
                <a:gd name="connsiteY3" fmla="*/ 2143760 h 3149600"/>
                <a:gd name="connsiteX4" fmla="*/ 3728720 w 3850640"/>
                <a:gd name="connsiteY4" fmla="*/ 975360 h 3149600"/>
                <a:gd name="connsiteX5" fmla="*/ 3850640 w 3850640"/>
                <a:gd name="connsiteY5" fmla="*/ 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0640" h="3149600">
                  <a:moveTo>
                    <a:pt x="0" y="3149600"/>
                  </a:moveTo>
                  <a:cubicBezTo>
                    <a:pt x="623993" y="3141980"/>
                    <a:pt x="1247987" y="3134360"/>
                    <a:pt x="1686560" y="3078480"/>
                  </a:cubicBezTo>
                  <a:cubicBezTo>
                    <a:pt x="2125133" y="3022600"/>
                    <a:pt x="2343573" y="2970107"/>
                    <a:pt x="2631440" y="2814320"/>
                  </a:cubicBezTo>
                  <a:cubicBezTo>
                    <a:pt x="2919307" y="2658533"/>
                    <a:pt x="3230880" y="2450253"/>
                    <a:pt x="3413760" y="2143760"/>
                  </a:cubicBezTo>
                  <a:cubicBezTo>
                    <a:pt x="3596640" y="1837267"/>
                    <a:pt x="3655907" y="1332653"/>
                    <a:pt x="3728720" y="975360"/>
                  </a:cubicBezTo>
                  <a:cubicBezTo>
                    <a:pt x="3801533" y="618067"/>
                    <a:pt x="3825240" y="259080"/>
                    <a:pt x="385064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n w="76200">
                  <a:solidFill>
                    <a:schemeClr val="tx1"/>
                  </a:solidFill>
                </a:ln>
              </a:endParaRPr>
            </a:p>
          </p:txBody>
        </p:sp>
        <p:sp>
          <p:nvSpPr>
            <p:cNvPr id="41" name="TextBox 40">
              <a:extLst>
                <a:ext uri="{FF2B5EF4-FFF2-40B4-BE49-F238E27FC236}">
                  <a16:creationId xmlns:a16="http://schemas.microsoft.com/office/drawing/2014/main" id="{6DFD1C03-E20E-4910-8F16-08312FC8FE00}"/>
                </a:ext>
              </a:extLst>
            </p:cNvPr>
            <p:cNvSpPr txBox="1"/>
            <p:nvPr/>
          </p:nvSpPr>
          <p:spPr>
            <a:xfrm>
              <a:off x="7584594" y="2078652"/>
              <a:ext cx="1941774" cy="517891"/>
            </a:xfrm>
            <a:prstGeom prst="rect">
              <a:avLst/>
            </a:prstGeom>
            <a:noFill/>
          </p:spPr>
          <p:txBody>
            <a:bodyPr wrap="square">
              <a:spAutoFit/>
            </a:bodyPr>
            <a:lstStyle/>
            <a:p>
              <a:pPr algn="ctr"/>
              <a:r>
                <a:rPr lang="en-US" sz="1100" dirty="0">
                  <a:solidFill>
                    <a:sysClr val="windowText" lastClr="000000"/>
                  </a:solidFill>
                  <a:latin typeface="Roboto Condensed Light" panose="02000000000000000000" pitchFamily="2" charset="0"/>
                  <a:ea typeface="Roboto Condensed Light" panose="02000000000000000000" pitchFamily="2" charset="0"/>
                </a:rPr>
                <a:t>A reasonable scenario used for scoring</a:t>
              </a:r>
              <a:endParaRPr lang="en-CA" dirty="0"/>
            </a:p>
          </p:txBody>
        </p:sp>
        <p:cxnSp>
          <p:nvCxnSpPr>
            <p:cNvPr id="39" name="Straight Connector 38">
              <a:extLst>
                <a:ext uri="{FF2B5EF4-FFF2-40B4-BE49-F238E27FC236}">
                  <a16:creationId xmlns:a16="http://schemas.microsoft.com/office/drawing/2014/main" id="{C20DC920-DBC5-4BC1-B711-155CAC8F1E2F}"/>
                </a:ext>
              </a:extLst>
            </p:cNvPr>
            <p:cNvCxnSpPr>
              <a:cxnSpLocks/>
            </p:cNvCxnSpPr>
            <p:nvPr/>
          </p:nvCxnSpPr>
          <p:spPr>
            <a:xfrm>
              <a:off x="8561748" y="2638625"/>
              <a:ext cx="0" cy="243599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D1EBB9B-01D9-45CF-B4FB-B78195644582}"/>
                </a:ext>
              </a:extLst>
            </p:cNvPr>
            <p:cNvGrpSpPr/>
            <p:nvPr/>
          </p:nvGrpSpPr>
          <p:grpSpPr>
            <a:xfrm>
              <a:off x="5682450" y="5220783"/>
              <a:ext cx="4812169" cy="721348"/>
              <a:chOff x="6747527" y="8503754"/>
              <a:chExt cx="3894480" cy="600164"/>
            </a:xfrm>
          </p:grpSpPr>
          <p:sp>
            <p:nvSpPr>
              <p:cNvPr id="68" name="TextBox 67">
                <a:extLst>
                  <a:ext uri="{FF2B5EF4-FFF2-40B4-BE49-F238E27FC236}">
                    <a16:creationId xmlns:a16="http://schemas.microsoft.com/office/drawing/2014/main" id="{1B6C47FA-39DD-4660-BDE3-494AB32EFBB0}"/>
                  </a:ext>
                </a:extLst>
              </p:cNvPr>
              <p:cNvSpPr txBox="1"/>
              <p:nvPr/>
            </p:nvSpPr>
            <p:spPr>
              <a:xfrm>
                <a:off x="7825137" y="8503754"/>
                <a:ext cx="1724838" cy="600164"/>
              </a:xfrm>
              <a:prstGeom prst="rect">
                <a:avLst/>
              </a:prstGeom>
              <a:noFill/>
            </p:spPr>
            <p:txBody>
              <a:bodyPr wrap="square">
                <a:spAutoFit/>
              </a:bodyPr>
              <a:lstStyle/>
              <a:p>
                <a:pPr algn="ctr"/>
                <a:r>
                  <a:rPr lang="en-US" sz="1100" b="1" dirty="0">
                    <a:solidFill>
                      <a:sysClr val="windowText" lastClr="000000"/>
                    </a:solidFill>
                    <a:latin typeface="Roboto Condensed Light" panose="02000000000000000000" pitchFamily="2" charset="0"/>
                    <a:ea typeface="Roboto Condensed Light" panose="02000000000000000000" pitchFamily="2" charset="0"/>
                  </a:rPr>
                  <a:t>All possible scenarios, arranged from least to most impactful</a:t>
                </a:r>
                <a:endParaRPr lang="en-CA" b="1" dirty="0"/>
              </a:p>
            </p:txBody>
          </p:sp>
          <p:cxnSp>
            <p:nvCxnSpPr>
              <p:cNvPr id="85" name="Straight Arrow Connector 84">
                <a:extLst>
                  <a:ext uri="{FF2B5EF4-FFF2-40B4-BE49-F238E27FC236}">
                    <a16:creationId xmlns:a16="http://schemas.microsoft.com/office/drawing/2014/main" id="{DE294F1A-8FFB-45ED-95F7-56ABF7487F73}"/>
                  </a:ext>
                </a:extLst>
              </p:cNvPr>
              <p:cNvCxnSpPr>
                <a:cxnSpLocks/>
                <a:stCxn id="68" idx="3"/>
              </p:cNvCxnSpPr>
              <p:nvPr/>
            </p:nvCxnSpPr>
            <p:spPr>
              <a:xfrm flipV="1">
                <a:off x="9549975" y="8719200"/>
                <a:ext cx="1092032" cy="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126B82-016E-48A1-A4B6-82A7EE217449}"/>
                  </a:ext>
                </a:extLst>
              </p:cNvPr>
              <p:cNvCxnSpPr>
                <a:cxnSpLocks/>
                <a:stCxn id="68" idx="1"/>
              </p:cNvCxnSpPr>
              <p:nvPr/>
            </p:nvCxnSpPr>
            <p:spPr>
              <a:xfrm flipH="1" flipV="1">
                <a:off x="6747527" y="8719198"/>
                <a:ext cx="1077610" cy="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13315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2426840202"/>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Your populated copy of Info-Tech’s </a:t>
                      </a:r>
                      <a:r>
                        <a:rPr lang="en-US" sz="1200" b="0" i="1" dirty="0">
                          <a:solidFill>
                            <a:srgbClr val="000000"/>
                          </a:solidFill>
                          <a:latin typeface="Roboto Condensed Light" panose="02000000000000000000" pitchFamily="2" charset="0"/>
                          <a:ea typeface="Roboto Condensed Light" panose="02000000000000000000" pitchFamily="2" charset="0"/>
                        </a:rPr>
                        <a:t>Technical Debt Business Impact Analysis Tool</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Reasonable next-quarter scenarios for each technical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Your copy of Info-Tech’s </a:t>
                      </a:r>
                      <a:r>
                        <a:rPr lang="en-US" sz="1200" b="0" i="1" u="none" strike="noStrike" baseline="0" dirty="0">
                          <a:solidFill>
                            <a:srgbClr val="000000"/>
                          </a:solidFill>
                          <a:latin typeface="Roboto Condensed Light" panose="02000000000000000000" pitchFamily="2" charset="0"/>
                          <a:ea typeface="Roboto Condensed Light" panose="02000000000000000000" pitchFamily="2" charset="0"/>
                        </a:rPr>
                        <a:t>Technical Debt Business Impact Analysis Tool</a:t>
                      </a:r>
                    </a:p>
                    <a:p>
                      <a:pPr marL="182563" indent="-182563"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Projector or screensharing capabilities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173038" indent="-173038">
                        <a:lnSpc>
                          <a:spcPts val="1600"/>
                        </a:lnSpc>
                        <a:spcBef>
                          <a:spcPts val="800"/>
                        </a:spcBef>
                        <a:buFont typeface="Arial" panose="020B0604020202020204" pitchFamily="34" charset="0"/>
                        <a:buChar char="•"/>
                        <a:tabLst/>
                      </a:pPr>
                      <a:endParaRPr lang="en-US" sz="1200" b="0" i="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078778" cy="1130188"/>
          </a:xfrm>
        </p:spPr>
        <p:txBody>
          <a:bodyPr/>
          <a:lstStyle/>
          <a:p>
            <a:r>
              <a:rPr lang="en-US" dirty="0">
                <a:solidFill>
                  <a:srgbClr val="2576B7"/>
                </a:solidFill>
              </a:rPr>
              <a:t>2.2.1 </a:t>
            </a:r>
            <a:r>
              <a:rPr lang="en-US" dirty="0"/>
              <a:t>Identify reasonable scenarios </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1.5 hours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67658" y="2118049"/>
            <a:ext cx="6773243" cy="4195182"/>
          </a:xfrm>
          <a:prstGeom prst="rect">
            <a:avLst/>
          </a:prstGeom>
        </p:spPr>
        <p:txBody>
          <a:bodyPr lIns="0" tIns="0" rIns="0" bIns="0" numCol="1" spcCol="292608" anchor="t"/>
          <a:lstStyle/>
          <a:p>
            <a:pPr marL="0" indent="0">
              <a:spcBef>
                <a:spcPts val="600"/>
              </a:spcBef>
              <a:buNone/>
            </a:pPr>
            <a:r>
              <a:rPr lang="en-US" sz="1600" dirty="0">
                <a:latin typeface="Roboto Condensed Light"/>
                <a:ea typeface="Roboto Condensed Light"/>
              </a:rPr>
              <a:t>For each technical debt in the impact analysis, outline a reasonable scenario. Work through the following questions to define the scenario, and enter this information in the “scenario” column in tab 3.</a:t>
            </a:r>
          </a:p>
          <a:p>
            <a:pPr>
              <a:spcBef>
                <a:spcPts val="600"/>
              </a:spcBef>
            </a:pPr>
            <a:r>
              <a:rPr lang="en-US" sz="1600" dirty="0">
                <a:latin typeface="Roboto Condensed Light"/>
                <a:ea typeface="Roboto Condensed Light"/>
              </a:rPr>
              <a:t>What challenges does this technical debt introduce for the IT team? For the business?</a:t>
            </a:r>
          </a:p>
          <a:p>
            <a:pPr>
              <a:spcBef>
                <a:spcPts val="600"/>
              </a:spcBef>
            </a:pPr>
            <a:r>
              <a:rPr lang="en-US" sz="1600" dirty="0">
                <a:latin typeface="Roboto Condensed Light"/>
                <a:ea typeface="Roboto Condensed Light"/>
              </a:rPr>
              <a:t>What impact could this have on our customers? Is there a reasonable scenario where we lose a major sale or customer that’s related to this technical debt?</a:t>
            </a:r>
          </a:p>
          <a:p>
            <a:pPr>
              <a:spcBef>
                <a:spcPts val="600"/>
              </a:spcBef>
            </a:pPr>
            <a:r>
              <a:rPr lang="en-US" sz="1600" dirty="0">
                <a:latin typeface="Roboto Condensed Light"/>
                <a:ea typeface="Roboto Condensed Light"/>
              </a:rPr>
              <a:t>What business partners are impacted by this technical debt?</a:t>
            </a:r>
          </a:p>
          <a:p>
            <a:pPr>
              <a:spcBef>
                <a:spcPts val="600"/>
              </a:spcBef>
            </a:pPr>
            <a:r>
              <a:rPr lang="en-US" sz="1600" dirty="0">
                <a:latin typeface="Roboto Condensed Light"/>
                <a:ea typeface="Roboto Condensed Light"/>
              </a:rPr>
              <a:t>Could this result in delayed business projects or requests? Who’s likely to be impacted by delays?</a:t>
            </a:r>
          </a:p>
          <a:p>
            <a:pPr>
              <a:spcBef>
                <a:spcPts val="600"/>
              </a:spcBef>
            </a:pPr>
            <a:r>
              <a:rPr lang="en-US" sz="1600" dirty="0">
                <a:latin typeface="Roboto Condensed Light"/>
                <a:ea typeface="Roboto Condensed Light"/>
              </a:rPr>
              <a:t>Could this cause downtime or degraded performance? How often and for how long? </a:t>
            </a:r>
          </a:p>
          <a:p>
            <a:pPr>
              <a:spcBef>
                <a:spcPts val="600"/>
              </a:spcBef>
            </a:pPr>
            <a:r>
              <a:rPr lang="en-US" sz="1600" dirty="0">
                <a:latin typeface="Roboto Condensed Light"/>
                <a:ea typeface="Roboto Condensed Light"/>
              </a:rPr>
              <a:t>Could this result in a major security breach?</a:t>
            </a:r>
          </a:p>
          <a:p>
            <a:pPr>
              <a:spcBef>
                <a:spcPts val="600"/>
              </a:spcBef>
            </a:pPr>
            <a:r>
              <a:rPr lang="en-US" sz="1600" dirty="0">
                <a:latin typeface="Roboto Condensed Light"/>
                <a:ea typeface="Roboto Condensed Light"/>
              </a:rPr>
              <a:t>Is there a reasonably likely event that would require us to rapidly fix the technical debt (e.g. withdrawal of key support or loss of key personnel)?</a:t>
            </a:r>
          </a:p>
        </p:txBody>
      </p:sp>
    </p:spTree>
    <p:extLst>
      <p:ext uri="{BB962C8B-B14F-4D97-AF65-F5344CB8AC3E}">
        <p14:creationId xmlns:p14="http://schemas.microsoft.com/office/powerpoint/2010/main" val="28587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EB01-3434-432A-8F00-82C38797F7B6}"/>
              </a:ext>
            </a:extLst>
          </p:cNvPr>
          <p:cNvSpPr>
            <a:spLocks noGrp="1"/>
          </p:cNvSpPr>
          <p:nvPr>
            <p:ph type="title"/>
          </p:nvPr>
        </p:nvSpPr>
        <p:spPr>
          <a:xfrm>
            <a:off x="354106" y="544769"/>
            <a:ext cx="4652003" cy="1130188"/>
          </a:xfrm>
        </p:spPr>
        <p:txBody>
          <a:bodyPr/>
          <a:lstStyle/>
          <a:p>
            <a:r>
              <a:rPr lang="en-US" dirty="0"/>
              <a:t>Estimate business impact</a:t>
            </a:r>
            <a:endParaRPr lang="en-CA" dirty="0"/>
          </a:p>
        </p:txBody>
      </p:sp>
      <p:sp>
        <p:nvSpPr>
          <p:cNvPr id="5" name="Text Placeholder 14">
            <a:extLst>
              <a:ext uri="{FF2B5EF4-FFF2-40B4-BE49-F238E27FC236}">
                <a16:creationId xmlns:a16="http://schemas.microsoft.com/office/drawing/2014/main" id="{74F731D4-AE89-4986-A4C5-747B9B9846EF}"/>
              </a:ext>
            </a:extLst>
          </p:cNvPr>
          <p:cNvSpPr>
            <a:spLocks noGrp="1"/>
          </p:cNvSpPr>
          <p:nvPr/>
        </p:nvSpPr>
        <p:spPr>
          <a:xfrm>
            <a:off x="354106" y="1932038"/>
            <a:ext cx="6063319" cy="4117779"/>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600" dirty="0"/>
              <a:t>Start with the scenario. </a:t>
            </a:r>
          </a:p>
          <a:p>
            <a:pPr>
              <a:spcBef>
                <a:spcPts val="600"/>
              </a:spcBef>
              <a:spcAft>
                <a:spcPts val="600"/>
              </a:spcAft>
            </a:pPr>
            <a:r>
              <a:rPr lang="en-US" sz="1600" dirty="0"/>
              <a:t>Don’t get stuck in the technical weeds. Come up with a reasonable assessment of what could happen in the scenario you’ve identified, then focus on the impact to the business in each column in the tool.</a:t>
            </a:r>
          </a:p>
          <a:p>
            <a:pPr>
              <a:spcBef>
                <a:spcPts val="600"/>
              </a:spcBef>
              <a:spcAft>
                <a:spcPts val="600"/>
              </a:spcAft>
            </a:pPr>
            <a:r>
              <a:rPr lang="en-US" sz="1600" dirty="0"/>
              <a:t>Don’t get sidetracked into extensive research, fact-finding, or benchmarking, either. You can validate scores as needed once you’ve finished the scoring exercise. Keep the exercise moving.</a:t>
            </a:r>
          </a:p>
          <a:p>
            <a:pPr>
              <a:spcBef>
                <a:spcPts val="600"/>
              </a:spcBef>
              <a:spcAft>
                <a:spcPts val="600"/>
              </a:spcAft>
            </a:pPr>
            <a:r>
              <a:rPr lang="en-US" sz="1600" dirty="0"/>
              <a:t>Keep track of any assumptions you make </a:t>
            </a:r>
            <a:r>
              <a:rPr lang="en-US" sz="1600" b="1" dirty="0"/>
              <a:t>as you go. </a:t>
            </a:r>
            <a:r>
              <a:rPr lang="en-US" sz="1600" dirty="0"/>
              <a:t>It’s too easy to forget why you assigned a particular score even once you finish the scoring exercise.</a:t>
            </a:r>
          </a:p>
          <a:p>
            <a:pPr>
              <a:spcBef>
                <a:spcPts val="600"/>
              </a:spcBef>
              <a:spcAft>
                <a:spcPts val="600"/>
              </a:spcAft>
            </a:pPr>
            <a:r>
              <a:rPr lang="en-US" sz="1600" dirty="0"/>
              <a:t>Remember, this is a draft and an estimate that you can validate with the business later. Estimates are fine, and assumptions are fine, as long as you can explain them later.</a:t>
            </a:r>
          </a:p>
        </p:txBody>
      </p:sp>
      <p:sp>
        <p:nvSpPr>
          <p:cNvPr id="18" name="Text Placeholder 17">
            <a:extLst>
              <a:ext uri="{FF2B5EF4-FFF2-40B4-BE49-F238E27FC236}">
                <a16:creationId xmlns:a16="http://schemas.microsoft.com/office/drawing/2014/main" id="{DF0117C2-FAD5-4D27-96E6-98596E4535B7}"/>
              </a:ext>
            </a:extLst>
          </p:cNvPr>
          <p:cNvSpPr txBox="1">
            <a:spLocks/>
          </p:cNvSpPr>
          <p:nvPr/>
        </p:nvSpPr>
        <p:spPr>
          <a:xfrm>
            <a:off x="7723889" y="955381"/>
            <a:ext cx="3924036" cy="3882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54492">
              <a:lnSpc>
                <a:spcPct val="100000"/>
              </a:lnSpc>
              <a:spcBef>
                <a:spcPts val="800"/>
              </a:spcBef>
              <a:buFontTx/>
              <a:buNone/>
              <a:defRPr/>
            </a:pPr>
            <a:r>
              <a:rPr lang="en-US" sz="1600" b="1" dirty="0">
                <a:latin typeface="Montserrat Medium" pitchFamily="2" charset="77"/>
              </a:rPr>
              <a:t>Remember: </a:t>
            </a:r>
          </a:p>
          <a:p>
            <a:pPr marL="0" indent="0" algn="ctr" defTabSz="554492">
              <a:lnSpc>
                <a:spcPct val="100000"/>
              </a:lnSpc>
              <a:spcBef>
                <a:spcPts val="800"/>
              </a:spcBef>
              <a:spcAft>
                <a:spcPts val="1200"/>
              </a:spcAft>
              <a:buFontTx/>
              <a:buNone/>
              <a:defRPr/>
            </a:pPr>
            <a:r>
              <a:rPr lang="en-US" sz="1600" i="1" dirty="0">
                <a:solidFill>
                  <a:schemeClr val="accent1"/>
                </a:solidFill>
                <a:latin typeface="Montserrat Medium" pitchFamily="2" charset="77"/>
              </a:rPr>
              <a:t>Technical debt is a metaphor</a:t>
            </a:r>
            <a:endParaRPr lang="en-US" sz="1400" dirty="0">
              <a:solidFill>
                <a:schemeClr val="accent1"/>
              </a:solidFill>
              <a:latin typeface="Montserrat Medium" pitchFamily="2" charset="77"/>
            </a:endParaRPr>
          </a:p>
          <a:p>
            <a:pPr marL="0" indent="0" defTabSz="554492">
              <a:lnSpc>
                <a:spcPts val="1800"/>
              </a:lnSpc>
              <a:spcBef>
                <a:spcPts val="800"/>
              </a:spcBef>
              <a:buFontTx/>
              <a:buNone/>
              <a:defRPr/>
            </a:pPr>
            <a:r>
              <a:rPr lang="en-US" sz="1400" dirty="0">
                <a:latin typeface="Roboto Condensed Light" panose="02000000000000000000" pitchFamily="2" charset="0"/>
                <a:ea typeface="Roboto Condensed Light" panose="02000000000000000000" pitchFamily="2" charset="0"/>
              </a:rPr>
              <a:t>Most business stakeholders understand financial debt, whether from personal or professional experience, and the metaphor can help them translate arcane technical problems that they don’t understand into business problems that they do.</a:t>
            </a:r>
          </a:p>
          <a:p>
            <a:pPr marL="0" indent="0" defTabSz="554492">
              <a:lnSpc>
                <a:spcPts val="1800"/>
              </a:lnSpc>
              <a:spcBef>
                <a:spcPts val="800"/>
              </a:spcBef>
              <a:buFontTx/>
              <a:buNone/>
              <a:defRPr/>
            </a:pPr>
            <a:r>
              <a:rPr lang="en-US" sz="1400" dirty="0">
                <a:latin typeface="Roboto Condensed Light" panose="02000000000000000000" pitchFamily="2" charset="0"/>
                <a:ea typeface="Roboto Condensed Light" panose="02000000000000000000" pitchFamily="2" charset="0"/>
              </a:rPr>
              <a:t>But like any metaphor, it has a breaking point. Avoid the temptation to manage tech debt like a type of financial debt. The value of this exercise is in the explanatory power of the metaphor. If you try to synthesize an  interest rate on technical debt, and compare it to your business’ financial debt, we promise you: you’re not going to have a good time.</a:t>
            </a:r>
          </a:p>
        </p:txBody>
      </p:sp>
      <p:sp>
        <p:nvSpPr>
          <p:cNvPr id="20" name="TextBox 19">
            <a:extLst>
              <a:ext uri="{FF2B5EF4-FFF2-40B4-BE49-F238E27FC236}">
                <a16:creationId xmlns:a16="http://schemas.microsoft.com/office/drawing/2014/main" id="{ACE44B30-CF8D-4543-99C6-BAA482F52F71}"/>
              </a:ext>
            </a:extLst>
          </p:cNvPr>
          <p:cNvSpPr txBox="1"/>
          <p:nvPr/>
        </p:nvSpPr>
        <p:spPr>
          <a:xfrm>
            <a:off x="7982077" y="5249598"/>
            <a:ext cx="3407659" cy="800219"/>
          </a:xfrm>
          <a:prstGeom prst="rect">
            <a:avLst/>
          </a:prstGeom>
          <a:noFill/>
        </p:spPr>
        <p:txBody>
          <a:bodyPr wrap="square">
            <a:spAutoFit/>
          </a:bodyPr>
          <a:lstStyle/>
          <a:p>
            <a:pPr algn="ctr">
              <a:spcAft>
                <a:spcPts val="1200"/>
              </a:spcAft>
            </a:pPr>
            <a:r>
              <a:rPr lang="en-US" sz="1200" i="1" dirty="0">
                <a:latin typeface="Montserrat Medium" panose="00000600000000000000" pitchFamily="2" charset="0"/>
                <a:ea typeface="Roboto Condensed Light" panose="02000000000000000000" pitchFamily="2" charset="0"/>
              </a:rPr>
              <a:t>“A metaphor is a kind of lie to help people understand what’s true.” </a:t>
            </a:r>
          </a:p>
          <a:p>
            <a:pPr algn="ctr">
              <a:spcAft>
                <a:spcPts val="1200"/>
              </a:spcAft>
            </a:pPr>
            <a:r>
              <a:rPr lang="en-US" sz="1200" b="1" dirty="0">
                <a:latin typeface="Exo" panose="02000303000000000000" pitchFamily="2" charset="0"/>
                <a:ea typeface="Roboto Condensed Light" panose="02000000000000000000" pitchFamily="2" charset="0"/>
              </a:rPr>
              <a:t>– Terry Pratchett, </a:t>
            </a:r>
            <a:r>
              <a:rPr lang="en-US" sz="1200" b="1" i="1" dirty="0">
                <a:latin typeface="Exo" panose="02000303000000000000" pitchFamily="2" charset="0"/>
                <a:ea typeface="Roboto Condensed Light" panose="02000000000000000000" pitchFamily="2" charset="0"/>
              </a:rPr>
              <a:t>Wintersmith</a:t>
            </a:r>
            <a:endParaRPr lang="en-CA" sz="1100" b="1" i="1" dirty="0">
              <a:latin typeface="Exo" panose="02000303000000000000" pitchFamily="2" charset="0"/>
            </a:endParaRPr>
          </a:p>
        </p:txBody>
      </p:sp>
      <p:sp>
        <p:nvSpPr>
          <p:cNvPr id="4" name="object 19">
            <a:extLst>
              <a:ext uri="{FF2B5EF4-FFF2-40B4-BE49-F238E27FC236}">
                <a16:creationId xmlns:a16="http://schemas.microsoft.com/office/drawing/2014/main" id="{655E3F70-C182-44E2-82CE-E5047768B63C}"/>
              </a:ext>
            </a:extLst>
          </p:cNvPr>
          <p:cNvSpPr/>
          <p:nvPr/>
        </p:nvSpPr>
        <p:spPr>
          <a:xfrm rot="10800000" flipH="1">
            <a:off x="7048498" y="914400"/>
            <a:ext cx="379861" cy="5071871"/>
          </a:xfrm>
          <a:custGeom>
            <a:avLst/>
            <a:gdLst/>
            <a:ahLst/>
            <a:cxnLst/>
            <a:rect l="l" t="t" r="r" b="b"/>
            <a:pathLst>
              <a:path h="7791450">
                <a:moveTo>
                  <a:pt x="0" y="0"/>
                </a:moveTo>
                <a:lnTo>
                  <a:pt x="0" y="7790956"/>
                </a:lnTo>
              </a:path>
            </a:pathLst>
          </a:custGeom>
          <a:ln w="3175">
            <a:solidFill>
              <a:srgbClr val="C9C9C9"/>
            </a:solidFill>
          </a:ln>
        </p:spPr>
        <p:txBody>
          <a:bodyPr wrap="square" lIns="0" tIns="0" rIns="0" bIns="0" rtlCol="0">
            <a:noAutofit/>
          </a:bodyPr>
          <a:lstStyle/>
          <a:p>
            <a:endParaRPr sz="662" dirty="0">
              <a:latin typeface="Roboto Condensed Light" panose="02000000000000000000" pitchFamily="2" charset="0"/>
            </a:endParaRPr>
          </a:p>
        </p:txBody>
      </p:sp>
    </p:spTree>
    <p:extLst>
      <p:ext uri="{BB962C8B-B14F-4D97-AF65-F5344CB8AC3E}">
        <p14:creationId xmlns:p14="http://schemas.microsoft.com/office/powerpoint/2010/main" val="1329085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2280507435"/>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5-10 key technical debts</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Business impact scoring scales</a:t>
                      </a:r>
                    </a:p>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Reasonable next-quarter scenarios for each technical debt</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Technical debt business impact analysis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Your copy of Info-Tech’s </a:t>
                      </a:r>
                      <a:r>
                        <a:rPr lang="en-US" sz="1200" b="0" i="1" u="none" strike="noStrike" baseline="0" dirty="0">
                          <a:solidFill>
                            <a:srgbClr val="000000"/>
                          </a:solidFill>
                          <a:latin typeface="Roboto Condensed Light" panose="02000000000000000000" pitchFamily="2" charset="0"/>
                          <a:ea typeface="Roboto Condensed Light" panose="02000000000000000000" pitchFamily="2" charset="0"/>
                        </a:rPr>
                        <a:t>Technical Debt Business Impact Analysis Tool</a:t>
                      </a:r>
                    </a:p>
                    <a:p>
                      <a:pPr marL="182563" indent="-182563"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Projector or screensharing capabilities</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173038" indent="-173038">
                        <a:lnSpc>
                          <a:spcPts val="1600"/>
                        </a:lnSpc>
                        <a:spcBef>
                          <a:spcPts val="800"/>
                        </a:spcBef>
                        <a:buFont typeface="Arial" panose="020B0604020202020204" pitchFamily="34" charset="0"/>
                        <a:buChar char="•"/>
                        <a:tabLst/>
                      </a:pPr>
                      <a:endParaRPr lang="en-US" sz="1200" b="0" i="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4725894" cy="1130188"/>
          </a:xfrm>
        </p:spPr>
        <p:txBody>
          <a:bodyPr/>
          <a:lstStyle/>
          <a:p>
            <a:r>
              <a:rPr lang="en-US" dirty="0">
                <a:solidFill>
                  <a:srgbClr val="2576B7"/>
                </a:solidFill>
              </a:rPr>
              <a:t>2.2.2 </a:t>
            </a:r>
            <a:r>
              <a:rPr lang="en-US" dirty="0"/>
              <a:t>Estimate tech debt impact</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1.5 hours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67658" y="2118049"/>
            <a:ext cx="6889353" cy="4195182"/>
          </a:xfrm>
          <a:prstGeom prst="rect">
            <a:avLst/>
          </a:prstGeom>
        </p:spPr>
        <p:txBody>
          <a:bodyPr lIns="0" tIns="0" rIns="0" bIns="0" numCol="1" spcCol="292608" anchor="t"/>
          <a:lstStyle/>
          <a:p>
            <a:pPr marL="342900" indent="-342900">
              <a:spcBef>
                <a:spcPts val="600"/>
              </a:spcBef>
              <a:buFont typeface="+mj-lt"/>
              <a:buAutoNum type="arabicPeriod"/>
            </a:pPr>
            <a:r>
              <a:rPr lang="en-US" dirty="0">
                <a:latin typeface="Roboto Condensed Light"/>
                <a:ea typeface="Roboto Condensed Light"/>
              </a:rPr>
              <a:t>Choose one technical debt to start. Ideally, start with a tech debt item which is well-defined and where the business impact is well-understood.</a:t>
            </a:r>
          </a:p>
          <a:p>
            <a:pPr marL="342900" indent="-342900">
              <a:spcBef>
                <a:spcPts val="600"/>
              </a:spcBef>
              <a:buFont typeface="+mj-lt"/>
              <a:buAutoNum type="arabicPeriod"/>
            </a:pPr>
            <a:r>
              <a:rPr lang="en-US" dirty="0">
                <a:latin typeface="Roboto Condensed Light"/>
                <a:ea typeface="Roboto Condensed Light"/>
              </a:rPr>
              <a:t>Score direct costs and strategic impact categories first. Remember to consult the scoring scale as you go.</a:t>
            </a:r>
          </a:p>
          <a:p>
            <a:pPr marL="342900" indent="-342900">
              <a:spcBef>
                <a:spcPts val="600"/>
              </a:spcBef>
              <a:buFont typeface="+mj-lt"/>
              <a:buAutoNum type="arabicPeriod"/>
            </a:pPr>
            <a:r>
              <a:rPr lang="en-US" dirty="0">
                <a:latin typeface="Roboto Condensed Light"/>
                <a:ea typeface="Roboto Condensed Light"/>
              </a:rPr>
              <a:t>Track your assumptions as you work through each impact category. </a:t>
            </a:r>
          </a:p>
          <a:p>
            <a:pPr marL="342900" indent="-342900">
              <a:spcBef>
                <a:spcPts val="600"/>
              </a:spcBef>
              <a:buFont typeface="+mj-lt"/>
              <a:buAutoNum type="arabicPeriod"/>
            </a:pPr>
            <a:r>
              <a:rPr lang="en-US" dirty="0">
                <a:latin typeface="Roboto Condensed Light"/>
                <a:ea typeface="Roboto Condensed Light"/>
              </a:rPr>
              <a:t>Then, score the uncertainty factor:</a:t>
            </a:r>
          </a:p>
          <a:p>
            <a:pPr lvl="1">
              <a:spcBef>
                <a:spcPts val="600"/>
              </a:spcBef>
            </a:pPr>
            <a:r>
              <a:rPr lang="en-US" dirty="0">
                <a:latin typeface="Roboto Condensed Light"/>
                <a:ea typeface="Roboto Condensed Light"/>
              </a:rPr>
              <a:t>How </a:t>
            </a:r>
            <a:r>
              <a:rPr lang="en-US" b="1" dirty="0">
                <a:latin typeface="Roboto Condensed Light"/>
                <a:ea typeface="Roboto Condensed Light"/>
              </a:rPr>
              <a:t>likely</a:t>
            </a:r>
            <a:r>
              <a:rPr lang="en-US" dirty="0">
                <a:latin typeface="Roboto Condensed Light"/>
                <a:ea typeface="Roboto Condensed Light"/>
              </a:rPr>
              <a:t> is it that the impact will be worse than what’s been scored?</a:t>
            </a:r>
          </a:p>
          <a:p>
            <a:pPr lvl="1">
              <a:spcBef>
                <a:spcPts val="600"/>
              </a:spcBef>
            </a:pPr>
            <a:r>
              <a:rPr lang="en-US" dirty="0">
                <a:latin typeface="Roboto Condensed Light"/>
                <a:ea typeface="Roboto Condensed Light"/>
              </a:rPr>
              <a:t>What is the </a:t>
            </a:r>
            <a:r>
              <a:rPr lang="en-US" b="1" dirty="0">
                <a:latin typeface="Roboto Condensed Light"/>
                <a:ea typeface="Roboto Condensed Light"/>
              </a:rPr>
              <a:t>worst-case </a:t>
            </a:r>
            <a:r>
              <a:rPr lang="en-US" dirty="0">
                <a:latin typeface="Roboto Condensed Light"/>
                <a:ea typeface="Roboto Condensed Light"/>
              </a:rPr>
              <a:t>scenario? What would happen in that scenario?</a:t>
            </a:r>
          </a:p>
          <a:p>
            <a:pPr lvl="1">
              <a:spcBef>
                <a:spcPts val="600"/>
              </a:spcBef>
            </a:pPr>
            <a:r>
              <a:rPr lang="en-US" dirty="0">
                <a:latin typeface="Roboto Condensed Light"/>
                <a:ea typeface="Roboto Condensed Light"/>
              </a:rPr>
              <a:t>Again, track your assumptions and outline what you decided is the worst-case scenario.</a:t>
            </a:r>
          </a:p>
          <a:p>
            <a:pPr marL="342900" indent="-342900">
              <a:spcBef>
                <a:spcPts val="600"/>
              </a:spcBef>
              <a:buFont typeface="+mj-lt"/>
              <a:buAutoNum type="arabicPeriod"/>
            </a:pPr>
            <a:r>
              <a:rPr lang="en-US" dirty="0">
                <a:latin typeface="Roboto Condensed Light"/>
                <a:ea typeface="Roboto Condensed Light"/>
              </a:rPr>
              <a:t>Score a second technical debt across all impact categories. Then, work top to bottom for the remaining technical debt items, scoring one category at a time, to ensure you’re scoring consistently within each category. </a:t>
            </a:r>
          </a:p>
          <a:p>
            <a:pPr marL="342900" indent="-342900">
              <a:spcBef>
                <a:spcPts val="600"/>
              </a:spcBef>
              <a:buFont typeface="+mj-lt"/>
              <a:buAutoNum type="arabicPeriod"/>
            </a:pPr>
            <a:r>
              <a:rPr lang="en-US" dirty="0">
                <a:latin typeface="Roboto Condensed Light"/>
                <a:ea typeface="Roboto Condensed Light"/>
              </a:rPr>
              <a:t>Once you’ve finished scoring, review and compare the total scores. Does the scoring reflect your expectations? If scores seem off, review the scores you assigned and the assumptions you made. If necessary, adjust the scores. </a:t>
            </a:r>
          </a:p>
        </p:txBody>
      </p:sp>
    </p:spTree>
    <p:extLst>
      <p:ext uri="{BB962C8B-B14F-4D97-AF65-F5344CB8AC3E}">
        <p14:creationId xmlns:p14="http://schemas.microsoft.com/office/powerpoint/2010/main" val="1144681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2888993076"/>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Technical debt business impact analysis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Technical debt prioritized by business impact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List of critical technical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Your copy of Info-Tech’s </a:t>
                      </a:r>
                      <a:r>
                        <a:rPr lang="en-US" sz="1200" b="0" i="1" u="none" strike="noStrike" baseline="0" dirty="0">
                          <a:solidFill>
                            <a:srgbClr val="000000"/>
                          </a:solidFill>
                          <a:latin typeface="Roboto Condensed Light" panose="02000000000000000000" pitchFamily="2" charset="0"/>
                          <a:ea typeface="Roboto Condensed Light" panose="02000000000000000000" pitchFamily="2" charset="0"/>
                        </a:rPr>
                        <a:t>Technical Debt Business Impact Analysis Tool</a:t>
                      </a:r>
                    </a:p>
                    <a:p>
                      <a:pPr marL="182563" indent="-182563"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Projector or screensharing capabilities</a:t>
                      </a: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328048" cy="1130188"/>
          </a:xfrm>
        </p:spPr>
        <p:txBody>
          <a:bodyPr/>
          <a:lstStyle/>
          <a:p>
            <a:r>
              <a:rPr lang="en-US" dirty="0">
                <a:solidFill>
                  <a:srgbClr val="2576B7"/>
                </a:solidFill>
              </a:rPr>
              <a:t>2.2.3 </a:t>
            </a:r>
            <a:r>
              <a:rPr lang="en-US" dirty="0"/>
              <a:t>Identify the most-critical technical debts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p:txBody>
          <a:bodyPr/>
          <a:lstStyle/>
          <a:p>
            <a:r>
              <a:rPr lang="en-US" sz="1600" dirty="0">
                <a:latin typeface="Exo" panose="02000503000000000000" pitchFamily="2" charset="77"/>
              </a:rPr>
              <a:t>30 minutes</a:t>
            </a:r>
          </a:p>
        </p:txBody>
      </p:sp>
      <p:sp>
        <p:nvSpPr>
          <p:cNvPr id="14" name="Rectangle 13">
            <a:extLst>
              <a:ext uri="{FF2B5EF4-FFF2-40B4-BE49-F238E27FC236}">
                <a16:creationId xmlns:a16="http://schemas.microsoft.com/office/drawing/2014/main" id="{2EF2D49E-90E5-407F-9E61-B824E16A03F6}"/>
              </a:ext>
            </a:extLst>
          </p:cNvPr>
          <p:cNvSpPr/>
          <p:nvPr/>
        </p:nvSpPr>
        <p:spPr>
          <a:xfrm>
            <a:off x="4771336" y="2051932"/>
            <a:ext cx="2284992" cy="830997"/>
          </a:xfrm>
          <a:prstGeom prst="rect">
            <a:avLst/>
          </a:prstGeom>
        </p:spPr>
        <p:txBody>
          <a:bodyPr wrap="square">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algn="ctr"/>
            <a:r>
              <a:rPr lang="en-US" sz="1600" b="1" dirty="0">
                <a:latin typeface="Roboto Condensed Light" panose="02000000000000000000" pitchFamily="2" charset="0"/>
                <a:ea typeface="Roboto Condensed Light" panose="02000000000000000000" pitchFamily="2" charset="0"/>
              </a:rPr>
              <a:t>Example: </a:t>
            </a:r>
          </a:p>
          <a:p>
            <a:pPr algn="ctr"/>
            <a:r>
              <a:rPr lang="en-US" sz="1600" dirty="0">
                <a:latin typeface="Roboto Condensed Light" panose="02000000000000000000" pitchFamily="2" charset="0"/>
                <a:ea typeface="Roboto Condensed Light" panose="02000000000000000000" pitchFamily="2" charset="0"/>
              </a:rPr>
              <a:t>Highest Strategic Impact score is </a:t>
            </a:r>
            <a:r>
              <a:rPr lang="en-US" sz="1600" b="1" dirty="0">
                <a:latin typeface="Roboto Condensed Light" panose="02000000000000000000" pitchFamily="2" charset="0"/>
                <a:ea typeface="Roboto Condensed Light" panose="02000000000000000000" pitchFamily="2" charset="0"/>
              </a:rPr>
              <a:t>16</a:t>
            </a:r>
            <a:endParaRPr lang="en-CA" sz="1600" b="1" dirty="0">
              <a:latin typeface="Roboto Condensed Light" panose="02000000000000000000" pitchFamily="2" charset="0"/>
              <a:ea typeface="Roboto Condensed Light" panose="02000000000000000000" pitchFamily="2" charset="0"/>
            </a:endParaRPr>
          </a:p>
        </p:txBody>
      </p:sp>
      <p:sp>
        <p:nvSpPr>
          <p:cNvPr id="15" name="Text Placeholder 4">
            <a:extLst>
              <a:ext uri="{FF2B5EF4-FFF2-40B4-BE49-F238E27FC236}">
                <a16:creationId xmlns:a16="http://schemas.microsoft.com/office/drawing/2014/main" id="{2FF55E62-B957-4FBC-AF9C-D63719D3CC4C}"/>
              </a:ext>
            </a:extLst>
          </p:cNvPr>
          <p:cNvSpPr txBox="1">
            <a:spLocks/>
          </p:cNvSpPr>
          <p:nvPr/>
        </p:nvSpPr>
        <p:spPr>
          <a:xfrm>
            <a:off x="354107" y="2091120"/>
            <a:ext cx="3669253" cy="4462080"/>
          </a:xfrm>
          <a:prstGeom prst="rect">
            <a:avLst/>
          </a:prstGeom>
        </p:spPr>
        <p:txBody>
          <a:bodyPr lIns="0" tIns="0" rIns="0" bIns="0" numCol="1" spcCol="292608"/>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42900" lvl="2" indent="-342900">
              <a:spcAft>
                <a:spcPts val="600"/>
              </a:spcAft>
              <a:buSzPct val="100000"/>
              <a:buFont typeface="+mj-lt"/>
              <a:buAutoNum type="arabicPeriod"/>
            </a:pPr>
            <a:r>
              <a:rPr lang="en-CA" sz="1400" dirty="0">
                <a:latin typeface="Roboto Condensed Light" panose="02000000000000000000" pitchFamily="2" charset="0"/>
                <a:ea typeface="Roboto Condensed Light" panose="02000000000000000000" pitchFamily="2" charset="0"/>
              </a:rPr>
              <a:t>Consider the </a:t>
            </a:r>
            <a:r>
              <a:rPr lang="en-CA" sz="1400" b="1" dirty="0">
                <a:latin typeface="Roboto Condensed Light" panose="02000000000000000000" pitchFamily="2" charset="0"/>
                <a:ea typeface="Roboto Condensed Light" panose="02000000000000000000" pitchFamily="2" charset="0"/>
              </a:rPr>
              <a:t>Total</a:t>
            </a:r>
            <a:r>
              <a:rPr lang="en-CA" sz="1400" dirty="0">
                <a:latin typeface="Roboto Condensed Light" panose="02000000000000000000" pitchFamily="2" charset="0"/>
                <a:ea typeface="Roboto Condensed Light" panose="02000000000000000000" pitchFamily="2" charset="0"/>
              </a:rPr>
              <a:t> </a:t>
            </a:r>
            <a:r>
              <a:rPr lang="en-CA" sz="1400" b="1" dirty="0">
                <a:latin typeface="Roboto Condensed Light" panose="02000000000000000000" pitchFamily="2" charset="0"/>
                <a:ea typeface="Roboto Condensed Light" panose="02000000000000000000" pitchFamily="2" charset="0"/>
              </a:rPr>
              <a:t>Strategic Impact scores </a:t>
            </a:r>
            <a:r>
              <a:rPr lang="en-CA" sz="1400" dirty="0">
                <a:latin typeface="Roboto Condensed Light" panose="02000000000000000000" pitchFamily="2" charset="0"/>
                <a:ea typeface="Roboto Condensed Light" panose="02000000000000000000" pitchFamily="2" charset="0"/>
              </a:rPr>
              <a:t>first. </a:t>
            </a:r>
          </a:p>
          <a:p>
            <a:pPr marL="554492" lvl="4">
              <a:spcAft>
                <a:spcPts val="600"/>
              </a:spcAft>
              <a:buSzPct val="100000"/>
            </a:pPr>
            <a:r>
              <a:rPr lang="en-CA" sz="1400" dirty="0">
                <a:latin typeface="Roboto Condensed Light" panose="02000000000000000000" pitchFamily="2" charset="0"/>
                <a:ea typeface="Roboto Condensed Light" panose="02000000000000000000" pitchFamily="2" charset="0"/>
              </a:rPr>
              <a:t>We recommend you start with a quick sort of the technical debts using the process outlined in the table on the right. </a:t>
            </a:r>
          </a:p>
          <a:p>
            <a:pPr marL="342900" lvl="2" indent="-342900">
              <a:spcAft>
                <a:spcPts val="600"/>
              </a:spcAft>
              <a:buSzPct val="100000"/>
              <a:buFont typeface="+mj-lt"/>
              <a:buAutoNum type="arabicPeriod" startAt="2"/>
            </a:pPr>
            <a:r>
              <a:rPr lang="en-CA" sz="1400" dirty="0">
                <a:latin typeface="Roboto Condensed Light" panose="02000000000000000000" pitchFamily="2" charset="0"/>
                <a:ea typeface="Roboto Condensed Light" panose="02000000000000000000" pitchFamily="2" charset="0"/>
              </a:rPr>
              <a:t>Next, consider the </a:t>
            </a:r>
            <a:r>
              <a:rPr lang="en-CA" sz="1400" b="1" dirty="0">
                <a:latin typeface="Roboto Condensed Light" panose="02000000000000000000" pitchFamily="2" charset="0"/>
                <a:ea typeface="Roboto Condensed Light" panose="02000000000000000000" pitchFamily="2" charset="0"/>
              </a:rPr>
              <a:t>Uncertainty Factor.</a:t>
            </a:r>
          </a:p>
          <a:p>
            <a:pPr marL="523875" lvl="3">
              <a:spcAft>
                <a:spcPts val="600"/>
              </a:spcAft>
              <a:buSzPct val="100000"/>
            </a:pPr>
            <a:r>
              <a:rPr lang="en-US" sz="1400" dirty="0">
                <a:latin typeface="Roboto Condensed Light" panose="02000000000000000000" pitchFamily="2" charset="0"/>
                <a:ea typeface="Roboto Condensed Light" panose="02000000000000000000" pitchFamily="2" charset="0"/>
              </a:rPr>
              <a:t>Are any of the identified debts a potential existential threat to the company? These may deserve a higher criticality rating. Are any of the debts identified extremely predictable? If so, perhaps the rating can be decreased.</a:t>
            </a:r>
          </a:p>
          <a:p>
            <a:pPr marL="342900" lvl="2" indent="-342900">
              <a:spcAft>
                <a:spcPts val="600"/>
              </a:spcAft>
              <a:buSzPct val="100000"/>
              <a:buFont typeface="+mj-lt"/>
              <a:buAutoNum type="arabicPeriod" startAt="3"/>
            </a:pPr>
            <a:r>
              <a:rPr lang="en-CA" sz="1400" dirty="0">
                <a:latin typeface="Roboto Condensed Light" panose="02000000000000000000" pitchFamily="2" charset="0"/>
                <a:ea typeface="Roboto Condensed Light" panose="02000000000000000000" pitchFamily="2" charset="0"/>
              </a:rPr>
              <a:t>Finally, review the </a:t>
            </a:r>
            <a:r>
              <a:rPr lang="en-CA" sz="1400" b="1" dirty="0">
                <a:latin typeface="Roboto Condensed Light" panose="02000000000000000000" pitchFamily="2" charset="0"/>
                <a:ea typeface="Roboto Condensed Light" panose="02000000000000000000" pitchFamily="2" charset="0"/>
              </a:rPr>
              <a:t>Total Direct Cost Impact.</a:t>
            </a:r>
            <a:r>
              <a:rPr lang="en-CA" sz="1400" dirty="0">
                <a:latin typeface="Roboto Condensed Light" panose="02000000000000000000" pitchFamily="2" charset="0"/>
                <a:ea typeface="Roboto Condensed Light" panose="02000000000000000000" pitchFamily="2" charset="0"/>
              </a:rPr>
              <a:t> As above, adjust the criticality rating as needed.</a:t>
            </a:r>
          </a:p>
          <a:p>
            <a:pPr marL="342900" lvl="2" indent="-342900">
              <a:spcAft>
                <a:spcPts val="600"/>
              </a:spcAft>
              <a:buSzPct val="100000"/>
              <a:buFont typeface="+mj-lt"/>
              <a:buAutoNum type="arabicPeriod" startAt="3"/>
            </a:pPr>
            <a:r>
              <a:rPr lang="en-CA" sz="1400" dirty="0">
                <a:latin typeface="Roboto Condensed Light" panose="02000000000000000000" pitchFamily="2" charset="0"/>
                <a:ea typeface="Roboto Condensed Light" panose="02000000000000000000" pitchFamily="2" charset="0"/>
              </a:rPr>
              <a:t>“Smoke test” the categorization with participants. Are there any surprises (processes more or less critical than expected)? If the categorization doesn’t seem right, check that the scoring scale was applied consistently.</a:t>
            </a:r>
            <a:endParaRPr lang="en-US" sz="1400" dirty="0">
              <a:latin typeface="Roboto Condensed Light" panose="02000000000000000000" pitchFamily="2" charset="0"/>
              <a:ea typeface="Roboto Condensed Light" panose="02000000000000000000" pitchFamily="2" charset="0"/>
            </a:endParaRPr>
          </a:p>
          <a:p>
            <a:pPr marL="523875" lvl="3">
              <a:spcAft>
                <a:spcPts val="600"/>
              </a:spcAft>
              <a:buSzPct val="100000"/>
            </a:pPr>
            <a:endParaRPr lang="en-US" sz="1400" dirty="0">
              <a:latin typeface="Roboto Condensed Light" panose="02000000000000000000" pitchFamily="2" charset="0"/>
              <a:ea typeface="Roboto Condensed Light" panose="02000000000000000000" pitchFamily="2" charset="0"/>
            </a:endParaRPr>
          </a:p>
        </p:txBody>
      </p:sp>
      <p:graphicFrame>
        <p:nvGraphicFramePr>
          <p:cNvPr id="18" name="Table 18">
            <a:extLst>
              <a:ext uri="{FF2B5EF4-FFF2-40B4-BE49-F238E27FC236}">
                <a16:creationId xmlns:a16="http://schemas.microsoft.com/office/drawing/2014/main" id="{6CFCA24F-32BB-48D5-AA69-C20F544FB9DC}"/>
              </a:ext>
            </a:extLst>
          </p:cNvPr>
          <p:cNvGraphicFramePr>
            <a:graphicFrameLocks noGrp="1"/>
          </p:cNvGraphicFramePr>
          <p:nvPr>
            <p:extLst>
              <p:ext uri="{D42A27DB-BD31-4B8C-83A1-F6EECF244321}">
                <p14:modId xmlns:p14="http://schemas.microsoft.com/office/powerpoint/2010/main" val="1308542644"/>
              </p:ext>
            </p:extLst>
          </p:nvPr>
        </p:nvGraphicFramePr>
        <p:xfrm>
          <a:off x="4483866" y="3081323"/>
          <a:ext cx="3006371" cy="3055520"/>
        </p:xfrm>
        <a:graphic>
          <a:graphicData uri="http://schemas.openxmlformats.org/drawingml/2006/table">
            <a:tbl>
              <a:tblPr firstRow="1" bandRow="1">
                <a:tableStyleId>{5C22544A-7EE6-4342-B048-85BDC9FD1C3A}</a:tableStyleId>
              </a:tblPr>
              <a:tblGrid>
                <a:gridCol w="1725333">
                  <a:extLst>
                    <a:ext uri="{9D8B030D-6E8A-4147-A177-3AD203B41FA5}">
                      <a16:colId xmlns:a16="http://schemas.microsoft.com/office/drawing/2014/main" val="434501339"/>
                    </a:ext>
                  </a:extLst>
                </a:gridCol>
                <a:gridCol w="1281038">
                  <a:extLst>
                    <a:ext uri="{9D8B030D-6E8A-4147-A177-3AD203B41FA5}">
                      <a16:colId xmlns:a16="http://schemas.microsoft.com/office/drawing/2014/main" val="3106523714"/>
                    </a:ext>
                  </a:extLst>
                </a:gridCol>
              </a:tblGrid>
              <a:tr h="581000">
                <a:tc>
                  <a:txBody>
                    <a:bodyPr/>
                    <a:lstStyle/>
                    <a:p>
                      <a:r>
                        <a:rPr lang="en-US" sz="1400" dirty="0">
                          <a:latin typeface="Exo" panose="02000303000000000000" pitchFamily="2" charset="0"/>
                        </a:rPr>
                        <a:t>Total Strategic Impact Score</a:t>
                      </a:r>
                      <a:endParaRPr lang="en-CA" sz="1400" dirty="0">
                        <a:latin typeface="Exo" panose="02000303000000000000" pitchFamily="2" charset="0"/>
                      </a:endParaRPr>
                    </a:p>
                  </a:txBody>
                  <a:tcPr/>
                </a:tc>
                <a:tc>
                  <a:txBody>
                    <a:bodyPr/>
                    <a:lstStyle/>
                    <a:p>
                      <a:r>
                        <a:rPr lang="en-US" sz="1400" dirty="0">
                          <a:latin typeface="Exo" panose="02000303000000000000" pitchFamily="2" charset="0"/>
                        </a:rPr>
                        <a:t>Suggested Criticality Rating</a:t>
                      </a:r>
                      <a:endParaRPr lang="en-CA" sz="1400" dirty="0">
                        <a:latin typeface="Exo" panose="02000303000000000000" pitchFamily="2" charset="0"/>
                      </a:endParaRPr>
                    </a:p>
                  </a:txBody>
                  <a:tcPr/>
                </a:tc>
                <a:extLst>
                  <a:ext uri="{0D108BD9-81ED-4DB2-BD59-A6C34878D82A}">
                    <a16:rowId xmlns:a16="http://schemas.microsoft.com/office/drawing/2014/main" val="2951328278"/>
                  </a:ext>
                </a:extLst>
              </a:tr>
              <a:tr h="581000">
                <a:tc>
                  <a:txBody>
                    <a:bodyPr/>
                    <a:lstStyle/>
                    <a:p>
                      <a:r>
                        <a:rPr lang="en-US" sz="1400" b="1" dirty="0">
                          <a:latin typeface="Roboto Condensed Light" panose="02000000000000000000" pitchFamily="2" charset="0"/>
                          <a:ea typeface="Roboto Condensed Light" panose="02000000000000000000" pitchFamily="2" charset="0"/>
                        </a:rPr>
                        <a:t>14-16 </a:t>
                      </a:r>
                      <a:r>
                        <a:rPr lang="en-US" sz="1400" dirty="0">
                          <a:latin typeface="Roboto Condensed Light" panose="02000000000000000000" pitchFamily="2" charset="0"/>
                          <a:ea typeface="Roboto Condensed Light" panose="02000000000000000000" pitchFamily="2" charset="0"/>
                        </a:rPr>
                        <a:t>(90% of highest score or more)</a:t>
                      </a:r>
                      <a:endParaRPr lang="en-CA" sz="1400" dirty="0">
                        <a:latin typeface="Roboto Condensed Light" panose="02000000000000000000" pitchFamily="2" charset="0"/>
                        <a:ea typeface="Roboto Condensed Light" panose="02000000000000000000" pitchFamily="2" charset="0"/>
                      </a:endParaRPr>
                    </a:p>
                  </a:txBody>
                  <a:tcPr/>
                </a:tc>
                <a:tc>
                  <a:txBody>
                    <a:bodyPr/>
                    <a:lstStyle/>
                    <a:p>
                      <a:r>
                        <a:rPr lang="en-US" sz="1400" dirty="0">
                          <a:latin typeface="Roboto Condensed Light" panose="02000000000000000000" pitchFamily="2" charset="0"/>
                          <a:ea typeface="Roboto Condensed Light" panose="02000000000000000000" pitchFamily="2" charset="0"/>
                        </a:rPr>
                        <a:t>Critical</a:t>
                      </a:r>
                      <a:endParaRPr lang="en-CA" sz="1400" dirty="0">
                        <a:latin typeface="Roboto Condensed Light" panose="02000000000000000000" pitchFamily="2" charset="0"/>
                        <a:ea typeface="Roboto Condensed Light" panose="02000000000000000000" pitchFamily="2" charset="0"/>
                      </a:endParaRPr>
                    </a:p>
                  </a:txBody>
                  <a:tcPr/>
                </a:tc>
                <a:extLst>
                  <a:ext uri="{0D108BD9-81ED-4DB2-BD59-A6C34878D82A}">
                    <a16:rowId xmlns:a16="http://schemas.microsoft.com/office/drawing/2014/main" val="1263796365"/>
                  </a:ext>
                </a:extLst>
              </a:tr>
              <a:tr h="581000">
                <a:tc>
                  <a:txBody>
                    <a:bodyPr/>
                    <a:lstStyle/>
                    <a:p>
                      <a:r>
                        <a:rPr lang="en-US" sz="1400" b="1" dirty="0">
                          <a:latin typeface="Roboto Condensed Light" panose="02000000000000000000" pitchFamily="2" charset="0"/>
                          <a:ea typeface="Roboto Condensed Light" panose="02000000000000000000" pitchFamily="2" charset="0"/>
                        </a:rPr>
                        <a:t>8-14 </a:t>
                      </a:r>
                      <a:r>
                        <a:rPr lang="en-US" sz="1400" dirty="0">
                          <a:latin typeface="Roboto Condensed Light" panose="02000000000000000000" pitchFamily="2" charset="0"/>
                          <a:ea typeface="Roboto Condensed Light" panose="02000000000000000000" pitchFamily="2" charset="0"/>
                        </a:rPr>
                        <a:t>(50% of highest score or more)</a:t>
                      </a:r>
                      <a:endParaRPr lang="en-CA" sz="1400" dirty="0">
                        <a:latin typeface="Roboto Condensed Light" panose="02000000000000000000" pitchFamily="2" charset="0"/>
                        <a:ea typeface="Roboto Condensed Light" panose="02000000000000000000" pitchFamily="2" charset="0"/>
                      </a:endParaRPr>
                    </a:p>
                  </a:txBody>
                  <a:tcPr/>
                </a:tc>
                <a:tc>
                  <a:txBody>
                    <a:bodyPr/>
                    <a:lstStyle/>
                    <a:p>
                      <a:r>
                        <a:rPr lang="en-US" sz="1400" dirty="0">
                          <a:latin typeface="Roboto Condensed Light" panose="02000000000000000000" pitchFamily="2" charset="0"/>
                          <a:ea typeface="Roboto Condensed Light" panose="02000000000000000000" pitchFamily="2" charset="0"/>
                        </a:rPr>
                        <a:t>High</a:t>
                      </a:r>
                      <a:endParaRPr lang="en-CA" sz="1400" dirty="0">
                        <a:latin typeface="Roboto Condensed Light" panose="02000000000000000000" pitchFamily="2" charset="0"/>
                        <a:ea typeface="Roboto Condensed Light" panose="02000000000000000000" pitchFamily="2" charset="0"/>
                      </a:endParaRPr>
                    </a:p>
                  </a:txBody>
                  <a:tcPr/>
                </a:tc>
                <a:extLst>
                  <a:ext uri="{0D108BD9-81ED-4DB2-BD59-A6C34878D82A}">
                    <a16:rowId xmlns:a16="http://schemas.microsoft.com/office/drawing/2014/main" val="2168856622"/>
                  </a:ext>
                </a:extLst>
              </a:tr>
              <a:tr h="581000">
                <a:tc>
                  <a:txBody>
                    <a:bodyPr/>
                    <a:lstStyle/>
                    <a:p>
                      <a:r>
                        <a:rPr lang="en-US" sz="1400" b="1" dirty="0">
                          <a:latin typeface="Roboto Condensed Light" panose="02000000000000000000" pitchFamily="2" charset="0"/>
                          <a:ea typeface="Roboto Condensed Light" panose="02000000000000000000" pitchFamily="2" charset="0"/>
                        </a:rPr>
                        <a:t>4-8 </a:t>
                      </a:r>
                      <a:r>
                        <a:rPr lang="en-US" sz="1400" dirty="0">
                          <a:latin typeface="Roboto Condensed Light" panose="02000000000000000000" pitchFamily="2" charset="0"/>
                          <a:ea typeface="Roboto Condensed Light" panose="02000000000000000000" pitchFamily="2" charset="0"/>
                        </a:rPr>
                        <a:t>(25% of highest score or more)</a:t>
                      </a:r>
                      <a:endParaRPr lang="en-CA" sz="1400" dirty="0">
                        <a:latin typeface="Roboto Condensed Light" panose="02000000000000000000" pitchFamily="2" charset="0"/>
                        <a:ea typeface="Roboto Condensed Light" panose="02000000000000000000" pitchFamily="2" charset="0"/>
                      </a:endParaRPr>
                    </a:p>
                  </a:txBody>
                  <a:tcPr/>
                </a:tc>
                <a:tc>
                  <a:txBody>
                    <a:bodyPr/>
                    <a:lstStyle/>
                    <a:p>
                      <a:r>
                        <a:rPr lang="en-US" sz="1400" dirty="0">
                          <a:latin typeface="Roboto Condensed Light" panose="02000000000000000000" pitchFamily="2" charset="0"/>
                          <a:ea typeface="Roboto Condensed Light" panose="02000000000000000000" pitchFamily="2" charset="0"/>
                        </a:rPr>
                        <a:t>Medium</a:t>
                      </a:r>
                      <a:endParaRPr lang="en-CA" sz="1400" dirty="0">
                        <a:latin typeface="Roboto Condensed Light" panose="02000000000000000000" pitchFamily="2" charset="0"/>
                        <a:ea typeface="Roboto Condensed Light" panose="02000000000000000000" pitchFamily="2" charset="0"/>
                      </a:endParaRPr>
                    </a:p>
                  </a:txBody>
                  <a:tcPr/>
                </a:tc>
                <a:extLst>
                  <a:ext uri="{0D108BD9-81ED-4DB2-BD59-A6C34878D82A}">
                    <a16:rowId xmlns:a16="http://schemas.microsoft.com/office/drawing/2014/main" val="3623169561"/>
                  </a:ext>
                </a:extLst>
              </a:tr>
              <a:tr h="581000">
                <a:tc>
                  <a:txBody>
                    <a:bodyPr/>
                    <a:lstStyle/>
                    <a:p>
                      <a:r>
                        <a:rPr lang="en-US" sz="1400" b="1" dirty="0">
                          <a:latin typeface="Roboto Condensed Light" panose="02000000000000000000" pitchFamily="2" charset="0"/>
                          <a:ea typeface="Roboto Condensed Light" panose="02000000000000000000" pitchFamily="2" charset="0"/>
                        </a:rPr>
                        <a:t>0-4 </a:t>
                      </a:r>
                      <a:r>
                        <a:rPr lang="en-US" sz="1400" dirty="0">
                          <a:latin typeface="Roboto Condensed Light" panose="02000000000000000000" pitchFamily="2" charset="0"/>
                          <a:ea typeface="Roboto Condensed Light" panose="02000000000000000000" pitchFamily="2" charset="0"/>
                        </a:rPr>
                        <a:t>(less than 25% of highest score)</a:t>
                      </a:r>
                      <a:endParaRPr lang="en-CA" sz="1400" dirty="0">
                        <a:latin typeface="Roboto Condensed Light" panose="02000000000000000000" pitchFamily="2" charset="0"/>
                        <a:ea typeface="Roboto Condensed Light" panose="02000000000000000000" pitchFamily="2" charset="0"/>
                      </a:endParaRPr>
                    </a:p>
                  </a:txBody>
                  <a:tcPr/>
                </a:tc>
                <a:tc>
                  <a:txBody>
                    <a:bodyPr/>
                    <a:lstStyle/>
                    <a:p>
                      <a:r>
                        <a:rPr lang="en-US" sz="1400" dirty="0">
                          <a:latin typeface="Roboto Condensed Light" panose="02000000000000000000" pitchFamily="2" charset="0"/>
                          <a:ea typeface="Roboto Condensed Light" panose="02000000000000000000" pitchFamily="2" charset="0"/>
                        </a:rPr>
                        <a:t>Low</a:t>
                      </a:r>
                      <a:endParaRPr lang="en-CA" sz="1400" dirty="0">
                        <a:latin typeface="Roboto Condensed Light" panose="02000000000000000000" pitchFamily="2" charset="0"/>
                        <a:ea typeface="Roboto Condensed Light" panose="02000000000000000000" pitchFamily="2" charset="0"/>
                      </a:endParaRPr>
                    </a:p>
                  </a:txBody>
                  <a:tcPr/>
                </a:tc>
                <a:extLst>
                  <a:ext uri="{0D108BD9-81ED-4DB2-BD59-A6C34878D82A}">
                    <a16:rowId xmlns:a16="http://schemas.microsoft.com/office/drawing/2014/main" val="3816990778"/>
                  </a:ext>
                </a:extLst>
              </a:tr>
            </a:tbl>
          </a:graphicData>
        </a:graphic>
      </p:graphicFrame>
    </p:spTree>
    <p:extLst>
      <p:ext uri="{BB962C8B-B14F-4D97-AF65-F5344CB8AC3E}">
        <p14:creationId xmlns:p14="http://schemas.microsoft.com/office/powerpoint/2010/main" val="2662617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C5E92-3258-B141-9B16-8D931C50C7BB}"/>
              </a:ext>
            </a:extLst>
          </p:cNvPr>
          <p:cNvSpPr>
            <a:spLocks noGrp="1"/>
          </p:cNvSpPr>
          <p:nvPr>
            <p:ph type="body" sz="quarter" idx="16"/>
          </p:nvPr>
        </p:nvSpPr>
        <p:spPr>
          <a:xfrm>
            <a:off x="845910" y="3024465"/>
            <a:ext cx="2076769" cy="371902"/>
          </a:xfrm>
          <a:prstGeom prst="rect">
            <a:avLst/>
          </a:prstGeom>
        </p:spPr>
        <p:txBody>
          <a:bodyPr/>
          <a:lstStyle/>
          <a:p>
            <a:r>
              <a:rPr lang="en-US" dirty="0"/>
              <a:t>Phase 1</a:t>
            </a:r>
          </a:p>
        </p:txBody>
      </p:sp>
      <p:sp>
        <p:nvSpPr>
          <p:cNvPr id="5" name="Text Placeholder 4">
            <a:extLst>
              <a:ext uri="{FF2B5EF4-FFF2-40B4-BE49-F238E27FC236}">
                <a16:creationId xmlns:a16="http://schemas.microsoft.com/office/drawing/2014/main" id="{30B97669-859A-BF40-9699-E0B1A6CEAED2}"/>
              </a:ext>
            </a:extLst>
          </p:cNvPr>
          <p:cNvSpPr>
            <a:spLocks noGrp="1"/>
          </p:cNvSpPr>
          <p:nvPr>
            <p:ph type="body" sz="quarter" idx="18"/>
          </p:nvPr>
        </p:nvSpPr>
        <p:spPr>
          <a:xfrm>
            <a:off x="3457030" y="3024465"/>
            <a:ext cx="2076769" cy="371902"/>
          </a:xfrm>
          <a:prstGeom prst="rect">
            <a:avLst/>
          </a:prstGeom>
        </p:spPr>
        <p:txBody>
          <a:bodyPr/>
          <a:lstStyle/>
          <a:p>
            <a:r>
              <a:rPr lang="en-US" dirty="0"/>
              <a:t>Phase 2</a:t>
            </a:r>
          </a:p>
        </p:txBody>
      </p:sp>
      <p:sp>
        <p:nvSpPr>
          <p:cNvPr id="7" name="Text Placeholder 6">
            <a:extLst>
              <a:ext uri="{FF2B5EF4-FFF2-40B4-BE49-F238E27FC236}">
                <a16:creationId xmlns:a16="http://schemas.microsoft.com/office/drawing/2014/main" id="{5239448B-13A2-8343-A5B4-033A0B3AC59D}"/>
              </a:ext>
            </a:extLst>
          </p:cNvPr>
          <p:cNvSpPr>
            <a:spLocks noGrp="1"/>
          </p:cNvSpPr>
          <p:nvPr>
            <p:ph type="body" sz="quarter" idx="20"/>
          </p:nvPr>
        </p:nvSpPr>
        <p:spPr>
          <a:xfrm>
            <a:off x="6068150" y="3024465"/>
            <a:ext cx="2076769" cy="371902"/>
          </a:xfrm>
          <a:prstGeom prst="rect">
            <a:avLst/>
          </a:prstGeom>
        </p:spPr>
        <p:txBody>
          <a:bodyPr/>
          <a:lstStyle/>
          <a:p>
            <a:r>
              <a:rPr lang="en-US" dirty="0"/>
              <a:t>Phase 3</a:t>
            </a:r>
          </a:p>
        </p:txBody>
      </p:sp>
      <p:sp>
        <p:nvSpPr>
          <p:cNvPr id="49" name="Title 48">
            <a:extLst>
              <a:ext uri="{FF2B5EF4-FFF2-40B4-BE49-F238E27FC236}">
                <a16:creationId xmlns:a16="http://schemas.microsoft.com/office/drawing/2014/main" id="{A9EB671C-0F6A-CF42-8E3C-8155D709DD51}"/>
              </a:ext>
            </a:extLst>
          </p:cNvPr>
          <p:cNvSpPr>
            <a:spLocks noGrp="1"/>
          </p:cNvSpPr>
          <p:nvPr>
            <p:ph type="title"/>
          </p:nvPr>
        </p:nvSpPr>
        <p:spPr>
          <a:xfrm>
            <a:off x="354106" y="530021"/>
            <a:ext cx="8480612" cy="519691"/>
          </a:xfrm>
        </p:spPr>
        <p:txBody>
          <a:bodyPr/>
          <a:lstStyle/>
          <a:p>
            <a:r>
              <a:rPr lang="en-CA" dirty="0"/>
              <a:t>Phase 3</a:t>
            </a:r>
            <a:endParaRPr lang="en-US" dirty="0"/>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11"/>
          </p:nvPr>
        </p:nvSpPr>
        <p:spPr>
          <a:prstGeom prst="rect">
            <a:avLst/>
          </a:prstGeom>
        </p:spPr>
        <p:txBody>
          <a:bodyPr/>
          <a:lstStyle/>
          <a:p>
            <a:r>
              <a:rPr lang="en-CA" dirty="0"/>
              <a:t>Manage Your Technical Debt</a:t>
            </a:r>
          </a:p>
        </p:txBody>
      </p:sp>
      <p:sp>
        <p:nvSpPr>
          <p:cNvPr id="29" name="Text Placeholder 3">
            <a:extLst>
              <a:ext uri="{FF2B5EF4-FFF2-40B4-BE49-F238E27FC236}">
                <a16:creationId xmlns:a16="http://schemas.microsoft.com/office/drawing/2014/main" id="{09C1AD5D-731A-4A0C-B95C-A4FA9FFCC95B}"/>
              </a:ext>
            </a:extLst>
          </p:cNvPr>
          <p:cNvSpPr txBox="1">
            <a:spLocks/>
          </p:cNvSpPr>
          <p:nvPr/>
        </p:nvSpPr>
        <p:spPr>
          <a:xfrm>
            <a:off x="97497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1.1 </a:t>
            </a:r>
            <a:r>
              <a:rPr lang="en-US" dirty="0"/>
              <a:t>Define “technical debt”</a:t>
            </a:r>
          </a:p>
          <a:p>
            <a:pPr>
              <a:spcAft>
                <a:spcPts val="600"/>
              </a:spcAft>
            </a:pPr>
            <a:r>
              <a:rPr lang="en-US" b="1" dirty="0"/>
              <a:t>1.2 </a:t>
            </a:r>
            <a:r>
              <a:rPr lang="en-US" dirty="0"/>
              <a:t>Identify technical debt in your environment</a:t>
            </a:r>
          </a:p>
        </p:txBody>
      </p:sp>
      <p:sp>
        <p:nvSpPr>
          <p:cNvPr id="30" name="Text Placeholder 5">
            <a:extLst>
              <a:ext uri="{FF2B5EF4-FFF2-40B4-BE49-F238E27FC236}">
                <a16:creationId xmlns:a16="http://schemas.microsoft.com/office/drawing/2014/main" id="{77F570B5-3D87-47A4-836F-1A703F091798}"/>
              </a:ext>
            </a:extLst>
          </p:cNvPr>
          <p:cNvSpPr txBox="1">
            <a:spLocks/>
          </p:cNvSpPr>
          <p:nvPr/>
        </p:nvSpPr>
        <p:spPr>
          <a:xfrm>
            <a:off x="358609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2.1</a:t>
            </a:r>
            <a:r>
              <a:rPr lang="en-US" dirty="0"/>
              <a:t> Create impact scoring criteria</a:t>
            </a:r>
          </a:p>
          <a:p>
            <a:pPr>
              <a:spcAft>
                <a:spcPts val="600"/>
              </a:spcAft>
            </a:pPr>
            <a:r>
              <a:rPr lang="en-US" b="1" dirty="0"/>
              <a:t>2.2</a:t>
            </a:r>
            <a:r>
              <a:rPr lang="en-US" dirty="0"/>
              <a:t> Estimate the business impact of technical debt</a:t>
            </a:r>
          </a:p>
          <a:p>
            <a:pPr>
              <a:spcAft>
                <a:spcPts val="600"/>
              </a:spcAft>
            </a:pPr>
            <a:endParaRPr lang="en-US" dirty="0"/>
          </a:p>
          <a:p>
            <a:pPr>
              <a:spcAft>
                <a:spcPts val="600"/>
              </a:spcAft>
            </a:pPr>
            <a:endParaRPr lang="en-US" dirty="0"/>
          </a:p>
        </p:txBody>
      </p:sp>
      <p:sp>
        <p:nvSpPr>
          <p:cNvPr id="31" name="Text Placeholder 7">
            <a:extLst>
              <a:ext uri="{FF2B5EF4-FFF2-40B4-BE49-F238E27FC236}">
                <a16:creationId xmlns:a16="http://schemas.microsoft.com/office/drawing/2014/main" id="{38CBD4C5-791C-4F61-87C1-836DCFE9BDCF}"/>
              </a:ext>
            </a:extLst>
          </p:cNvPr>
          <p:cNvSpPr txBox="1">
            <a:spLocks/>
          </p:cNvSpPr>
          <p:nvPr/>
        </p:nvSpPr>
        <p:spPr>
          <a:xfrm>
            <a:off x="6197214" y="3461634"/>
            <a:ext cx="1818640" cy="955010"/>
          </a:xfrm>
          <a:prstGeom prst="rect">
            <a:avLst/>
          </a:prstGeom>
        </p:spPr>
        <p:txBody>
          <a:bodyPr lIns="0" tIns="0" rIns="0" bIns="0">
            <a:noAutofit/>
          </a:bodyPr>
          <a:lstStyle>
            <a:lvl1pPr marL="0" indent="0" algn="ctr" defTabSz="914400" rtl="0" eaLnBrk="1" latinLnBrk="0" hangingPunct="1">
              <a:lnSpc>
                <a:spcPct val="11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3.1</a:t>
            </a:r>
            <a:r>
              <a:rPr lang="en-US" dirty="0"/>
              <a:t> Identify action items to reduce technical debt</a:t>
            </a:r>
          </a:p>
          <a:p>
            <a:pPr>
              <a:spcAft>
                <a:spcPts val="600"/>
              </a:spcAft>
            </a:pPr>
            <a:r>
              <a:rPr lang="en-US" b="1" dirty="0"/>
              <a:t>3.2 </a:t>
            </a:r>
            <a:r>
              <a:rPr lang="en-US" dirty="0"/>
              <a:t>Track and control technical debt</a:t>
            </a:r>
          </a:p>
        </p:txBody>
      </p:sp>
      <p:sp>
        <p:nvSpPr>
          <p:cNvPr id="8" name="Text Placeholder 34">
            <a:extLst>
              <a:ext uri="{FF2B5EF4-FFF2-40B4-BE49-F238E27FC236}">
                <a16:creationId xmlns:a16="http://schemas.microsoft.com/office/drawing/2014/main" id="{92942D86-5382-4BAD-B2FA-B738C117AF1F}"/>
              </a:ext>
            </a:extLst>
          </p:cNvPr>
          <p:cNvSpPr txBox="1">
            <a:spLocks/>
          </p:cNvSpPr>
          <p:nvPr/>
        </p:nvSpPr>
        <p:spPr>
          <a:xfrm>
            <a:off x="9362364" y="662318"/>
            <a:ext cx="2531187" cy="5397288"/>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600" b="1" dirty="0"/>
              <a:t>This phase will walk you through the following activities:</a:t>
            </a:r>
          </a:p>
          <a:p>
            <a:r>
              <a:rPr lang="en-US" sz="1400" dirty="0"/>
              <a:t>Identify options to resolve technical debt and summarize the challenge and potential solutions for business decision makers.</a:t>
            </a:r>
          </a:p>
          <a:p>
            <a:endParaRPr lang="en-CA" sz="1400" dirty="0"/>
          </a:p>
          <a:p>
            <a:r>
              <a:rPr lang="en-CA" sz="1600" b="1" dirty="0"/>
              <a:t>This phase involves the following participants:</a:t>
            </a:r>
          </a:p>
          <a:p>
            <a:pPr marL="171450" indent="-171450">
              <a:buFont typeface="Arial" panose="020B0604020202020204" pitchFamily="34" charset="0"/>
              <a:buChar char="•"/>
            </a:pPr>
            <a:r>
              <a:rPr lang="en-US" sz="1400" dirty="0"/>
              <a:t>Tech Debt Exercise Facilitator</a:t>
            </a:r>
          </a:p>
          <a:p>
            <a:pPr marL="171450" indent="-171450">
              <a:buFont typeface="Arial" panose="020B0604020202020204" pitchFamily="34" charset="0"/>
              <a:buChar char="•"/>
            </a:pPr>
            <a:r>
              <a:rPr lang="en-US" sz="1400" dirty="0"/>
              <a:t>IT Management</a:t>
            </a:r>
          </a:p>
          <a:p>
            <a:pPr marL="171450" indent="-171450">
              <a:buFont typeface="Arial" panose="020B0604020202020204" pitchFamily="34" charset="0"/>
              <a:buChar char="•"/>
            </a:pPr>
            <a:r>
              <a:rPr lang="en-US" sz="1400" dirty="0"/>
              <a:t>IT SMEs</a:t>
            </a:r>
          </a:p>
        </p:txBody>
      </p:sp>
    </p:spTree>
    <p:extLst>
      <p:ext uri="{BB962C8B-B14F-4D97-AF65-F5344CB8AC3E}">
        <p14:creationId xmlns:p14="http://schemas.microsoft.com/office/powerpoint/2010/main" val="192091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3.1</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a:xfrm>
            <a:off x="374088" y="1177271"/>
            <a:ext cx="6235259" cy="456696"/>
          </a:xfrm>
        </p:spPr>
        <p:txBody>
          <a:bodyPr/>
          <a:lstStyle/>
          <a:p>
            <a:r>
              <a:rPr lang="en-US" sz="2000" dirty="0"/>
              <a:t>Identify action items to reduce technical debt</a:t>
            </a:r>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Generate ideas to pay back technical debt.</a:t>
            </a:r>
          </a:p>
          <a:p>
            <a:r>
              <a:rPr lang="en-US" sz="1800" dirty="0"/>
              <a:t>Make the case to pay back  tech debt with the results of the impact analysis.</a:t>
            </a:r>
          </a:p>
          <a:p>
            <a:r>
              <a:rPr lang="en-US" sz="1800" dirty="0"/>
              <a:t>Resolve technical debt internally, if possible, instead of competing head-to-head with business projects for resources.</a:t>
            </a:r>
            <a:endParaRPr lang="en-US" sz="1400" dirty="0"/>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3: </a:t>
              </a:r>
            </a:p>
            <a:p>
              <a:pPr>
                <a:lnSpc>
                  <a:spcPct val="100000"/>
                </a:lnSpc>
              </a:pPr>
              <a:r>
                <a:rPr lang="en-US" dirty="0">
                  <a:solidFill>
                    <a:schemeClr val="accent1">
                      <a:alpha val="90000"/>
                    </a:schemeClr>
                  </a:solidFill>
                </a:rPr>
                <a:t>Manage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3.1 Identify action items to reduce technical debt</a:t>
              </a:r>
            </a:p>
            <a:p>
              <a:endParaRPr lang="en-US" sz="1400" dirty="0"/>
            </a:p>
            <a:p>
              <a:r>
                <a:rPr lang="en-US" sz="1400" dirty="0"/>
                <a:t>3.2 Track and control technical debt</a:t>
              </a:r>
            </a:p>
          </p:txBody>
        </p:sp>
      </p:grpSp>
      <p:sp>
        <p:nvSpPr>
          <p:cNvPr id="4" name="Text Placeholder 3">
            <a:extLst>
              <a:ext uri="{FF2B5EF4-FFF2-40B4-BE49-F238E27FC236}">
                <a16:creationId xmlns:a16="http://schemas.microsoft.com/office/drawing/2014/main" id="{4935C264-A555-4715-947F-240E2C49B67B}"/>
              </a:ext>
            </a:extLst>
          </p:cNvPr>
          <p:cNvSpPr txBox="1">
            <a:spLocks/>
          </p:cNvSpPr>
          <p:nvPr/>
        </p:nvSpPr>
        <p:spPr>
          <a:xfrm>
            <a:off x="3874424" y="2076363"/>
            <a:ext cx="4373301"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Brainstorm ideas to address technical debt.</a:t>
            </a:r>
          </a:p>
          <a:p>
            <a:pPr marL="285750" indent="-285750">
              <a:buFont typeface="Arial" panose="020B0604020202020204" pitchFamily="34" charset="0"/>
              <a:buChar char="•"/>
            </a:pPr>
            <a:r>
              <a:rPr lang="en-CA" sz="1400" dirty="0">
                <a:solidFill>
                  <a:schemeClr val="tx1"/>
                </a:solidFill>
              </a:rPr>
              <a:t>Create a roadmap to address technical debt.</a:t>
            </a:r>
          </a:p>
          <a:p>
            <a:pPr marL="285750" indent="-285750">
              <a:buFont typeface="Arial" panose="020B0604020202020204" pitchFamily="34" charset="0"/>
              <a:buChar char="•"/>
            </a:pPr>
            <a:r>
              <a:rPr lang="en-CA" sz="1400" dirty="0">
                <a:solidFill>
                  <a:schemeClr val="tx1"/>
                </a:solidFill>
              </a:rPr>
              <a:t>Consider options for resourcing proposed ideas.</a:t>
            </a:r>
          </a:p>
          <a:p>
            <a:pPr marL="285750" indent="-285750">
              <a:buFont typeface="Arial" panose="020B0604020202020204" pitchFamily="34" charset="0"/>
              <a:buChar char="•"/>
            </a:pPr>
            <a:r>
              <a:rPr lang="en-CA" sz="1400" dirty="0">
                <a:solidFill>
                  <a:schemeClr val="tx1"/>
                </a:solidFill>
              </a:rPr>
              <a:t>Make a case for action.</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p:txBody>
      </p:sp>
    </p:spTree>
    <p:extLst>
      <p:ext uri="{BB962C8B-B14F-4D97-AF65-F5344CB8AC3E}">
        <p14:creationId xmlns:p14="http://schemas.microsoft.com/office/powerpoint/2010/main" val="234544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3">
            <a:extLst>
              <a:ext uri="{FF2B5EF4-FFF2-40B4-BE49-F238E27FC236}">
                <a16:creationId xmlns:a16="http://schemas.microsoft.com/office/drawing/2014/main" id="{5F72305F-DB9F-4ACD-809B-3654D8450176}"/>
              </a:ext>
            </a:extLst>
          </p:cNvPr>
          <p:cNvSpPr/>
          <p:nvPr/>
        </p:nvSpPr>
        <p:spPr>
          <a:xfrm rot="10800000">
            <a:off x="9311118" y="4845909"/>
            <a:ext cx="2660876" cy="368640"/>
          </a:xfrm>
          <a:prstGeom prst="trapezoid">
            <a:avLst>
              <a:gd name="adj" fmla="val 250537"/>
            </a:avLst>
          </a:prstGeom>
          <a:gradFill>
            <a:gsLst>
              <a:gs pos="0">
                <a:schemeClr val="accent1">
                  <a:lumMod val="5000"/>
                  <a:lumOff val="95000"/>
                </a:schemeClr>
              </a:gs>
              <a:gs pos="100000">
                <a:srgbClr val="CDF2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nvGrpSpPr>
          <p:cNvPr id="103" name="Group 102">
            <a:extLst>
              <a:ext uri="{FF2B5EF4-FFF2-40B4-BE49-F238E27FC236}">
                <a16:creationId xmlns:a16="http://schemas.microsoft.com/office/drawing/2014/main" id="{60433864-2072-4623-985D-4FE749FF10FA}"/>
              </a:ext>
            </a:extLst>
          </p:cNvPr>
          <p:cNvGrpSpPr/>
          <p:nvPr/>
        </p:nvGrpSpPr>
        <p:grpSpPr>
          <a:xfrm>
            <a:off x="7035343" y="284859"/>
            <a:ext cx="3433407" cy="2318004"/>
            <a:chOff x="7368839" y="409702"/>
            <a:chExt cx="3433407" cy="2318004"/>
          </a:xfrm>
        </p:grpSpPr>
        <p:sp>
          <p:nvSpPr>
            <p:cNvPr id="12" name="Rectangle 11">
              <a:extLst>
                <a:ext uri="{FF2B5EF4-FFF2-40B4-BE49-F238E27FC236}">
                  <a16:creationId xmlns:a16="http://schemas.microsoft.com/office/drawing/2014/main" id="{5A5EC251-9650-4B3D-8D7A-6B0EBCBC7452}"/>
                </a:ext>
              </a:extLst>
            </p:cNvPr>
            <p:cNvSpPr/>
            <p:nvPr/>
          </p:nvSpPr>
          <p:spPr>
            <a:xfrm>
              <a:off x="7368839" y="409702"/>
              <a:ext cx="3433407" cy="2318004"/>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r>
                <a:rPr lang="en-US" sz="1400" b="1" dirty="0">
                  <a:solidFill>
                    <a:srgbClr val="494949"/>
                  </a:solidFill>
                  <a:latin typeface="Montserrat SemiBold" panose="00000700000000000000" pitchFamily="2" charset="0"/>
                </a:rPr>
                <a:t>The Tech Debt Production Line</a:t>
              </a:r>
              <a:endParaRPr lang="en-CA" sz="1400" b="1" dirty="0">
                <a:solidFill>
                  <a:srgbClr val="494949"/>
                </a:solidFill>
                <a:latin typeface="Montserrat SemiBold" panose="00000700000000000000" pitchFamily="2" charset="0"/>
              </a:endParaRPr>
            </a:p>
          </p:txBody>
        </p:sp>
        <p:graphicFrame>
          <p:nvGraphicFramePr>
            <p:cNvPr id="46" name="Diagram 45">
              <a:extLst>
                <a:ext uri="{FF2B5EF4-FFF2-40B4-BE49-F238E27FC236}">
                  <a16:creationId xmlns:a16="http://schemas.microsoft.com/office/drawing/2014/main" id="{128E89B6-982D-4F36-8A82-DFD60D7B67E7}"/>
                </a:ext>
              </a:extLst>
            </p:cNvPr>
            <p:cNvGraphicFramePr/>
            <p:nvPr>
              <p:extLst>
                <p:ext uri="{D42A27DB-BD31-4B8C-83A1-F6EECF244321}">
                  <p14:modId xmlns:p14="http://schemas.microsoft.com/office/powerpoint/2010/main" val="3857374480"/>
                </p:ext>
              </p:extLst>
            </p:nvPr>
          </p:nvGraphicFramePr>
          <p:xfrm>
            <a:off x="8026713" y="807343"/>
            <a:ext cx="2083659" cy="1873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47" name="Rectangle 46">
            <a:extLst>
              <a:ext uri="{FF2B5EF4-FFF2-40B4-BE49-F238E27FC236}">
                <a16:creationId xmlns:a16="http://schemas.microsoft.com/office/drawing/2014/main" id="{C0959075-113E-43B1-8E44-F04A2C9F9DA2}"/>
              </a:ext>
            </a:extLst>
          </p:cNvPr>
          <p:cNvSpPr/>
          <p:nvPr/>
        </p:nvSpPr>
        <p:spPr>
          <a:xfrm>
            <a:off x="9277664" y="3230909"/>
            <a:ext cx="2672296" cy="161367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554437"/>
            <a:r>
              <a:rPr lang="en-US" sz="1400" b="1" dirty="0">
                <a:solidFill>
                  <a:srgbClr val="494949"/>
                </a:solidFill>
                <a:latin typeface="Roboto Condensed Light" panose="02000000000000000000" pitchFamily="2" charset="0"/>
                <a:ea typeface="Roboto Condensed Light" panose="02000000000000000000" pitchFamily="2" charset="0"/>
              </a:rPr>
              <a:t>Pay back technical debt:</a:t>
            </a:r>
          </a:p>
          <a:p>
            <a:pPr algn="r" defTabSz="554437"/>
            <a:endParaRPr lang="en-US" sz="1000" b="1" dirty="0">
              <a:solidFill>
                <a:srgbClr val="494949"/>
              </a:solidFill>
              <a:latin typeface="Roboto Condensed Light" panose="02000000000000000000" pitchFamily="2" charset="0"/>
              <a:ea typeface="Roboto Condensed Light" panose="02000000000000000000" pitchFamily="2" charset="0"/>
            </a:endParaRPr>
          </a:p>
          <a:p>
            <a:pPr algn="r" defTabSz="554437"/>
            <a:r>
              <a:rPr lang="en-US" sz="1200" dirty="0">
                <a:solidFill>
                  <a:srgbClr val="494949"/>
                </a:solidFill>
                <a:latin typeface="Roboto Condensed Light" panose="02000000000000000000" pitchFamily="2" charset="0"/>
                <a:ea typeface="Roboto Condensed Light" panose="02000000000000000000" pitchFamily="2" charset="0"/>
              </a:rPr>
              <a:t>Refactor </a:t>
            </a:r>
          </a:p>
          <a:p>
            <a:pPr algn="r" defTabSz="554437"/>
            <a:r>
              <a:rPr lang="en-US" sz="1200" dirty="0">
                <a:solidFill>
                  <a:srgbClr val="494949"/>
                </a:solidFill>
                <a:latin typeface="Roboto Condensed Light" panose="02000000000000000000" pitchFamily="2" charset="0"/>
                <a:ea typeface="Roboto Condensed Light" panose="02000000000000000000" pitchFamily="2" charset="0"/>
              </a:rPr>
              <a:t>Rebuild </a:t>
            </a:r>
          </a:p>
          <a:p>
            <a:pPr algn="r" defTabSz="554437"/>
            <a:r>
              <a:rPr lang="en-US" sz="1200" dirty="0">
                <a:solidFill>
                  <a:srgbClr val="494949"/>
                </a:solidFill>
                <a:latin typeface="Roboto Condensed Light" panose="02000000000000000000" pitchFamily="2" charset="0"/>
                <a:ea typeface="Roboto Condensed Light" panose="02000000000000000000" pitchFamily="2" charset="0"/>
              </a:rPr>
              <a:t>Rehost</a:t>
            </a:r>
          </a:p>
          <a:p>
            <a:pPr algn="r" defTabSz="554437"/>
            <a:r>
              <a:rPr lang="en-US" sz="1200" dirty="0">
                <a:solidFill>
                  <a:srgbClr val="494949"/>
                </a:solidFill>
                <a:latin typeface="Roboto Condensed Light" panose="02000000000000000000" pitchFamily="2" charset="0"/>
                <a:ea typeface="Roboto Condensed Light" panose="02000000000000000000" pitchFamily="2" charset="0"/>
              </a:rPr>
              <a:t>(Re)purchase</a:t>
            </a:r>
          </a:p>
          <a:p>
            <a:pPr algn="r" defTabSz="554437"/>
            <a:r>
              <a:rPr lang="en-US" sz="1200" dirty="0">
                <a:solidFill>
                  <a:srgbClr val="494949"/>
                </a:solidFill>
                <a:latin typeface="Roboto Condensed Light" panose="02000000000000000000" pitchFamily="2" charset="0"/>
                <a:ea typeface="Roboto Condensed Light" panose="02000000000000000000" pitchFamily="2" charset="0"/>
              </a:rPr>
              <a:t>Retire</a:t>
            </a:r>
            <a:endParaRPr lang="en-US" sz="1400" dirty="0">
              <a:solidFill>
                <a:srgbClr val="494949"/>
              </a:solidFill>
              <a:latin typeface="Roboto Condensed Light" panose="02000000000000000000" pitchFamily="2" charset="0"/>
              <a:ea typeface="Roboto Condensed Light" panose="02000000000000000000" pitchFamily="2" charset="0"/>
            </a:endParaRPr>
          </a:p>
        </p:txBody>
      </p:sp>
      <p:grpSp>
        <p:nvGrpSpPr>
          <p:cNvPr id="48" name="Group 47">
            <a:extLst>
              <a:ext uri="{FF2B5EF4-FFF2-40B4-BE49-F238E27FC236}">
                <a16:creationId xmlns:a16="http://schemas.microsoft.com/office/drawing/2014/main" id="{27F8A8F0-7CFF-403D-BDB9-027896BE1430}"/>
              </a:ext>
            </a:extLst>
          </p:cNvPr>
          <p:cNvGrpSpPr/>
          <p:nvPr/>
        </p:nvGrpSpPr>
        <p:grpSpPr>
          <a:xfrm>
            <a:off x="9959170" y="3877952"/>
            <a:ext cx="418743" cy="584229"/>
            <a:chOff x="6768663" y="4224335"/>
            <a:chExt cx="191491" cy="342701"/>
          </a:xfrm>
        </p:grpSpPr>
        <p:sp>
          <p:nvSpPr>
            <p:cNvPr id="49" name="Oval 48">
              <a:extLst>
                <a:ext uri="{FF2B5EF4-FFF2-40B4-BE49-F238E27FC236}">
                  <a16:creationId xmlns:a16="http://schemas.microsoft.com/office/drawing/2014/main" id="{01E069CA-9849-4496-96AC-20BC25BEED19}"/>
                </a:ext>
              </a:extLst>
            </p:cNvPr>
            <p:cNvSpPr/>
            <p:nvPr/>
          </p:nvSpPr>
          <p:spPr>
            <a:xfrm>
              <a:off x="6768663" y="4224335"/>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800" dirty="0">
                <a:solidFill>
                  <a:srgbClr val="FFFFFF"/>
                </a:solidFill>
                <a:latin typeface="Calibri" panose="020F0502020204030204"/>
              </a:endParaRPr>
            </a:p>
          </p:txBody>
        </p:sp>
        <p:sp>
          <p:nvSpPr>
            <p:cNvPr id="50" name="Cylinder 49">
              <a:extLst>
                <a:ext uri="{FF2B5EF4-FFF2-40B4-BE49-F238E27FC236}">
                  <a16:creationId xmlns:a16="http://schemas.microsoft.com/office/drawing/2014/main" id="{2B99114E-0A6C-496D-9368-50A78AC53FBF}"/>
                </a:ext>
              </a:extLst>
            </p:cNvPr>
            <p:cNvSpPr/>
            <p:nvPr/>
          </p:nvSpPr>
          <p:spPr>
            <a:xfrm rot="10800000">
              <a:off x="6823464" y="4451820"/>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800" dirty="0">
                <a:solidFill>
                  <a:srgbClr val="FFFFFF"/>
                </a:solidFill>
                <a:latin typeface="Calibri" panose="020F0502020204030204"/>
              </a:endParaRPr>
            </a:p>
          </p:txBody>
        </p:sp>
      </p:grpSp>
      <p:sp>
        <p:nvSpPr>
          <p:cNvPr id="2" name="Title 1">
            <a:extLst>
              <a:ext uri="{FF2B5EF4-FFF2-40B4-BE49-F238E27FC236}">
                <a16:creationId xmlns:a16="http://schemas.microsoft.com/office/drawing/2014/main" id="{6D0C00D9-4CE9-43A4-99D6-B582B5E3C067}"/>
              </a:ext>
            </a:extLst>
          </p:cNvPr>
          <p:cNvSpPr>
            <a:spLocks noGrp="1"/>
          </p:cNvSpPr>
          <p:nvPr>
            <p:ph type="title"/>
          </p:nvPr>
        </p:nvSpPr>
        <p:spPr>
          <a:xfrm>
            <a:off x="354106" y="544769"/>
            <a:ext cx="3939988" cy="1130188"/>
          </a:xfrm>
        </p:spPr>
        <p:txBody>
          <a:bodyPr/>
          <a:lstStyle/>
          <a:p>
            <a:r>
              <a:rPr lang="en-US" dirty="0"/>
              <a:t>Manage technical debt</a:t>
            </a:r>
            <a:endParaRPr lang="en-CA" dirty="0"/>
          </a:p>
        </p:txBody>
      </p:sp>
      <p:sp>
        <p:nvSpPr>
          <p:cNvPr id="3" name="Text Placeholder 2">
            <a:extLst>
              <a:ext uri="{FF2B5EF4-FFF2-40B4-BE49-F238E27FC236}">
                <a16:creationId xmlns:a16="http://schemas.microsoft.com/office/drawing/2014/main" id="{F5B5857B-6C9F-4886-92FA-5F4829D1EDBA}"/>
              </a:ext>
            </a:extLst>
          </p:cNvPr>
          <p:cNvSpPr>
            <a:spLocks noGrp="1"/>
          </p:cNvSpPr>
          <p:nvPr>
            <p:ph type="body" sz="quarter" idx="11"/>
          </p:nvPr>
        </p:nvSpPr>
        <p:spPr>
          <a:xfrm>
            <a:off x="369298" y="1669882"/>
            <a:ext cx="4116208" cy="669978"/>
          </a:xfrm>
        </p:spPr>
        <p:txBody>
          <a:bodyPr/>
          <a:lstStyle/>
          <a:p>
            <a:r>
              <a:rPr lang="en-US" dirty="0"/>
              <a:t>Slow down the technical debt production line.</a:t>
            </a:r>
            <a:endParaRPr lang="en-CA" dirty="0"/>
          </a:p>
        </p:txBody>
      </p:sp>
      <p:sp>
        <p:nvSpPr>
          <p:cNvPr id="8" name="Text Placeholder 2">
            <a:extLst>
              <a:ext uri="{FF2B5EF4-FFF2-40B4-BE49-F238E27FC236}">
                <a16:creationId xmlns:a16="http://schemas.microsoft.com/office/drawing/2014/main" id="{7AEC59D2-46F3-4E11-BA50-9B8F19DB813A}"/>
              </a:ext>
            </a:extLst>
          </p:cNvPr>
          <p:cNvSpPr>
            <a:spLocks noGrp="1"/>
          </p:cNvSpPr>
          <p:nvPr>
            <p:ph type="body" sz="quarter" idx="33"/>
          </p:nvPr>
        </p:nvSpPr>
        <p:spPr>
          <a:xfrm>
            <a:off x="369297" y="2582710"/>
            <a:ext cx="4495570" cy="3730521"/>
          </a:xfrm>
        </p:spPr>
        <p:txBody>
          <a:bodyPr/>
          <a:lstStyle/>
          <a:p>
            <a:r>
              <a:rPr lang="en-US" sz="1600" dirty="0"/>
              <a:t>You’ve defined the problem – now, find ways to solve it.</a:t>
            </a:r>
          </a:p>
          <a:p>
            <a:r>
              <a:rPr lang="en-US" sz="1600" dirty="0"/>
              <a:t>There are two important levers to pull to better manage and slow down the creation of technical debt. </a:t>
            </a:r>
          </a:p>
          <a:p>
            <a:r>
              <a:rPr lang="en-US" sz="1600" b="1" dirty="0"/>
              <a:t>First,</a:t>
            </a:r>
            <a:r>
              <a:rPr lang="en-US" sz="1600" dirty="0"/>
              <a:t> identify opportunities to pay back technical debt. Create a proposal and roadmap to pay back technical debt that prioritizes low-effort, high-value mitigation options.</a:t>
            </a:r>
          </a:p>
          <a:p>
            <a:r>
              <a:rPr lang="en-US" sz="1600" b="1" dirty="0"/>
              <a:t>Second,</a:t>
            </a:r>
            <a:r>
              <a:rPr lang="en-US" sz="1600" dirty="0"/>
              <a:t> implement IT management practices that put ownership for technical debt in the right place, and by doing so, help you better identify, track, contain, and prevent technical debt you can’t pay back.</a:t>
            </a:r>
          </a:p>
        </p:txBody>
      </p:sp>
      <p:grpSp>
        <p:nvGrpSpPr>
          <p:cNvPr id="34" name="Group 33">
            <a:extLst>
              <a:ext uri="{FF2B5EF4-FFF2-40B4-BE49-F238E27FC236}">
                <a16:creationId xmlns:a16="http://schemas.microsoft.com/office/drawing/2014/main" id="{F4EB729A-9CF3-4DDE-A169-F2D7940CC94B}"/>
              </a:ext>
            </a:extLst>
          </p:cNvPr>
          <p:cNvGrpSpPr/>
          <p:nvPr/>
        </p:nvGrpSpPr>
        <p:grpSpPr>
          <a:xfrm>
            <a:off x="10153252" y="5196393"/>
            <a:ext cx="1365685" cy="981689"/>
            <a:chOff x="8194090" y="4308068"/>
            <a:chExt cx="2503503" cy="1755330"/>
          </a:xfrm>
        </p:grpSpPr>
        <p:sp>
          <p:nvSpPr>
            <p:cNvPr id="35" name="Freeform: Shape 34">
              <a:extLst>
                <a:ext uri="{FF2B5EF4-FFF2-40B4-BE49-F238E27FC236}">
                  <a16:creationId xmlns:a16="http://schemas.microsoft.com/office/drawing/2014/main" id="{4D810FD8-9DA5-4265-A6F7-27CDF81AABF6}"/>
                </a:ext>
              </a:extLst>
            </p:cNvPr>
            <p:cNvSpPr/>
            <p:nvPr/>
          </p:nvSpPr>
          <p:spPr>
            <a:xfrm>
              <a:off x="8194090" y="4308068"/>
              <a:ext cx="2503503" cy="1755330"/>
            </a:xfrm>
            <a:custGeom>
              <a:avLst/>
              <a:gdLst>
                <a:gd name="connsiteX0" fmla="*/ 995981 w 1991962"/>
                <a:gd name="connsiteY0" fmla="*/ 0 h 2472174"/>
                <a:gd name="connsiteX1" fmla="*/ 1986820 w 1991962"/>
                <a:gd name="connsiteY1" fmla="*/ 306025 h 2472174"/>
                <a:gd name="connsiteX2" fmla="*/ 1991962 w 1991962"/>
                <a:gd name="connsiteY2" fmla="*/ 340877 h 2472174"/>
                <a:gd name="connsiteX3" fmla="*/ 1991962 w 1991962"/>
                <a:gd name="connsiteY3" fmla="*/ 340878 h 2472174"/>
                <a:gd name="connsiteX4" fmla="*/ 1986820 w 1991962"/>
                <a:gd name="connsiteY4" fmla="*/ 375731 h 2472174"/>
                <a:gd name="connsiteX5" fmla="*/ 1981985 w 1991962"/>
                <a:gd name="connsiteY5" fmla="*/ 386572 h 2472174"/>
                <a:gd name="connsiteX6" fmla="*/ 1603691 w 1991962"/>
                <a:gd name="connsiteY6" fmla="*/ 2119258 h 2472174"/>
                <a:gd name="connsiteX7" fmla="*/ 1605833 w 1991962"/>
                <a:gd name="connsiteY7" fmla="*/ 2131296 h 2472174"/>
                <a:gd name="connsiteX8" fmla="*/ 1004254 w 1991962"/>
                <a:gd name="connsiteY8" fmla="*/ 2472174 h 2472174"/>
                <a:gd name="connsiteX9" fmla="*/ 414897 w 1991962"/>
                <a:gd name="connsiteY9" fmla="*/ 2199995 h 2472174"/>
                <a:gd name="connsiteX10" fmla="*/ 408781 w 1991962"/>
                <a:gd name="connsiteY10" fmla="*/ 2165616 h 2472174"/>
                <a:gd name="connsiteX11" fmla="*/ 398392 w 1991962"/>
                <a:gd name="connsiteY11" fmla="*/ 2165616 h 2472174"/>
                <a:gd name="connsiteX12" fmla="*/ 9977 w 1991962"/>
                <a:gd name="connsiteY12" fmla="*/ 386572 h 2472174"/>
                <a:gd name="connsiteX13" fmla="*/ 5142 w 1991962"/>
                <a:gd name="connsiteY13" fmla="*/ 375731 h 2472174"/>
                <a:gd name="connsiteX14" fmla="*/ 0 w 1991962"/>
                <a:gd name="connsiteY14" fmla="*/ 340878 h 2472174"/>
                <a:gd name="connsiteX15" fmla="*/ 0 w 1991962"/>
                <a:gd name="connsiteY15" fmla="*/ 340877 h 2472174"/>
                <a:gd name="connsiteX16" fmla="*/ 5142 w 1991962"/>
                <a:gd name="connsiteY16" fmla="*/ 306025 h 2472174"/>
                <a:gd name="connsiteX17" fmla="*/ 995981 w 1991962"/>
                <a:gd name="connsiteY17" fmla="*/ 0 h 24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1962" h="2472174">
                  <a:moveTo>
                    <a:pt x="995981" y="0"/>
                  </a:moveTo>
                  <a:cubicBezTo>
                    <a:pt x="1511667" y="0"/>
                    <a:pt x="1935816" y="134135"/>
                    <a:pt x="1986820" y="306025"/>
                  </a:cubicBezTo>
                  <a:lnTo>
                    <a:pt x="1991962" y="340877"/>
                  </a:lnTo>
                  <a:lnTo>
                    <a:pt x="1991962" y="340878"/>
                  </a:lnTo>
                  <a:cubicBezTo>
                    <a:pt x="1991962" y="352645"/>
                    <a:pt x="1990220" y="364272"/>
                    <a:pt x="1986820" y="375731"/>
                  </a:cubicBezTo>
                  <a:lnTo>
                    <a:pt x="1981985" y="386572"/>
                  </a:lnTo>
                  <a:lnTo>
                    <a:pt x="1603691" y="2119258"/>
                  </a:lnTo>
                  <a:lnTo>
                    <a:pt x="1605833" y="2131296"/>
                  </a:lnTo>
                  <a:cubicBezTo>
                    <a:pt x="1605833" y="2319558"/>
                    <a:pt x="1336497" y="2472174"/>
                    <a:pt x="1004254" y="2472174"/>
                  </a:cubicBezTo>
                  <a:cubicBezTo>
                    <a:pt x="713541" y="2472174"/>
                    <a:pt x="470992" y="2355328"/>
                    <a:pt x="414897" y="2199995"/>
                  </a:cubicBezTo>
                  <a:lnTo>
                    <a:pt x="408781" y="2165616"/>
                  </a:lnTo>
                  <a:lnTo>
                    <a:pt x="398392" y="2165616"/>
                  </a:lnTo>
                  <a:lnTo>
                    <a:pt x="9977" y="386572"/>
                  </a:lnTo>
                  <a:lnTo>
                    <a:pt x="5142" y="375731"/>
                  </a:lnTo>
                  <a:cubicBezTo>
                    <a:pt x="1742" y="364272"/>
                    <a:pt x="0" y="352645"/>
                    <a:pt x="0" y="340878"/>
                  </a:cubicBezTo>
                  <a:lnTo>
                    <a:pt x="0" y="340877"/>
                  </a:lnTo>
                  <a:lnTo>
                    <a:pt x="5142" y="306025"/>
                  </a:lnTo>
                  <a:cubicBezTo>
                    <a:pt x="56146" y="134135"/>
                    <a:pt x="480295" y="0"/>
                    <a:pt x="995981" y="0"/>
                  </a:cubicBezTo>
                  <a:close/>
                </a:path>
              </a:pathLst>
            </a:custGeom>
            <a:ln>
              <a:solidFill>
                <a:schemeClr val="accent1"/>
              </a:solidFill>
            </a:ln>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wrap="square">
              <a:noAutofit/>
            </a:bodyPr>
            <a:lstStyle/>
            <a:p>
              <a:pPr defTabSz="554437"/>
              <a:endParaRPr lang="en-CA" sz="1092" dirty="0">
                <a:solidFill>
                  <a:srgbClr val="FFFFFF">
                    <a:hueOff val="0"/>
                    <a:satOff val="0"/>
                    <a:lumOff val="0"/>
                    <a:alphaOff val="0"/>
                  </a:srgbClr>
                </a:solidFill>
                <a:latin typeface="Exo" panose="02000303000000000000" pitchFamily="2" charset="0"/>
              </a:endParaRPr>
            </a:p>
          </p:txBody>
        </p:sp>
        <p:sp>
          <p:nvSpPr>
            <p:cNvPr id="36" name="Oval 35">
              <a:extLst>
                <a:ext uri="{FF2B5EF4-FFF2-40B4-BE49-F238E27FC236}">
                  <a16:creationId xmlns:a16="http://schemas.microsoft.com/office/drawing/2014/main" id="{401C8E76-8960-435C-B063-9EA08A3C375F}"/>
                </a:ext>
              </a:extLst>
            </p:cNvPr>
            <p:cNvSpPr/>
            <p:nvPr/>
          </p:nvSpPr>
          <p:spPr>
            <a:xfrm>
              <a:off x="8293365" y="4393231"/>
              <a:ext cx="2279448" cy="585882"/>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lstStyle/>
            <a:p>
              <a:pPr defTabSz="554437"/>
              <a:endParaRPr lang="en-CA" sz="1092" dirty="0">
                <a:solidFill>
                  <a:srgbClr val="FFFFFF">
                    <a:hueOff val="0"/>
                    <a:satOff val="0"/>
                    <a:lumOff val="0"/>
                    <a:alphaOff val="0"/>
                  </a:srgbClr>
                </a:solidFill>
                <a:latin typeface="Exo" panose="02000303000000000000" pitchFamily="2" charset="0"/>
              </a:endParaRPr>
            </a:p>
          </p:txBody>
        </p:sp>
      </p:grpSp>
      <p:grpSp>
        <p:nvGrpSpPr>
          <p:cNvPr id="37" name="Group 36">
            <a:extLst>
              <a:ext uri="{FF2B5EF4-FFF2-40B4-BE49-F238E27FC236}">
                <a16:creationId xmlns:a16="http://schemas.microsoft.com/office/drawing/2014/main" id="{984155B8-2332-428A-9EB6-FA7BB128A88D}"/>
              </a:ext>
            </a:extLst>
          </p:cNvPr>
          <p:cNvGrpSpPr/>
          <p:nvPr/>
        </p:nvGrpSpPr>
        <p:grpSpPr>
          <a:xfrm rot="1014321">
            <a:off x="10623095" y="5244916"/>
            <a:ext cx="285380" cy="273055"/>
            <a:chOff x="10058233" y="4313607"/>
            <a:chExt cx="505736" cy="330440"/>
          </a:xfrm>
        </p:grpSpPr>
        <p:sp>
          <p:nvSpPr>
            <p:cNvPr id="38" name="Cylinder 37">
              <a:extLst>
                <a:ext uri="{FF2B5EF4-FFF2-40B4-BE49-F238E27FC236}">
                  <a16:creationId xmlns:a16="http://schemas.microsoft.com/office/drawing/2014/main" id="{50FC2B00-C46A-47BE-9DB7-53E366203238}"/>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39" name="Cylinder 38">
              <a:extLst>
                <a:ext uri="{FF2B5EF4-FFF2-40B4-BE49-F238E27FC236}">
                  <a16:creationId xmlns:a16="http://schemas.microsoft.com/office/drawing/2014/main" id="{9A59ADD0-5075-47B2-AD18-80D5560542E8}"/>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grpSp>
        <p:nvGrpSpPr>
          <p:cNvPr id="40" name="Group 39">
            <a:extLst>
              <a:ext uri="{FF2B5EF4-FFF2-40B4-BE49-F238E27FC236}">
                <a16:creationId xmlns:a16="http://schemas.microsoft.com/office/drawing/2014/main" id="{E0CC0ECB-A58D-4BD1-8E77-10E399B7C4E6}"/>
              </a:ext>
            </a:extLst>
          </p:cNvPr>
          <p:cNvGrpSpPr/>
          <p:nvPr/>
        </p:nvGrpSpPr>
        <p:grpSpPr>
          <a:xfrm rot="20535785">
            <a:off x="10942611" y="5094853"/>
            <a:ext cx="398083" cy="409111"/>
            <a:chOff x="10058233" y="4313607"/>
            <a:chExt cx="505736" cy="330440"/>
          </a:xfrm>
        </p:grpSpPr>
        <p:sp>
          <p:nvSpPr>
            <p:cNvPr id="41" name="Cylinder 40">
              <a:extLst>
                <a:ext uri="{FF2B5EF4-FFF2-40B4-BE49-F238E27FC236}">
                  <a16:creationId xmlns:a16="http://schemas.microsoft.com/office/drawing/2014/main" id="{9EB160DD-A377-4A27-A6CB-4B9DA05C95EB}"/>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42" name="Cylinder 41">
              <a:extLst>
                <a:ext uri="{FF2B5EF4-FFF2-40B4-BE49-F238E27FC236}">
                  <a16:creationId xmlns:a16="http://schemas.microsoft.com/office/drawing/2014/main" id="{DAA210A9-6160-4F41-9AD4-75E718CDB2DC}"/>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grpSp>
        <p:nvGrpSpPr>
          <p:cNvPr id="43" name="Group 42">
            <a:extLst>
              <a:ext uri="{FF2B5EF4-FFF2-40B4-BE49-F238E27FC236}">
                <a16:creationId xmlns:a16="http://schemas.microsoft.com/office/drawing/2014/main" id="{213ABA0E-D900-42F1-8FD3-8AC6DAEA28AF}"/>
              </a:ext>
            </a:extLst>
          </p:cNvPr>
          <p:cNvGrpSpPr/>
          <p:nvPr/>
        </p:nvGrpSpPr>
        <p:grpSpPr>
          <a:xfrm rot="21048334">
            <a:off x="10219784" y="4922347"/>
            <a:ext cx="381394" cy="311760"/>
            <a:chOff x="10058233" y="4313607"/>
            <a:chExt cx="505736" cy="330440"/>
          </a:xfrm>
        </p:grpSpPr>
        <p:sp>
          <p:nvSpPr>
            <p:cNvPr id="44" name="Cylinder 43">
              <a:extLst>
                <a:ext uri="{FF2B5EF4-FFF2-40B4-BE49-F238E27FC236}">
                  <a16:creationId xmlns:a16="http://schemas.microsoft.com/office/drawing/2014/main" id="{7E5823FA-1CFE-46EF-9EF2-856B882FC172}"/>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45" name="Cylinder 44">
              <a:extLst>
                <a:ext uri="{FF2B5EF4-FFF2-40B4-BE49-F238E27FC236}">
                  <a16:creationId xmlns:a16="http://schemas.microsoft.com/office/drawing/2014/main" id="{3CC42F0D-25D6-4FE3-A93E-76E47CD2F1DD}"/>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sp>
        <p:nvSpPr>
          <p:cNvPr id="57" name="Trapezoid 56">
            <a:extLst>
              <a:ext uri="{FF2B5EF4-FFF2-40B4-BE49-F238E27FC236}">
                <a16:creationId xmlns:a16="http://schemas.microsoft.com/office/drawing/2014/main" id="{549D5351-E2EA-4E4B-98EE-CB3C1C8B9C5A}"/>
              </a:ext>
            </a:extLst>
          </p:cNvPr>
          <p:cNvSpPr/>
          <p:nvPr/>
        </p:nvSpPr>
        <p:spPr>
          <a:xfrm rot="10800000">
            <a:off x="5531548" y="4788970"/>
            <a:ext cx="2660876" cy="169795"/>
          </a:xfrm>
          <a:prstGeom prst="trapezoid">
            <a:avLst>
              <a:gd name="adj" fmla="val 116178"/>
            </a:avLst>
          </a:prstGeom>
          <a:gradFill>
            <a:gsLst>
              <a:gs pos="0">
                <a:schemeClr val="accent1">
                  <a:lumMod val="5000"/>
                  <a:lumOff val="95000"/>
                </a:schemeClr>
              </a:gs>
              <a:gs pos="100000">
                <a:srgbClr val="BFBFB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56" name="Rectangle 55">
            <a:extLst>
              <a:ext uri="{FF2B5EF4-FFF2-40B4-BE49-F238E27FC236}">
                <a16:creationId xmlns:a16="http://schemas.microsoft.com/office/drawing/2014/main" id="{008F631E-3263-42B5-9ECC-E874E0BBA76D}"/>
              </a:ext>
            </a:extLst>
          </p:cNvPr>
          <p:cNvSpPr/>
          <p:nvPr/>
        </p:nvSpPr>
        <p:spPr>
          <a:xfrm>
            <a:off x="5520128" y="3230909"/>
            <a:ext cx="2672296" cy="155806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54437"/>
            <a:r>
              <a:rPr lang="en-US" sz="1400" b="1" dirty="0">
                <a:solidFill>
                  <a:srgbClr val="494949"/>
                </a:solidFill>
                <a:latin typeface="Roboto Condensed Light" panose="02000000000000000000" pitchFamily="2" charset="0"/>
                <a:ea typeface="Roboto Condensed Light" panose="02000000000000000000" pitchFamily="2" charset="0"/>
              </a:rPr>
              <a:t>Manage technical debt:</a:t>
            </a:r>
          </a:p>
          <a:p>
            <a:pPr defTabSz="554437"/>
            <a:endParaRPr lang="en-US" sz="1200" b="1" dirty="0">
              <a:solidFill>
                <a:srgbClr val="494949"/>
              </a:solidFill>
              <a:latin typeface="Roboto Condensed Light" panose="02000000000000000000" pitchFamily="2" charset="0"/>
              <a:ea typeface="Roboto Condensed Light" panose="02000000000000000000" pitchFamily="2" charset="0"/>
            </a:endParaRPr>
          </a:p>
          <a:p>
            <a:pPr marL="171433" indent="-171433" defTabSz="554437">
              <a:buFont typeface="Arial" panose="020B0604020202020204" pitchFamily="34" charset="0"/>
              <a:buChar char="•"/>
            </a:pPr>
            <a:r>
              <a:rPr lang="en-US" sz="1000" dirty="0">
                <a:solidFill>
                  <a:srgbClr val="494949"/>
                </a:solidFill>
                <a:latin typeface="Roboto Condensed Light" panose="02000000000000000000" pitchFamily="2" charset="0"/>
                <a:ea typeface="Roboto Condensed Light" panose="02000000000000000000" pitchFamily="2" charset="0"/>
              </a:rPr>
              <a:t>Track tech debt and ideas to mitigate it; manage project closure to identify new tech debt.</a:t>
            </a:r>
          </a:p>
          <a:p>
            <a:pPr marL="171433" indent="-171433" defTabSz="554437">
              <a:buFont typeface="Arial" panose="020B0604020202020204" pitchFamily="34" charset="0"/>
              <a:buChar char="•"/>
            </a:pPr>
            <a:r>
              <a:rPr lang="en-US" sz="1000" dirty="0">
                <a:solidFill>
                  <a:srgbClr val="494949"/>
                </a:solidFill>
                <a:latin typeface="Roboto Condensed Light" panose="02000000000000000000" pitchFamily="2" charset="0"/>
                <a:ea typeface="Roboto Condensed Light" panose="02000000000000000000" pitchFamily="2" charset="0"/>
              </a:rPr>
              <a:t>Strengthen architectural practices.</a:t>
            </a:r>
          </a:p>
          <a:p>
            <a:pPr marL="171433" indent="-171433" defTabSz="554437">
              <a:buFont typeface="Arial" panose="020B0604020202020204" pitchFamily="34" charset="0"/>
              <a:buChar char="•"/>
            </a:pPr>
            <a:r>
              <a:rPr lang="en-US" sz="1000" dirty="0">
                <a:solidFill>
                  <a:srgbClr val="494949"/>
                </a:solidFill>
                <a:latin typeface="Roboto Condensed Light" panose="02000000000000000000" pitchFamily="2" charset="0"/>
                <a:ea typeface="Roboto Condensed Light" panose="02000000000000000000" pitchFamily="2" charset="0"/>
              </a:rPr>
              <a:t>Improve problem management.</a:t>
            </a:r>
          </a:p>
          <a:p>
            <a:pPr marL="171433" indent="-171433" defTabSz="554437">
              <a:buFont typeface="Arial" panose="020B0604020202020204" pitchFamily="34" charset="0"/>
              <a:buChar char="•"/>
            </a:pPr>
            <a:r>
              <a:rPr lang="en-US" sz="1000" dirty="0">
                <a:solidFill>
                  <a:srgbClr val="494949"/>
                </a:solidFill>
                <a:latin typeface="Roboto Condensed Light" panose="02000000000000000000" pitchFamily="2" charset="0"/>
                <a:ea typeface="Roboto Condensed Light" panose="02000000000000000000" pitchFamily="2" charset="0"/>
              </a:rPr>
              <a:t>Allocate budget for technology replacement.</a:t>
            </a:r>
          </a:p>
          <a:p>
            <a:pPr marL="171433" indent="-171433" defTabSz="554437">
              <a:buFont typeface="Arial" panose="020B0604020202020204" pitchFamily="34" charset="0"/>
              <a:buChar char="•"/>
            </a:pPr>
            <a:r>
              <a:rPr lang="en-US" sz="1000" dirty="0">
                <a:solidFill>
                  <a:srgbClr val="494949"/>
                </a:solidFill>
                <a:latin typeface="Roboto Condensed Light" panose="02000000000000000000" pitchFamily="2" charset="0"/>
                <a:ea typeface="Roboto Condensed Light" panose="02000000000000000000" pitchFamily="2" charset="0"/>
              </a:rPr>
              <a:t>Manage time spent on maintenance activities.</a:t>
            </a:r>
          </a:p>
        </p:txBody>
      </p:sp>
      <p:grpSp>
        <p:nvGrpSpPr>
          <p:cNvPr id="104" name="Group 103">
            <a:extLst>
              <a:ext uri="{FF2B5EF4-FFF2-40B4-BE49-F238E27FC236}">
                <a16:creationId xmlns:a16="http://schemas.microsoft.com/office/drawing/2014/main" id="{E2DE7465-C40F-4826-90D1-4E9311D2870A}"/>
              </a:ext>
            </a:extLst>
          </p:cNvPr>
          <p:cNvGrpSpPr/>
          <p:nvPr/>
        </p:nvGrpSpPr>
        <p:grpSpPr>
          <a:xfrm>
            <a:off x="5869870" y="4964621"/>
            <a:ext cx="1928865" cy="1576818"/>
            <a:chOff x="5867394" y="4736414"/>
            <a:chExt cx="1928865" cy="1576818"/>
          </a:xfrm>
        </p:grpSpPr>
        <p:grpSp>
          <p:nvGrpSpPr>
            <p:cNvPr id="55" name="Group 54">
              <a:extLst>
                <a:ext uri="{FF2B5EF4-FFF2-40B4-BE49-F238E27FC236}">
                  <a16:creationId xmlns:a16="http://schemas.microsoft.com/office/drawing/2014/main" id="{3C9CEE06-D195-4ACE-917B-A68AF59C2D57}"/>
                </a:ext>
              </a:extLst>
            </p:cNvPr>
            <p:cNvGrpSpPr/>
            <p:nvPr/>
          </p:nvGrpSpPr>
          <p:grpSpPr>
            <a:xfrm>
              <a:off x="5867394" y="4736414"/>
              <a:ext cx="1928865" cy="1576818"/>
              <a:chOff x="8276648" y="3087727"/>
              <a:chExt cx="1770443" cy="1577023"/>
            </a:xfrm>
          </p:grpSpPr>
          <p:sp>
            <p:nvSpPr>
              <p:cNvPr id="58" name="Rectangle 57">
                <a:extLst>
                  <a:ext uri="{FF2B5EF4-FFF2-40B4-BE49-F238E27FC236}">
                    <a16:creationId xmlns:a16="http://schemas.microsoft.com/office/drawing/2014/main" id="{B03B4F32-30B4-4509-B057-B7B27C658D1A}"/>
                  </a:ext>
                </a:extLst>
              </p:cNvPr>
              <p:cNvSpPr/>
              <p:nvPr/>
            </p:nvSpPr>
            <p:spPr>
              <a:xfrm>
                <a:off x="8276648" y="3087727"/>
                <a:ext cx="1770443" cy="107676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spcBef>
                    <a:spcPts val="1200"/>
                  </a:spcBef>
                </a:pPr>
                <a:r>
                  <a:rPr lang="en-US" sz="1092" b="1" dirty="0">
                    <a:solidFill>
                      <a:srgbClr val="494949"/>
                    </a:solidFill>
                    <a:latin typeface="Exo" panose="02000303000000000000" pitchFamily="2" charset="0"/>
                  </a:rPr>
                  <a:t>Accepted Tech Debt</a:t>
                </a:r>
                <a:endParaRPr lang="en-CA" sz="1092" b="1" dirty="0">
                  <a:solidFill>
                    <a:srgbClr val="494949"/>
                  </a:solidFill>
                  <a:latin typeface="Exo" panose="02000303000000000000" pitchFamily="2" charset="0"/>
                </a:endParaRPr>
              </a:p>
            </p:txBody>
          </p:sp>
          <p:sp>
            <p:nvSpPr>
              <p:cNvPr id="59" name="Rectangle 58">
                <a:extLst>
                  <a:ext uri="{FF2B5EF4-FFF2-40B4-BE49-F238E27FC236}">
                    <a16:creationId xmlns:a16="http://schemas.microsoft.com/office/drawing/2014/main" id="{3C66E579-4EA1-429A-B688-41D742FA0F0D}"/>
                  </a:ext>
                </a:extLst>
              </p:cNvPr>
              <p:cNvSpPr/>
              <p:nvPr/>
            </p:nvSpPr>
            <p:spPr>
              <a:xfrm>
                <a:off x="8859987" y="3453276"/>
                <a:ext cx="621683" cy="57218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1092" dirty="0">
                  <a:solidFill>
                    <a:srgbClr val="FFFFFF"/>
                  </a:solidFill>
                  <a:latin typeface="Montserrat SemiBold" panose="00000700000000000000" pitchFamily="2" charset="0"/>
                </a:endParaRPr>
              </a:p>
            </p:txBody>
          </p:sp>
          <p:sp>
            <p:nvSpPr>
              <p:cNvPr id="60" name="Flowchart: Manual Operation 59">
                <a:extLst>
                  <a:ext uri="{FF2B5EF4-FFF2-40B4-BE49-F238E27FC236}">
                    <a16:creationId xmlns:a16="http://schemas.microsoft.com/office/drawing/2014/main" id="{FE465BD5-5CF3-4CE7-B742-77602A2126BA}"/>
                  </a:ext>
                </a:extLst>
              </p:cNvPr>
              <p:cNvSpPr/>
              <p:nvPr/>
            </p:nvSpPr>
            <p:spPr>
              <a:xfrm rot="10800000">
                <a:off x="8706387" y="3899701"/>
                <a:ext cx="912573" cy="664132"/>
              </a:xfrm>
              <a:prstGeom prst="flowChartManualOperati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Montserrat SemiBold" panose="00000700000000000000" pitchFamily="2" charset="0"/>
                </a:endParaRPr>
              </a:p>
            </p:txBody>
          </p:sp>
          <p:grpSp>
            <p:nvGrpSpPr>
              <p:cNvPr id="61" name="Group 60">
                <a:extLst>
                  <a:ext uri="{FF2B5EF4-FFF2-40B4-BE49-F238E27FC236}">
                    <a16:creationId xmlns:a16="http://schemas.microsoft.com/office/drawing/2014/main" id="{5A7D04FD-3B36-4446-9E44-D5CC5E9F8BA3}"/>
                  </a:ext>
                </a:extLst>
              </p:cNvPr>
              <p:cNvGrpSpPr/>
              <p:nvPr/>
            </p:nvGrpSpPr>
            <p:grpSpPr>
              <a:xfrm>
                <a:off x="8973847" y="4334310"/>
                <a:ext cx="379890" cy="330440"/>
                <a:chOff x="10058233" y="4313607"/>
                <a:chExt cx="505736" cy="330440"/>
              </a:xfrm>
            </p:grpSpPr>
            <p:sp>
              <p:nvSpPr>
                <p:cNvPr id="69" name="Cylinder 68">
                  <a:extLst>
                    <a:ext uri="{FF2B5EF4-FFF2-40B4-BE49-F238E27FC236}">
                      <a16:creationId xmlns:a16="http://schemas.microsoft.com/office/drawing/2014/main" id="{3039BF63-923C-4C20-9B7C-D67970BCEBEB}"/>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70" name="Cylinder 69">
                  <a:extLst>
                    <a:ext uri="{FF2B5EF4-FFF2-40B4-BE49-F238E27FC236}">
                      <a16:creationId xmlns:a16="http://schemas.microsoft.com/office/drawing/2014/main" id="{E1A56D5E-BE4E-4B03-BF4B-9C54F1E76A22}"/>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sp>
            <p:nvSpPr>
              <p:cNvPr id="62" name="Rectangle 61">
                <a:extLst>
                  <a:ext uri="{FF2B5EF4-FFF2-40B4-BE49-F238E27FC236}">
                    <a16:creationId xmlns:a16="http://schemas.microsoft.com/office/drawing/2014/main" id="{85CC2A37-E288-4973-864A-DCB3D760163B}"/>
                  </a:ext>
                </a:extLst>
              </p:cNvPr>
              <p:cNvSpPr/>
              <p:nvPr/>
            </p:nvSpPr>
            <p:spPr>
              <a:xfrm>
                <a:off x="8859986" y="3681372"/>
                <a:ext cx="621684" cy="234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50" b="1" dirty="0">
                  <a:solidFill>
                    <a:srgbClr val="494949"/>
                  </a:solidFill>
                  <a:latin typeface="Roboto Condensed Light" panose="02000000000000000000" pitchFamily="2" charset="0"/>
                  <a:ea typeface="Roboto Condensed Light" panose="02000000000000000000" pitchFamily="2" charset="0"/>
                </a:endParaRPr>
              </a:p>
            </p:txBody>
          </p:sp>
          <p:grpSp>
            <p:nvGrpSpPr>
              <p:cNvPr id="63" name="Group 62">
                <a:extLst>
                  <a:ext uri="{FF2B5EF4-FFF2-40B4-BE49-F238E27FC236}">
                    <a16:creationId xmlns:a16="http://schemas.microsoft.com/office/drawing/2014/main" id="{877DBEF1-64F6-4609-8D90-2E94CAA4F605}"/>
                  </a:ext>
                </a:extLst>
              </p:cNvPr>
              <p:cNvGrpSpPr/>
              <p:nvPr/>
            </p:nvGrpSpPr>
            <p:grpSpPr>
              <a:xfrm>
                <a:off x="9253166" y="3620685"/>
                <a:ext cx="161111" cy="186525"/>
                <a:chOff x="10058233" y="4313607"/>
                <a:chExt cx="505736" cy="330440"/>
              </a:xfrm>
            </p:grpSpPr>
            <p:sp>
              <p:nvSpPr>
                <p:cNvPr id="67" name="Cylinder 66">
                  <a:extLst>
                    <a:ext uri="{FF2B5EF4-FFF2-40B4-BE49-F238E27FC236}">
                      <a16:creationId xmlns:a16="http://schemas.microsoft.com/office/drawing/2014/main" id="{7884386E-FB05-4F58-ACBD-C6ABEC4AE8C3}"/>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68" name="Cylinder 67">
                  <a:extLst>
                    <a:ext uri="{FF2B5EF4-FFF2-40B4-BE49-F238E27FC236}">
                      <a16:creationId xmlns:a16="http://schemas.microsoft.com/office/drawing/2014/main" id="{1CB694EA-42E9-465B-BF5F-A90FB678074E}"/>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grpSp>
            <p:nvGrpSpPr>
              <p:cNvPr id="64" name="Group 63">
                <a:extLst>
                  <a:ext uri="{FF2B5EF4-FFF2-40B4-BE49-F238E27FC236}">
                    <a16:creationId xmlns:a16="http://schemas.microsoft.com/office/drawing/2014/main" id="{DA042E08-8AFA-4770-9CC1-7DF8D157C2C0}"/>
                  </a:ext>
                </a:extLst>
              </p:cNvPr>
              <p:cNvGrpSpPr/>
              <p:nvPr/>
            </p:nvGrpSpPr>
            <p:grpSpPr>
              <a:xfrm>
                <a:off x="9066891" y="3839312"/>
                <a:ext cx="194944" cy="225695"/>
                <a:chOff x="10058233" y="4313607"/>
                <a:chExt cx="505736" cy="330440"/>
              </a:xfrm>
            </p:grpSpPr>
            <p:sp>
              <p:nvSpPr>
                <p:cNvPr id="65" name="Cylinder 64">
                  <a:extLst>
                    <a:ext uri="{FF2B5EF4-FFF2-40B4-BE49-F238E27FC236}">
                      <a16:creationId xmlns:a16="http://schemas.microsoft.com/office/drawing/2014/main" id="{0A65451A-353B-427D-923B-596507773018}"/>
                    </a:ext>
                  </a:extLst>
                </p:cNvPr>
                <p:cNvSpPr/>
                <p:nvPr/>
              </p:nvSpPr>
              <p:spPr>
                <a:xfrm>
                  <a:off x="10104951" y="4534869"/>
                  <a:ext cx="404033" cy="75232"/>
                </a:xfrm>
                <a:prstGeom prst="can">
                  <a:avLst/>
                </a:prstGeom>
                <a:solidFill>
                  <a:srgbClr val="838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54437"/>
                  <a:endParaRPr lang="en-CA" sz="500" dirty="0">
                    <a:solidFill>
                      <a:srgbClr val="FFFFFF"/>
                    </a:solidFill>
                    <a:latin typeface="Calibri" panose="020F0502020204030204"/>
                  </a:endParaRPr>
                </a:p>
              </p:txBody>
            </p:sp>
            <p:sp>
              <p:nvSpPr>
                <p:cNvPr id="66" name="Cylinder 65">
                  <a:extLst>
                    <a:ext uri="{FF2B5EF4-FFF2-40B4-BE49-F238E27FC236}">
                      <a16:creationId xmlns:a16="http://schemas.microsoft.com/office/drawing/2014/main" id="{E7ED7501-9A15-4ECE-BAD8-5493B7F2D3DD}"/>
                    </a:ext>
                  </a:extLst>
                </p:cNvPr>
                <p:cNvSpPr/>
                <p:nvPr/>
              </p:nvSpPr>
              <p:spPr>
                <a:xfrm>
                  <a:off x="10058233" y="4313607"/>
                  <a:ext cx="505736" cy="330440"/>
                </a:xfrm>
                <a:prstGeom prst="can">
                  <a:avLst/>
                </a:prstGeom>
                <a:solidFill>
                  <a:srgbClr val="838854">
                    <a:alpha val="4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endParaRPr lang="en-CA" sz="500" dirty="0">
                    <a:solidFill>
                      <a:srgbClr val="494949"/>
                    </a:solidFill>
                    <a:latin typeface="Calibri" panose="020F0502020204030204"/>
                  </a:endParaRPr>
                </a:p>
              </p:txBody>
            </p:sp>
          </p:grpSp>
        </p:grpSp>
        <p:grpSp>
          <p:nvGrpSpPr>
            <p:cNvPr id="72" name="Group 71">
              <a:extLst>
                <a:ext uri="{FF2B5EF4-FFF2-40B4-BE49-F238E27FC236}">
                  <a16:creationId xmlns:a16="http://schemas.microsoft.com/office/drawing/2014/main" id="{A4358AF7-D78E-4639-8B2B-B33512151B0A}"/>
                </a:ext>
              </a:extLst>
            </p:cNvPr>
            <p:cNvGrpSpPr/>
            <p:nvPr/>
          </p:nvGrpSpPr>
          <p:grpSpPr>
            <a:xfrm>
              <a:off x="6860632" y="5889384"/>
              <a:ext cx="227105" cy="167120"/>
              <a:chOff x="9659818" y="5353246"/>
              <a:chExt cx="521605" cy="395091"/>
            </a:xfrm>
          </p:grpSpPr>
          <p:grpSp>
            <p:nvGrpSpPr>
              <p:cNvPr id="73" name="Group 72">
                <a:extLst>
                  <a:ext uri="{FF2B5EF4-FFF2-40B4-BE49-F238E27FC236}">
                    <a16:creationId xmlns:a16="http://schemas.microsoft.com/office/drawing/2014/main" id="{5D6D78A4-451B-4B20-B58D-36999FE4CFEC}"/>
                  </a:ext>
                </a:extLst>
              </p:cNvPr>
              <p:cNvGrpSpPr/>
              <p:nvPr/>
            </p:nvGrpSpPr>
            <p:grpSpPr>
              <a:xfrm>
                <a:off x="9775613" y="5353246"/>
                <a:ext cx="260172" cy="357645"/>
                <a:chOff x="6929968" y="4170758"/>
                <a:chExt cx="191491" cy="342697"/>
              </a:xfrm>
            </p:grpSpPr>
            <p:sp>
              <p:nvSpPr>
                <p:cNvPr id="80" name="Oval 79">
                  <a:extLst>
                    <a:ext uri="{FF2B5EF4-FFF2-40B4-BE49-F238E27FC236}">
                      <a16:creationId xmlns:a16="http://schemas.microsoft.com/office/drawing/2014/main" id="{D0A0A1DC-DCDC-4337-AD12-0653953CBF9C}"/>
                    </a:ext>
                  </a:extLst>
                </p:cNvPr>
                <p:cNvSpPr/>
                <p:nvPr/>
              </p:nvSpPr>
              <p:spPr>
                <a:xfrm>
                  <a:off x="6929968" y="4170758"/>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81" name="Cylinder 80">
                  <a:extLst>
                    <a:ext uri="{FF2B5EF4-FFF2-40B4-BE49-F238E27FC236}">
                      <a16:creationId xmlns:a16="http://schemas.microsoft.com/office/drawing/2014/main" id="{CC0D91FF-A6E3-4E3B-B285-9FB526029267}"/>
                    </a:ext>
                  </a:extLst>
                </p:cNvPr>
                <p:cNvSpPr/>
                <p:nvPr/>
              </p:nvSpPr>
              <p:spPr>
                <a:xfrm rot="10800000">
                  <a:off x="6984772" y="4398239"/>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grpSp>
            <p:nvGrpSpPr>
              <p:cNvPr id="74" name="Group 73">
                <a:extLst>
                  <a:ext uri="{FF2B5EF4-FFF2-40B4-BE49-F238E27FC236}">
                    <a16:creationId xmlns:a16="http://schemas.microsoft.com/office/drawing/2014/main" id="{E3E132D3-C1F4-4EAB-A9B5-AB1FD9376C00}"/>
                  </a:ext>
                </a:extLst>
              </p:cNvPr>
              <p:cNvGrpSpPr/>
              <p:nvPr/>
            </p:nvGrpSpPr>
            <p:grpSpPr>
              <a:xfrm>
                <a:off x="9980566" y="5451934"/>
                <a:ext cx="200857" cy="279953"/>
                <a:chOff x="6929968" y="4170758"/>
                <a:chExt cx="191491" cy="342697"/>
              </a:xfrm>
            </p:grpSpPr>
            <p:sp>
              <p:nvSpPr>
                <p:cNvPr id="78" name="Oval 77">
                  <a:extLst>
                    <a:ext uri="{FF2B5EF4-FFF2-40B4-BE49-F238E27FC236}">
                      <a16:creationId xmlns:a16="http://schemas.microsoft.com/office/drawing/2014/main" id="{6F7AE373-3CC7-4045-B8E3-94B8A4960C81}"/>
                    </a:ext>
                  </a:extLst>
                </p:cNvPr>
                <p:cNvSpPr/>
                <p:nvPr/>
              </p:nvSpPr>
              <p:spPr>
                <a:xfrm>
                  <a:off x="6929968" y="4170758"/>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79" name="Cylinder 78">
                  <a:extLst>
                    <a:ext uri="{FF2B5EF4-FFF2-40B4-BE49-F238E27FC236}">
                      <a16:creationId xmlns:a16="http://schemas.microsoft.com/office/drawing/2014/main" id="{B3575C79-66FF-453F-A5B2-CC133DBDD94F}"/>
                    </a:ext>
                  </a:extLst>
                </p:cNvPr>
                <p:cNvSpPr/>
                <p:nvPr/>
              </p:nvSpPr>
              <p:spPr>
                <a:xfrm rot="10800000">
                  <a:off x="6984772" y="4398239"/>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grpSp>
            <p:nvGrpSpPr>
              <p:cNvPr id="75" name="Group 74">
                <a:extLst>
                  <a:ext uri="{FF2B5EF4-FFF2-40B4-BE49-F238E27FC236}">
                    <a16:creationId xmlns:a16="http://schemas.microsoft.com/office/drawing/2014/main" id="{E5E0F13B-97F3-4CBB-ABA7-DEA312F25B99}"/>
                  </a:ext>
                </a:extLst>
              </p:cNvPr>
              <p:cNvGrpSpPr/>
              <p:nvPr/>
            </p:nvGrpSpPr>
            <p:grpSpPr>
              <a:xfrm>
                <a:off x="9659818" y="5519356"/>
                <a:ext cx="170272" cy="228981"/>
                <a:chOff x="6929968" y="4170758"/>
                <a:chExt cx="191491" cy="342697"/>
              </a:xfrm>
            </p:grpSpPr>
            <p:sp>
              <p:nvSpPr>
                <p:cNvPr id="76" name="Oval 75">
                  <a:extLst>
                    <a:ext uri="{FF2B5EF4-FFF2-40B4-BE49-F238E27FC236}">
                      <a16:creationId xmlns:a16="http://schemas.microsoft.com/office/drawing/2014/main" id="{8F31CF90-979F-4876-97B6-7F41FE0204B3}"/>
                    </a:ext>
                  </a:extLst>
                </p:cNvPr>
                <p:cNvSpPr/>
                <p:nvPr/>
              </p:nvSpPr>
              <p:spPr>
                <a:xfrm>
                  <a:off x="6929968" y="4170758"/>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77" name="Cylinder 76">
                  <a:extLst>
                    <a:ext uri="{FF2B5EF4-FFF2-40B4-BE49-F238E27FC236}">
                      <a16:creationId xmlns:a16="http://schemas.microsoft.com/office/drawing/2014/main" id="{37324377-AE09-49B4-8447-DC0366382EBC}"/>
                    </a:ext>
                  </a:extLst>
                </p:cNvPr>
                <p:cNvSpPr/>
                <p:nvPr/>
              </p:nvSpPr>
              <p:spPr>
                <a:xfrm rot="10800000">
                  <a:off x="6984772" y="4398239"/>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grpSp>
        <p:grpSp>
          <p:nvGrpSpPr>
            <p:cNvPr id="82" name="Group 81">
              <a:extLst>
                <a:ext uri="{FF2B5EF4-FFF2-40B4-BE49-F238E27FC236}">
                  <a16:creationId xmlns:a16="http://schemas.microsoft.com/office/drawing/2014/main" id="{954C1D24-6EA9-45D7-AA44-3C3D88CC422C}"/>
                </a:ext>
              </a:extLst>
            </p:cNvPr>
            <p:cNvGrpSpPr/>
            <p:nvPr/>
          </p:nvGrpSpPr>
          <p:grpSpPr>
            <a:xfrm>
              <a:off x="7029617" y="5191441"/>
              <a:ext cx="93618" cy="125025"/>
              <a:chOff x="6929968" y="4170758"/>
              <a:chExt cx="191491" cy="342697"/>
            </a:xfrm>
          </p:grpSpPr>
          <p:sp>
            <p:nvSpPr>
              <p:cNvPr id="83" name="Oval 82">
                <a:extLst>
                  <a:ext uri="{FF2B5EF4-FFF2-40B4-BE49-F238E27FC236}">
                    <a16:creationId xmlns:a16="http://schemas.microsoft.com/office/drawing/2014/main" id="{31003A01-BA33-479C-8658-024A479A0CB1}"/>
                  </a:ext>
                </a:extLst>
              </p:cNvPr>
              <p:cNvSpPr/>
              <p:nvPr/>
            </p:nvSpPr>
            <p:spPr>
              <a:xfrm>
                <a:off x="6929968" y="4170758"/>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84" name="Cylinder 83">
                <a:extLst>
                  <a:ext uri="{FF2B5EF4-FFF2-40B4-BE49-F238E27FC236}">
                    <a16:creationId xmlns:a16="http://schemas.microsoft.com/office/drawing/2014/main" id="{0BA4B49B-061D-43D0-A482-E8BB46CCC657}"/>
                  </a:ext>
                </a:extLst>
              </p:cNvPr>
              <p:cNvSpPr/>
              <p:nvPr/>
            </p:nvSpPr>
            <p:spPr>
              <a:xfrm rot="10800000">
                <a:off x="6984772" y="4398239"/>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grpSp>
          <p:nvGrpSpPr>
            <p:cNvPr id="85" name="Group 84">
              <a:extLst>
                <a:ext uri="{FF2B5EF4-FFF2-40B4-BE49-F238E27FC236}">
                  <a16:creationId xmlns:a16="http://schemas.microsoft.com/office/drawing/2014/main" id="{E3CEDCB7-CFC7-40E4-953E-D6E8403B0526}"/>
                </a:ext>
              </a:extLst>
            </p:cNvPr>
            <p:cNvGrpSpPr/>
            <p:nvPr/>
          </p:nvGrpSpPr>
          <p:grpSpPr>
            <a:xfrm>
              <a:off x="6751570" y="5427741"/>
              <a:ext cx="74136" cy="96857"/>
              <a:chOff x="6929968" y="4170758"/>
              <a:chExt cx="191491" cy="342697"/>
            </a:xfrm>
          </p:grpSpPr>
          <p:sp>
            <p:nvSpPr>
              <p:cNvPr id="86" name="Oval 85">
                <a:extLst>
                  <a:ext uri="{FF2B5EF4-FFF2-40B4-BE49-F238E27FC236}">
                    <a16:creationId xmlns:a16="http://schemas.microsoft.com/office/drawing/2014/main" id="{55F9C4EA-41F5-4611-A067-3EB5FE6B995D}"/>
                  </a:ext>
                </a:extLst>
              </p:cNvPr>
              <p:cNvSpPr/>
              <p:nvPr/>
            </p:nvSpPr>
            <p:spPr>
              <a:xfrm>
                <a:off x="6929968" y="4170758"/>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sp>
            <p:nvSpPr>
              <p:cNvPr id="87" name="Cylinder 86">
                <a:extLst>
                  <a:ext uri="{FF2B5EF4-FFF2-40B4-BE49-F238E27FC236}">
                    <a16:creationId xmlns:a16="http://schemas.microsoft.com/office/drawing/2014/main" id="{D5A5C4C8-CD75-46BF-868E-982BD041497B}"/>
                  </a:ext>
                </a:extLst>
              </p:cNvPr>
              <p:cNvSpPr/>
              <p:nvPr/>
            </p:nvSpPr>
            <p:spPr>
              <a:xfrm rot="10800000">
                <a:off x="6984772" y="4398239"/>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092" dirty="0">
                  <a:solidFill>
                    <a:srgbClr val="FFFFFF"/>
                  </a:solidFill>
                  <a:latin typeface="Calibri" panose="020F0502020204030204"/>
                </a:endParaRPr>
              </a:p>
            </p:txBody>
          </p:sp>
        </p:grpSp>
      </p:grpSp>
      <p:grpSp>
        <p:nvGrpSpPr>
          <p:cNvPr id="100" name="Group 99">
            <a:extLst>
              <a:ext uri="{FF2B5EF4-FFF2-40B4-BE49-F238E27FC236}">
                <a16:creationId xmlns:a16="http://schemas.microsoft.com/office/drawing/2014/main" id="{71F97629-DBB6-44E7-B0CB-0976E508414C}"/>
              </a:ext>
            </a:extLst>
          </p:cNvPr>
          <p:cNvGrpSpPr/>
          <p:nvPr/>
        </p:nvGrpSpPr>
        <p:grpSpPr>
          <a:xfrm>
            <a:off x="7491769" y="5133144"/>
            <a:ext cx="2620025" cy="1271366"/>
            <a:chOff x="1034941" y="4805157"/>
            <a:chExt cx="2620025" cy="682743"/>
          </a:xfrm>
        </p:grpSpPr>
        <p:sp>
          <p:nvSpPr>
            <p:cNvPr id="91" name="Shape 90">
              <a:extLst>
                <a:ext uri="{FF2B5EF4-FFF2-40B4-BE49-F238E27FC236}">
                  <a16:creationId xmlns:a16="http://schemas.microsoft.com/office/drawing/2014/main" id="{16627C38-000F-450F-AB9C-28AB1250B8CB}"/>
                </a:ext>
              </a:extLst>
            </p:cNvPr>
            <p:cNvSpPr/>
            <p:nvPr/>
          </p:nvSpPr>
          <p:spPr>
            <a:xfrm>
              <a:off x="2403859" y="4805157"/>
              <a:ext cx="1251107" cy="682743"/>
            </a:xfrm>
            <a:prstGeom prst="swooshArrow">
              <a:avLst>
                <a:gd name="adj1" fmla="val 25000"/>
                <a:gd name="adj2" fmla="val 25000"/>
              </a:avLst>
            </a:prstGeom>
            <a:gradFill>
              <a:gsLst>
                <a:gs pos="100000">
                  <a:schemeClr val="accent1">
                    <a:lumMod val="5000"/>
                    <a:lumOff val="95000"/>
                  </a:schemeClr>
                </a:gs>
                <a:gs pos="9000">
                  <a:schemeClr val="accent1"/>
                </a:gs>
              </a:gsLst>
              <a:lin ang="10800000" scaled="0"/>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9" name="Shape 98">
              <a:extLst>
                <a:ext uri="{FF2B5EF4-FFF2-40B4-BE49-F238E27FC236}">
                  <a16:creationId xmlns:a16="http://schemas.microsoft.com/office/drawing/2014/main" id="{E5B7CBFC-458E-42F1-AC48-23BBDB98BE11}"/>
                </a:ext>
              </a:extLst>
            </p:cNvPr>
            <p:cNvSpPr/>
            <p:nvPr/>
          </p:nvSpPr>
          <p:spPr>
            <a:xfrm flipH="1">
              <a:off x="1034941" y="4805157"/>
              <a:ext cx="1251107" cy="682743"/>
            </a:xfrm>
            <a:prstGeom prst="swooshArrow">
              <a:avLst>
                <a:gd name="adj1" fmla="val 25000"/>
                <a:gd name="adj2" fmla="val 25000"/>
              </a:avLst>
            </a:prstGeom>
            <a:gradFill>
              <a:gsLst>
                <a:gs pos="100000">
                  <a:schemeClr val="accent1">
                    <a:lumMod val="5000"/>
                    <a:lumOff val="95000"/>
                  </a:schemeClr>
                </a:gs>
                <a:gs pos="9000">
                  <a:schemeClr val="accent1"/>
                </a:gs>
              </a:gsLst>
              <a:lin ang="10800000" scaled="0"/>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grpSp>
        <p:nvGrpSpPr>
          <p:cNvPr id="16" name="Group 15">
            <a:extLst>
              <a:ext uri="{FF2B5EF4-FFF2-40B4-BE49-F238E27FC236}">
                <a16:creationId xmlns:a16="http://schemas.microsoft.com/office/drawing/2014/main" id="{FD8E0FD5-E0C2-462D-A70F-E771256EDCC3}"/>
              </a:ext>
            </a:extLst>
          </p:cNvPr>
          <p:cNvGrpSpPr/>
          <p:nvPr/>
        </p:nvGrpSpPr>
        <p:grpSpPr>
          <a:xfrm>
            <a:off x="8027787" y="4302768"/>
            <a:ext cx="2050563" cy="2306070"/>
            <a:chOff x="8173962" y="4174173"/>
            <a:chExt cx="2182840" cy="2112065"/>
          </a:xfrm>
        </p:grpSpPr>
        <p:sp>
          <p:nvSpPr>
            <p:cNvPr id="17" name="Parallelogram 16">
              <a:extLst>
                <a:ext uri="{FF2B5EF4-FFF2-40B4-BE49-F238E27FC236}">
                  <a16:creationId xmlns:a16="http://schemas.microsoft.com/office/drawing/2014/main" id="{21376982-EC65-4A2B-852F-B5E7DA493652}"/>
                </a:ext>
              </a:extLst>
            </p:cNvPr>
            <p:cNvSpPr/>
            <p:nvPr/>
          </p:nvSpPr>
          <p:spPr>
            <a:xfrm rot="1229695">
              <a:off x="9075729" y="4920712"/>
              <a:ext cx="137228" cy="56005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sp>
          <p:nvSpPr>
            <p:cNvPr id="18" name="Parallelogram 17">
              <a:extLst>
                <a:ext uri="{FF2B5EF4-FFF2-40B4-BE49-F238E27FC236}">
                  <a16:creationId xmlns:a16="http://schemas.microsoft.com/office/drawing/2014/main" id="{5E8DB287-C712-4012-A67A-61F47BDDC525}"/>
                </a:ext>
              </a:extLst>
            </p:cNvPr>
            <p:cNvSpPr/>
            <p:nvPr/>
          </p:nvSpPr>
          <p:spPr>
            <a:xfrm rot="4197325">
              <a:off x="9560572" y="4434898"/>
              <a:ext cx="137228" cy="56005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grpSp>
          <p:nvGrpSpPr>
            <p:cNvPr id="19" name="Group 18">
              <a:extLst>
                <a:ext uri="{FF2B5EF4-FFF2-40B4-BE49-F238E27FC236}">
                  <a16:creationId xmlns:a16="http://schemas.microsoft.com/office/drawing/2014/main" id="{9B94C562-6278-4386-A98D-ECE55696B10E}"/>
                </a:ext>
              </a:extLst>
            </p:cNvPr>
            <p:cNvGrpSpPr/>
            <p:nvPr/>
          </p:nvGrpSpPr>
          <p:grpSpPr>
            <a:xfrm>
              <a:off x="8789837" y="5430168"/>
              <a:ext cx="424645" cy="430935"/>
              <a:chOff x="8817082" y="5411672"/>
              <a:chExt cx="316102" cy="324716"/>
            </a:xfrm>
          </p:grpSpPr>
          <p:sp>
            <p:nvSpPr>
              <p:cNvPr id="29" name="Oval 28">
                <a:extLst>
                  <a:ext uri="{FF2B5EF4-FFF2-40B4-BE49-F238E27FC236}">
                    <a16:creationId xmlns:a16="http://schemas.microsoft.com/office/drawing/2014/main" id="{7D4F532B-8632-467F-AFCA-077C3BE2A347}"/>
                  </a:ext>
                </a:extLst>
              </p:cNvPr>
              <p:cNvSpPr/>
              <p:nvPr/>
            </p:nvSpPr>
            <p:spPr>
              <a:xfrm>
                <a:off x="8817082" y="5411672"/>
                <a:ext cx="316102" cy="324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sp>
            <p:nvSpPr>
              <p:cNvPr id="30" name="Oval 29">
                <a:extLst>
                  <a:ext uri="{FF2B5EF4-FFF2-40B4-BE49-F238E27FC236}">
                    <a16:creationId xmlns:a16="http://schemas.microsoft.com/office/drawing/2014/main" id="{09467223-01D4-4805-A91E-737318C32494}"/>
                  </a:ext>
                </a:extLst>
              </p:cNvPr>
              <p:cNvSpPr/>
              <p:nvPr/>
            </p:nvSpPr>
            <p:spPr>
              <a:xfrm>
                <a:off x="8900618" y="5490892"/>
                <a:ext cx="153267" cy="1567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grpSp>
        <p:grpSp>
          <p:nvGrpSpPr>
            <p:cNvPr id="20" name="Group 19">
              <a:extLst>
                <a:ext uri="{FF2B5EF4-FFF2-40B4-BE49-F238E27FC236}">
                  <a16:creationId xmlns:a16="http://schemas.microsoft.com/office/drawing/2014/main" id="{E319F56D-2F18-4454-B241-E004941AB889}"/>
                </a:ext>
              </a:extLst>
            </p:cNvPr>
            <p:cNvGrpSpPr/>
            <p:nvPr/>
          </p:nvGrpSpPr>
          <p:grpSpPr>
            <a:xfrm>
              <a:off x="9120993" y="4701104"/>
              <a:ext cx="299490" cy="270209"/>
              <a:chOff x="8817082" y="5411672"/>
              <a:chExt cx="316102" cy="324716"/>
            </a:xfrm>
          </p:grpSpPr>
          <p:sp>
            <p:nvSpPr>
              <p:cNvPr id="27" name="Oval 26">
                <a:extLst>
                  <a:ext uri="{FF2B5EF4-FFF2-40B4-BE49-F238E27FC236}">
                    <a16:creationId xmlns:a16="http://schemas.microsoft.com/office/drawing/2014/main" id="{05185B38-87C9-453E-ACBD-CF96ADB334E2}"/>
                  </a:ext>
                </a:extLst>
              </p:cNvPr>
              <p:cNvSpPr/>
              <p:nvPr/>
            </p:nvSpPr>
            <p:spPr>
              <a:xfrm>
                <a:off x="8817082" y="5411672"/>
                <a:ext cx="316102" cy="324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sp>
            <p:nvSpPr>
              <p:cNvPr id="28" name="Oval 27">
                <a:extLst>
                  <a:ext uri="{FF2B5EF4-FFF2-40B4-BE49-F238E27FC236}">
                    <a16:creationId xmlns:a16="http://schemas.microsoft.com/office/drawing/2014/main" id="{A737A854-A02C-4CC7-B94B-5488F587339D}"/>
                  </a:ext>
                </a:extLst>
              </p:cNvPr>
              <p:cNvSpPr/>
              <p:nvPr/>
            </p:nvSpPr>
            <p:spPr>
              <a:xfrm>
                <a:off x="8900618" y="5490892"/>
                <a:ext cx="153267" cy="1567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grpSp>
        <p:sp>
          <p:nvSpPr>
            <p:cNvPr id="21" name="Half Frame 20">
              <a:extLst>
                <a:ext uri="{FF2B5EF4-FFF2-40B4-BE49-F238E27FC236}">
                  <a16:creationId xmlns:a16="http://schemas.microsoft.com/office/drawing/2014/main" id="{0C113BEF-94D7-426A-9DA8-FD88B15042B6}"/>
                </a:ext>
              </a:extLst>
            </p:cNvPr>
            <p:cNvSpPr/>
            <p:nvPr/>
          </p:nvSpPr>
          <p:spPr>
            <a:xfrm rot="14762089">
              <a:off x="10054824" y="4423584"/>
              <a:ext cx="232971" cy="370985"/>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494949"/>
                </a:solidFill>
                <a:latin typeface="Calibri" panose="020F0502020204030204"/>
              </a:endParaRPr>
            </a:p>
          </p:txBody>
        </p:sp>
        <p:sp>
          <p:nvSpPr>
            <p:cNvPr id="22" name="Half Frame 21">
              <a:extLst>
                <a:ext uri="{FF2B5EF4-FFF2-40B4-BE49-F238E27FC236}">
                  <a16:creationId xmlns:a16="http://schemas.microsoft.com/office/drawing/2014/main" id="{A0613144-BBDC-45F6-9891-D871B289507D}"/>
                </a:ext>
              </a:extLst>
            </p:cNvPr>
            <p:cNvSpPr/>
            <p:nvPr/>
          </p:nvSpPr>
          <p:spPr>
            <a:xfrm rot="2502968" flipV="1">
              <a:off x="9764415" y="4174173"/>
              <a:ext cx="232971" cy="370985"/>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494949"/>
                </a:solidFill>
                <a:latin typeface="Calibri" panose="020F0502020204030204"/>
              </a:endParaRPr>
            </a:p>
          </p:txBody>
        </p:sp>
        <p:grpSp>
          <p:nvGrpSpPr>
            <p:cNvPr id="23" name="Group 22">
              <a:extLst>
                <a:ext uri="{FF2B5EF4-FFF2-40B4-BE49-F238E27FC236}">
                  <a16:creationId xmlns:a16="http://schemas.microsoft.com/office/drawing/2014/main" id="{B9FE3643-9175-427D-BB9E-74A4E23EAABF}"/>
                </a:ext>
              </a:extLst>
            </p:cNvPr>
            <p:cNvGrpSpPr/>
            <p:nvPr/>
          </p:nvGrpSpPr>
          <p:grpSpPr>
            <a:xfrm>
              <a:off x="9767320" y="4481091"/>
              <a:ext cx="299490" cy="270209"/>
              <a:chOff x="8817082" y="5411672"/>
              <a:chExt cx="316102" cy="324716"/>
            </a:xfrm>
          </p:grpSpPr>
          <p:sp>
            <p:nvSpPr>
              <p:cNvPr id="25" name="Oval 24">
                <a:extLst>
                  <a:ext uri="{FF2B5EF4-FFF2-40B4-BE49-F238E27FC236}">
                    <a16:creationId xmlns:a16="http://schemas.microsoft.com/office/drawing/2014/main" id="{B02AF896-CDA6-4D15-8077-F9F0ADD59578}"/>
                  </a:ext>
                </a:extLst>
              </p:cNvPr>
              <p:cNvSpPr/>
              <p:nvPr/>
            </p:nvSpPr>
            <p:spPr>
              <a:xfrm>
                <a:off x="8817082" y="5411672"/>
                <a:ext cx="316102" cy="324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sp>
            <p:nvSpPr>
              <p:cNvPr id="26" name="Oval 25">
                <a:extLst>
                  <a:ext uri="{FF2B5EF4-FFF2-40B4-BE49-F238E27FC236}">
                    <a16:creationId xmlns:a16="http://schemas.microsoft.com/office/drawing/2014/main" id="{1A8143F7-E9EB-4B37-96E0-B30AB7AFB4C0}"/>
                  </a:ext>
                </a:extLst>
              </p:cNvPr>
              <p:cNvSpPr/>
              <p:nvPr/>
            </p:nvSpPr>
            <p:spPr>
              <a:xfrm>
                <a:off x="8900618" y="5490892"/>
                <a:ext cx="153267" cy="1567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400" dirty="0">
                  <a:solidFill>
                    <a:srgbClr val="FFFFFF"/>
                  </a:solidFill>
                  <a:latin typeface="Calibri" panose="020F0502020204030204"/>
                </a:endParaRPr>
              </a:p>
            </p:txBody>
          </p:sp>
        </p:grpSp>
        <p:sp>
          <p:nvSpPr>
            <p:cNvPr id="24" name="Flowchart: Delay 23">
              <a:extLst>
                <a:ext uri="{FF2B5EF4-FFF2-40B4-BE49-F238E27FC236}">
                  <a16:creationId xmlns:a16="http://schemas.microsoft.com/office/drawing/2014/main" id="{9AF98F1F-1FD2-40BC-9711-DD71C6B7C28C}"/>
                </a:ext>
              </a:extLst>
            </p:cNvPr>
            <p:cNvSpPr/>
            <p:nvPr/>
          </p:nvSpPr>
          <p:spPr>
            <a:xfrm rot="16200000">
              <a:off x="8686869" y="5205786"/>
              <a:ext cx="567545" cy="1593359"/>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554437"/>
              <a:r>
                <a:rPr lang="en-US" sz="1000" dirty="0">
                  <a:solidFill>
                    <a:srgbClr val="FFFFFF"/>
                  </a:solidFill>
                  <a:latin typeface="Roboto Condensed Light" panose="02000000000000000000" pitchFamily="2" charset="0"/>
                  <a:ea typeface="Roboto Condensed Light" panose="02000000000000000000" pitchFamily="2" charset="0"/>
                </a:rPr>
                <a:t>GOVERN-O-MATIC</a:t>
              </a:r>
            </a:p>
            <a:p>
              <a:pPr algn="ctr" defTabSz="554437"/>
              <a:r>
                <a:rPr lang="en-US" sz="1000" dirty="0">
                  <a:solidFill>
                    <a:srgbClr val="FFFFFF"/>
                  </a:solidFill>
                  <a:latin typeface="Roboto Condensed Light" panose="02000000000000000000" pitchFamily="2" charset="0"/>
                  <a:ea typeface="Roboto Condensed Light" panose="02000000000000000000" pitchFamily="2" charset="0"/>
                </a:rPr>
                <a:t>DECIDER 3000</a:t>
              </a:r>
              <a:endParaRPr lang="en-CA" sz="1000" dirty="0">
                <a:solidFill>
                  <a:srgbClr val="FFFFFF"/>
                </a:solidFill>
                <a:latin typeface="Roboto Condensed Light" panose="02000000000000000000" pitchFamily="2" charset="0"/>
                <a:ea typeface="Roboto Condensed Light" panose="02000000000000000000" pitchFamily="2" charset="0"/>
              </a:endParaRPr>
            </a:p>
          </p:txBody>
        </p:sp>
      </p:grpSp>
      <p:sp>
        <p:nvSpPr>
          <p:cNvPr id="102" name="Arrow: Pentagon 101">
            <a:extLst>
              <a:ext uri="{FF2B5EF4-FFF2-40B4-BE49-F238E27FC236}">
                <a16:creationId xmlns:a16="http://schemas.microsoft.com/office/drawing/2014/main" id="{58ECE398-DFA3-4E23-B7B9-530F4FF4599A}"/>
              </a:ext>
            </a:extLst>
          </p:cNvPr>
          <p:cNvSpPr/>
          <p:nvPr/>
        </p:nvSpPr>
        <p:spPr>
          <a:xfrm rot="16200000">
            <a:off x="8325319" y="-280809"/>
            <a:ext cx="819457" cy="6429831"/>
          </a:xfrm>
          <a:prstGeom prst="homePlate">
            <a:avLst/>
          </a:prstGeom>
          <a:gradFill>
            <a:gsLst>
              <a:gs pos="100000">
                <a:schemeClr val="accent1">
                  <a:lumMod val="5000"/>
                  <a:lumOff val="95000"/>
                  <a:alpha val="0"/>
                </a:schemeClr>
              </a:gs>
              <a:gs pos="49000">
                <a:srgbClr val="BFBFB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defTabSz="554437"/>
            <a:r>
              <a:rPr lang="en-CA" sz="1600" b="1" dirty="0">
                <a:solidFill>
                  <a:schemeClr val="tx1">
                    <a:lumMod val="50000"/>
                  </a:schemeClr>
                </a:solidFill>
                <a:latin typeface="Exo" panose="02000303000000000000" pitchFamily="2" charset="0"/>
                <a:ea typeface="Roboto Condensed Light" panose="02000000000000000000" pitchFamily="2" charset="0"/>
              </a:rPr>
              <a:t>Slow down </a:t>
            </a:r>
            <a:r>
              <a:rPr lang="en-CA" sz="1600" dirty="0">
                <a:solidFill>
                  <a:schemeClr val="tx1">
                    <a:lumMod val="50000"/>
                  </a:schemeClr>
                </a:solidFill>
                <a:latin typeface="Exo" panose="02000303000000000000" pitchFamily="2" charset="0"/>
                <a:ea typeface="Roboto Condensed Light" panose="02000000000000000000" pitchFamily="2" charset="0"/>
              </a:rPr>
              <a:t>the tech debt production line.</a:t>
            </a:r>
            <a:endParaRPr lang="en-CA" sz="1600" dirty="0">
              <a:solidFill>
                <a:schemeClr val="tx1">
                  <a:lumMod val="50000"/>
                </a:schemeClr>
              </a:solidFill>
              <a:latin typeface="Exo" panose="02000303000000000000" pitchFamily="2" charset="0"/>
            </a:endParaRPr>
          </a:p>
        </p:txBody>
      </p:sp>
    </p:spTree>
    <p:extLst>
      <p:ext uri="{BB962C8B-B14F-4D97-AF65-F5344CB8AC3E}">
        <p14:creationId xmlns:p14="http://schemas.microsoft.com/office/powerpoint/2010/main" val="3754714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2356631900"/>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Critical technical debts</a:t>
                      </a: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Long-list of potential solutions to resolve critical technical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Sticky notes</a:t>
                      </a: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0" indent="0">
                        <a:lnSpc>
                          <a:spcPts val="1600"/>
                        </a:lnSpc>
                        <a:spcBef>
                          <a:spcPts val="800"/>
                        </a:spcBef>
                        <a:buFont typeface="Arial" panose="020B0604020202020204" pitchFamily="34" charset="0"/>
                        <a:buNone/>
                        <a:tabLst/>
                      </a:pPr>
                      <a:endParaRPr lang="en-US" sz="1200" b="0" i="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773242" cy="1130188"/>
          </a:xfrm>
        </p:spPr>
        <p:txBody>
          <a:bodyPr/>
          <a:lstStyle/>
          <a:p>
            <a:r>
              <a:rPr lang="en-US" dirty="0">
                <a:solidFill>
                  <a:srgbClr val="2576B7"/>
                </a:solidFill>
              </a:rPr>
              <a:t>3.1.1 </a:t>
            </a:r>
            <a:r>
              <a:rPr lang="en-US" dirty="0"/>
              <a:t>Brainstorm solutions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67658" y="1109863"/>
            <a:ext cx="4116208" cy="669978"/>
          </a:xfrm>
        </p:spPr>
        <p:txBody>
          <a:bodyPr/>
          <a:lstStyle/>
          <a:p>
            <a:r>
              <a:rPr lang="en-US" sz="1600" dirty="0">
                <a:latin typeface="Exo" panose="02000503000000000000" pitchFamily="2" charset="77"/>
              </a:rPr>
              <a:t>1.5 hours</a:t>
            </a:r>
          </a:p>
        </p:txBody>
      </p:sp>
      <p:sp>
        <p:nvSpPr>
          <p:cNvPr id="5" name="Text Placeholder 4">
            <a:extLst>
              <a:ext uri="{FF2B5EF4-FFF2-40B4-BE49-F238E27FC236}">
                <a16:creationId xmlns:a16="http://schemas.microsoft.com/office/drawing/2014/main" id="{EF339750-B68F-5E41-8400-5569775AF401}"/>
              </a:ext>
            </a:extLst>
          </p:cNvPr>
          <p:cNvSpPr>
            <a:spLocks noGrp="1"/>
          </p:cNvSpPr>
          <p:nvPr>
            <p:ph type="body" sz="quarter" idx="33"/>
          </p:nvPr>
        </p:nvSpPr>
        <p:spPr>
          <a:xfrm>
            <a:off x="367658" y="1674957"/>
            <a:ext cx="4961743" cy="4195182"/>
          </a:xfrm>
          <a:prstGeom prst="rect">
            <a:avLst/>
          </a:prstGeom>
        </p:spPr>
        <p:txBody>
          <a:bodyPr lIns="0" tIns="0" rIns="0" bIns="0" numCol="1" spcCol="292608" anchor="t"/>
          <a:lstStyle/>
          <a:p>
            <a:pPr marL="342900" indent="-342900">
              <a:spcBef>
                <a:spcPts val="600"/>
              </a:spcBef>
              <a:buFont typeface="+mj-lt"/>
              <a:buAutoNum type="arabicPeriod"/>
            </a:pPr>
            <a:r>
              <a:rPr lang="en-US" sz="1600" dirty="0">
                <a:latin typeface="Roboto Condensed Light"/>
                <a:ea typeface="Roboto Condensed Light"/>
              </a:rPr>
              <a:t>Narrow down the scope of this exercise to </a:t>
            </a:r>
            <a:r>
              <a:rPr lang="en-US" sz="1600" b="1" dirty="0">
                <a:latin typeface="Roboto Condensed Light"/>
                <a:ea typeface="Roboto Condensed Light"/>
              </a:rPr>
              <a:t>critical</a:t>
            </a:r>
            <a:r>
              <a:rPr lang="en-US" sz="1600" dirty="0">
                <a:latin typeface="Roboto Condensed Light"/>
                <a:ea typeface="Roboto Condensed Light"/>
              </a:rPr>
              <a:t> technical debt only.</a:t>
            </a:r>
          </a:p>
          <a:p>
            <a:pPr marL="342900" indent="-342900">
              <a:spcBef>
                <a:spcPts val="600"/>
              </a:spcBef>
              <a:buFont typeface="+mj-lt"/>
              <a:buAutoNum type="arabicPeriod"/>
            </a:pPr>
            <a:r>
              <a:rPr lang="en-US" sz="1600" dirty="0"/>
              <a:t>Ask participants to write down ideas (action items and projects) that can help mature one or more activities on sticky notes. One idea per sticky note. Add the sticky notes to a whiteboard.</a:t>
            </a:r>
          </a:p>
          <a:p>
            <a:pPr marL="735012" lvl="1" indent="-285750">
              <a:spcBef>
                <a:spcPts val="600"/>
              </a:spcBef>
            </a:pPr>
            <a:r>
              <a:rPr lang="en-US" sz="1600" dirty="0"/>
              <a:t>Keep an open mind. Everything is fair game: planning, process improvements, documentation, tooling, training, etc. </a:t>
            </a:r>
          </a:p>
          <a:p>
            <a:pPr marL="735012" lvl="1" indent="-285750">
              <a:spcBef>
                <a:spcPts val="600"/>
              </a:spcBef>
            </a:pPr>
            <a:r>
              <a:rPr lang="en-US" sz="1600" dirty="0"/>
              <a:t>Consider all five “R”s of repayment (on the right) as possible ways to address technical problems.</a:t>
            </a:r>
          </a:p>
          <a:p>
            <a:pPr marL="342900" indent="-342900">
              <a:spcBef>
                <a:spcPts val="600"/>
              </a:spcBef>
              <a:buFont typeface="+mj-lt"/>
              <a:buAutoNum type="arabicPeriod" startAt="3"/>
            </a:pPr>
            <a:r>
              <a:rPr lang="en-US" sz="1600" dirty="0"/>
              <a:t>Review the sticky notes as a group and remove duplicates. Are there any themes that emerge from the proposed ideas? </a:t>
            </a:r>
          </a:p>
          <a:p>
            <a:pPr marL="342900" indent="-342900">
              <a:spcBef>
                <a:spcPts val="600"/>
              </a:spcBef>
              <a:buFont typeface="+mj-lt"/>
              <a:buAutoNum type="arabicPeriod" startAt="3"/>
            </a:pPr>
            <a:r>
              <a:rPr lang="en-US" sz="1600" dirty="0"/>
              <a:t>Identify who should own each action item or project and add the information to the sticky note.</a:t>
            </a:r>
          </a:p>
          <a:p>
            <a:pPr marL="735012" lvl="1" indent="-285750">
              <a:spcBef>
                <a:spcPts val="600"/>
              </a:spcBef>
            </a:pPr>
            <a:endParaRPr lang="en-US" sz="1600" dirty="0"/>
          </a:p>
        </p:txBody>
      </p:sp>
      <p:sp>
        <p:nvSpPr>
          <p:cNvPr id="7" name="Rectangle 6">
            <a:extLst>
              <a:ext uri="{FF2B5EF4-FFF2-40B4-BE49-F238E27FC236}">
                <a16:creationId xmlns:a16="http://schemas.microsoft.com/office/drawing/2014/main" id="{D3E66278-6C99-4EDF-B93A-CB2B809EE575}"/>
              </a:ext>
            </a:extLst>
          </p:cNvPr>
          <p:cNvSpPr/>
          <p:nvPr/>
        </p:nvSpPr>
        <p:spPr>
          <a:xfrm>
            <a:off x="5918174" y="2572871"/>
            <a:ext cx="1572148" cy="204395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54437"/>
            <a:r>
              <a:rPr lang="en-US" sz="1800" b="1" dirty="0">
                <a:solidFill>
                  <a:srgbClr val="494949"/>
                </a:solidFill>
                <a:latin typeface="Roboto Condensed Light" panose="02000000000000000000" pitchFamily="2" charset="0"/>
                <a:ea typeface="Roboto Condensed Light" panose="02000000000000000000" pitchFamily="2" charset="0"/>
              </a:rPr>
              <a:t>Pay back </a:t>
            </a:r>
          </a:p>
          <a:p>
            <a:pPr algn="ctr" defTabSz="554437"/>
            <a:r>
              <a:rPr lang="en-US" sz="1800" b="1" dirty="0">
                <a:solidFill>
                  <a:srgbClr val="494949"/>
                </a:solidFill>
                <a:latin typeface="Roboto Condensed Light" panose="02000000000000000000" pitchFamily="2" charset="0"/>
                <a:ea typeface="Roboto Condensed Light" panose="02000000000000000000" pitchFamily="2" charset="0"/>
              </a:rPr>
              <a:t>technical debt:</a:t>
            </a:r>
          </a:p>
          <a:p>
            <a:pPr algn="ctr" defTabSz="554437"/>
            <a:endParaRPr lang="en-US" sz="1100" b="1" dirty="0">
              <a:solidFill>
                <a:srgbClr val="494949"/>
              </a:solidFill>
              <a:latin typeface="Roboto Condensed Light" panose="02000000000000000000" pitchFamily="2" charset="0"/>
              <a:ea typeface="Roboto Condensed Light" panose="02000000000000000000" pitchFamily="2" charset="0"/>
            </a:endParaRPr>
          </a:p>
          <a:p>
            <a:pPr algn="ctr" defTabSz="554437"/>
            <a:r>
              <a:rPr lang="en-US" sz="1600" dirty="0">
                <a:solidFill>
                  <a:srgbClr val="494949"/>
                </a:solidFill>
                <a:latin typeface="Roboto Condensed Light" panose="02000000000000000000" pitchFamily="2" charset="0"/>
                <a:ea typeface="Roboto Condensed Light" panose="02000000000000000000" pitchFamily="2" charset="0"/>
              </a:rPr>
              <a:t>Refactor </a:t>
            </a:r>
          </a:p>
          <a:p>
            <a:pPr algn="ctr" defTabSz="554437"/>
            <a:r>
              <a:rPr lang="en-US" sz="1600" dirty="0">
                <a:solidFill>
                  <a:srgbClr val="494949"/>
                </a:solidFill>
                <a:latin typeface="Roboto Condensed Light" panose="02000000000000000000" pitchFamily="2" charset="0"/>
                <a:ea typeface="Roboto Condensed Light" panose="02000000000000000000" pitchFamily="2" charset="0"/>
              </a:rPr>
              <a:t>Rebuild </a:t>
            </a:r>
          </a:p>
          <a:p>
            <a:pPr algn="ctr" defTabSz="554437"/>
            <a:r>
              <a:rPr lang="en-US" sz="1600" dirty="0">
                <a:solidFill>
                  <a:srgbClr val="494949"/>
                </a:solidFill>
                <a:latin typeface="Roboto Condensed Light" panose="02000000000000000000" pitchFamily="2" charset="0"/>
                <a:ea typeface="Roboto Condensed Light" panose="02000000000000000000" pitchFamily="2" charset="0"/>
              </a:rPr>
              <a:t>Rehost</a:t>
            </a:r>
          </a:p>
          <a:p>
            <a:pPr algn="ctr" defTabSz="554437"/>
            <a:r>
              <a:rPr lang="en-US" sz="1600" dirty="0">
                <a:solidFill>
                  <a:srgbClr val="494949"/>
                </a:solidFill>
                <a:latin typeface="Roboto Condensed Light" panose="02000000000000000000" pitchFamily="2" charset="0"/>
                <a:ea typeface="Roboto Condensed Light" panose="02000000000000000000" pitchFamily="2" charset="0"/>
              </a:rPr>
              <a:t>(Re)purchase</a:t>
            </a:r>
          </a:p>
          <a:p>
            <a:pPr algn="ctr" defTabSz="554437"/>
            <a:r>
              <a:rPr lang="en-US" sz="1600" dirty="0">
                <a:solidFill>
                  <a:srgbClr val="494949"/>
                </a:solidFill>
                <a:latin typeface="Roboto Condensed Light" panose="02000000000000000000" pitchFamily="2" charset="0"/>
                <a:ea typeface="Roboto Condensed Light" panose="02000000000000000000" pitchFamily="2" charset="0"/>
              </a:rPr>
              <a:t>Retire</a:t>
            </a:r>
            <a:endParaRPr lang="en-US" sz="1800" dirty="0">
              <a:solidFill>
                <a:srgbClr val="494949"/>
              </a:solidFill>
              <a:latin typeface="Roboto Condensed Light" panose="02000000000000000000" pitchFamily="2" charset="0"/>
              <a:ea typeface="Roboto Condensed Light" panose="02000000000000000000" pitchFamily="2" charset="0"/>
            </a:endParaRPr>
          </a:p>
        </p:txBody>
      </p:sp>
      <p:grpSp>
        <p:nvGrpSpPr>
          <p:cNvPr id="8" name="Group 7">
            <a:extLst>
              <a:ext uri="{FF2B5EF4-FFF2-40B4-BE49-F238E27FC236}">
                <a16:creationId xmlns:a16="http://schemas.microsoft.com/office/drawing/2014/main" id="{A19588BD-A6FC-4143-8C01-456B0423E2C1}"/>
              </a:ext>
            </a:extLst>
          </p:cNvPr>
          <p:cNvGrpSpPr/>
          <p:nvPr/>
        </p:nvGrpSpPr>
        <p:grpSpPr>
          <a:xfrm>
            <a:off x="6494876" y="1831799"/>
            <a:ext cx="418743" cy="584229"/>
            <a:chOff x="6768663" y="4224335"/>
            <a:chExt cx="191491" cy="342701"/>
          </a:xfrm>
        </p:grpSpPr>
        <p:sp>
          <p:nvSpPr>
            <p:cNvPr id="9" name="Oval 8">
              <a:extLst>
                <a:ext uri="{FF2B5EF4-FFF2-40B4-BE49-F238E27FC236}">
                  <a16:creationId xmlns:a16="http://schemas.microsoft.com/office/drawing/2014/main" id="{A8D09161-06A9-4695-B559-B2D2CC986B6D}"/>
                </a:ext>
              </a:extLst>
            </p:cNvPr>
            <p:cNvSpPr/>
            <p:nvPr/>
          </p:nvSpPr>
          <p:spPr>
            <a:xfrm>
              <a:off x="6768663" y="4224335"/>
              <a:ext cx="191491" cy="248952"/>
            </a:xfrm>
            <a:prstGeom prst="ellipse">
              <a:avLst/>
            </a:prstGeom>
            <a:effectLst>
              <a:glow rad="139700">
                <a:schemeClr val="accent3">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54437"/>
              <a:endParaRPr lang="en-CA" sz="1800" dirty="0">
                <a:solidFill>
                  <a:srgbClr val="FFFFFF"/>
                </a:solidFill>
                <a:latin typeface="Calibri" panose="020F0502020204030204"/>
              </a:endParaRPr>
            </a:p>
          </p:txBody>
        </p:sp>
        <p:sp>
          <p:nvSpPr>
            <p:cNvPr id="10" name="Cylinder 9">
              <a:extLst>
                <a:ext uri="{FF2B5EF4-FFF2-40B4-BE49-F238E27FC236}">
                  <a16:creationId xmlns:a16="http://schemas.microsoft.com/office/drawing/2014/main" id="{AE5FBB22-1769-4CC4-A9CF-6CD300069372}"/>
                </a:ext>
              </a:extLst>
            </p:cNvPr>
            <p:cNvSpPr/>
            <p:nvPr/>
          </p:nvSpPr>
          <p:spPr>
            <a:xfrm rot="10800000">
              <a:off x="6823464" y="4451820"/>
              <a:ext cx="84638" cy="115216"/>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437"/>
              <a:endParaRPr lang="en-CA" sz="1800" dirty="0">
                <a:solidFill>
                  <a:srgbClr val="FFFFFF"/>
                </a:solidFill>
                <a:latin typeface="Calibri" panose="020F0502020204030204"/>
              </a:endParaRPr>
            </a:p>
          </p:txBody>
        </p:sp>
      </p:grpSp>
    </p:spTree>
    <p:extLst>
      <p:ext uri="{BB962C8B-B14F-4D97-AF65-F5344CB8AC3E}">
        <p14:creationId xmlns:p14="http://schemas.microsoft.com/office/powerpoint/2010/main" val="118517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9F5F89-FF8D-5F49-8452-D4CC10E288E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853710" y="1843701"/>
            <a:ext cx="5994371" cy="3373199"/>
          </a:xfrm>
          <a:prstGeom prst="rect">
            <a:avLst/>
          </a:prstGeom>
        </p:spPr>
      </p:pic>
      <p:pic>
        <p:nvPicPr>
          <p:cNvPr id="11" name="Picture 10">
            <a:extLst>
              <a:ext uri="{FF2B5EF4-FFF2-40B4-BE49-F238E27FC236}">
                <a16:creationId xmlns:a16="http://schemas.microsoft.com/office/drawing/2014/main" id="{C05D3A47-8F5D-9647-A863-1DE56A91E3A4}"/>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3086894" y="1742101"/>
            <a:ext cx="5994372" cy="3373199"/>
          </a:xfrm>
          <a:prstGeom prst="rect">
            <a:avLst/>
          </a:prstGeom>
        </p:spPr>
      </p:pic>
      <p:pic>
        <p:nvPicPr>
          <p:cNvPr id="12" name="Picture 11">
            <a:extLst>
              <a:ext uri="{FF2B5EF4-FFF2-40B4-BE49-F238E27FC236}">
                <a16:creationId xmlns:a16="http://schemas.microsoft.com/office/drawing/2014/main" id="{05757B9C-9790-5541-AD21-63015BF1916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6934995" y="1742101"/>
            <a:ext cx="5994637" cy="3373349"/>
          </a:xfrm>
          <a:prstGeom prst="rect">
            <a:avLst/>
          </a:prstGeom>
        </p:spPr>
      </p:pic>
      <p:sp>
        <p:nvSpPr>
          <p:cNvPr id="13" name="Rectangle 12">
            <a:extLst>
              <a:ext uri="{FF2B5EF4-FFF2-40B4-BE49-F238E27FC236}">
                <a16:creationId xmlns:a16="http://schemas.microsoft.com/office/drawing/2014/main" id="{81A7BD8C-6502-A549-A087-5E557EF075FB}"/>
              </a:ext>
            </a:extLst>
          </p:cNvPr>
          <p:cNvSpPr/>
          <p:nvPr/>
        </p:nvSpPr>
        <p:spPr>
          <a:xfrm>
            <a:off x="370864" y="4658952"/>
            <a:ext cx="3708401" cy="54000"/>
          </a:xfrm>
          <a:prstGeom prst="rect">
            <a:avLst/>
          </a:prstGeom>
          <a:solidFill>
            <a:srgbClr val="B3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14" name="Rectangle 13">
            <a:extLst>
              <a:ext uri="{FF2B5EF4-FFF2-40B4-BE49-F238E27FC236}">
                <a16:creationId xmlns:a16="http://schemas.microsoft.com/office/drawing/2014/main" id="{05BCA3C4-18C9-9845-B05E-44B99BE411EC}"/>
              </a:ext>
            </a:extLst>
          </p:cNvPr>
          <p:cNvSpPr/>
          <p:nvPr/>
        </p:nvSpPr>
        <p:spPr>
          <a:xfrm>
            <a:off x="4260850" y="4658952"/>
            <a:ext cx="3708401" cy="54000"/>
          </a:xfrm>
          <a:prstGeom prst="rect">
            <a:avLst/>
          </a:prstGeom>
          <a:solidFill>
            <a:srgbClr val="F17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15" name="Rectangle 14">
            <a:extLst>
              <a:ext uri="{FF2B5EF4-FFF2-40B4-BE49-F238E27FC236}">
                <a16:creationId xmlns:a16="http://schemas.microsoft.com/office/drawing/2014/main" id="{8B947AAF-002F-4B47-B7A1-5BED7E696C90}"/>
              </a:ext>
            </a:extLst>
          </p:cNvPr>
          <p:cNvSpPr/>
          <p:nvPr/>
        </p:nvSpPr>
        <p:spPr>
          <a:xfrm>
            <a:off x="8169825" y="4658952"/>
            <a:ext cx="3708401" cy="54000"/>
          </a:xfrm>
          <a:prstGeom prst="rect">
            <a:avLst/>
          </a:prstGeom>
          <a:solidFill>
            <a:srgbClr val="2B9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2" name="Title 1">
            <a:extLst>
              <a:ext uri="{FF2B5EF4-FFF2-40B4-BE49-F238E27FC236}">
                <a16:creationId xmlns:a16="http://schemas.microsoft.com/office/drawing/2014/main" id="{BDBEB923-D4F6-E94C-814E-8C31A0E743B5}"/>
              </a:ext>
            </a:extLst>
          </p:cNvPr>
          <p:cNvSpPr>
            <a:spLocks noGrp="1"/>
          </p:cNvSpPr>
          <p:nvPr>
            <p:ph type="title"/>
          </p:nvPr>
        </p:nvSpPr>
        <p:spPr/>
        <p:txBody>
          <a:bodyPr/>
          <a:lstStyle/>
          <a:p>
            <a:r>
              <a:rPr lang="en-CA" spc="-79" dirty="0"/>
              <a:t>E</a:t>
            </a:r>
            <a:r>
              <a:rPr lang="en-CA" spc="-130" dirty="0"/>
              <a:t>x</a:t>
            </a:r>
            <a:r>
              <a:rPr lang="en-CA" spc="-79" dirty="0"/>
              <a:t>ecuti</a:t>
            </a:r>
            <a:r>
              <a:rPr lang="en-CA" spc="-158" dirty="0"/>
              <a:t>v</a:t>
            </a:r>
            <a:r>
              <a:rPr lang="en-CA" spc="-3" dirty="0"/>
              <a:t>e </a:t>
            </a:r>
            <a:r>
              <a:rPr lang="en-CA" spc="-42" dirty="0"/>
              <a:t>Summary</a:t>
            </a:r>
            <a:endParaRPr lang="en-US" dirty="0"/>
          </a:p>
        </p:txBody>
      </p:sp>
      <p:sp>
        <p:nvSpPr>
          <p:cNvPr id="5" name="Text Placeholder 4">
            <a:extLst>
              <a:ext uri="{FF2B5EF4-FFF2-40B4-BE49-F238E27FC236}">
                <a16:creationId xmlns:a16="http://schemas.microsoft.com/office/drawing/2014/main" id="{80005E5B-FABC-E34E-BB01-080338E4F048}"/>
              </a:ext>
            </a:extLst>
          </p:cNvPr>
          <p:cNvSpPr>
            <a:spLocks noGrp="1"/>
          </p:cNvSpPr>
          <p:nvPr>
            <p:ph type="body" sz="quarter" idx="13"/>
          </p:nvPr>
        </p:nvSpPr>
        <p:spPr/>
        <p:txBody>
          <a:bodyPr/>
          <a:lstStyle/>
          <a:p>
            <a:r>
              <a:rPr lang="en-US" dirty="0"/>
              <a:t>Your Challenge</a:t>
            </a:r>
          </a:p>
        </p:txBody>
      </p:sp>
      <p:sp>
        <p:nvSpPr>
          <p:cNvPr id="7" name="Text Placeholder 6">
            <a:extLst>
              <a:ext uri="{FF2B5EF4-FFF2-40B4-BE49-F238E27FC236}">
                <a16:creationId xmlns:a16="http://schemas.microsoft.com/office/drawing/2014/main" id="{59A6EC1C-F28C-7B4C-8F22-A6457C4B8A70}"/>
              </a:ext>
            </a:extLst>
          </p:cNvPr>
          <p:cNvSpPr>
            <a:spLocks noGrp="1"/>
          </p:cNvSpPr>
          <p:nvPr>
            <p:ph type="body" sz="quarter" idx="15"/>
          </p:nvPr>
        </p:nvSpPr>
        <p:spPr/>
        <p:txBody>
          <a:bodyPr/>
          <a:lstStyle/>
          <a:p>
            <a:r>
              <a:rPr lang="en-US" dirty="0"/>
              <a:t>Common Obstacles</a:t>
            </a:r>
          </a:p>
        </p:txBody>
      </p:sp>
      <p:sp>
        <p:nvSpPr>
          <p:cNvPr id="9" name="Text Placeholder 8">
            <a:extLst>
              <a:ext uri="{FF2B5EF4-FFF2-40B4-BE49-F238E27FC236}">
                <a16:creationId xmlns:a16="http://schemas.microsoft.com/office/drawing/2014/main" id="{6C42E00F-3E3D-DB41-AFB7-AF68944040C3}"/>
              </a:ext>
            </a:extLst>
          </p:cNvPr>
          <p:cNvSpPr>
            <a:spLocks noGrp="1"/>
          </p:cNvSpPr>
          <p:nvPr>
            <p:ph type="body" sz="quarter" idx="17"/>
          </p:nvPr>
        </p:nvSpPr>
        <p:spPr/>
        <p:txBody>
          <a:bodyPr/>
          <a:lstStyle/>
          <a:p>
            <a:r>
              <a:rPr lang="en-US" dirty="0"/>
              <a:t>Info-Tech’s Approach</a:t>
            </a:r>
          </a:p>
        </p:txBody>
      </p:sp>
      <p:sp>
        <p:nvSpPr>
          <p:cNvPr id="4" name="Text Placeholder 3">
            <a:extLst>
              <a:ext uri="{FF2B5EF4-FFF2-40B4-BE49-F238E27FC236}">
                <a16:creationId xmlns:a16="http://schemas.microsoft.com/office/drawing/2014/main" id="{27793FA1-A38B-2C4F-AAC9-FBF515D54EB3}"/>
              </a:ext>
            </a:extLst>
          </p:cNvPr>
          <p:cNvSpPr>
            <a:spLocks noGrp="1"/>
          </p:cNvSpPr>
          <p:nvPr>
            <p:ph type="body" sz="quarter" idx="18"/>
          </p:nvPr>
        </p:nvSpPr>
        <p:spPr>
          <a:xfrm>
            <a:off x="371475" y="1991757"/>
            <a:ext cx="3707790" cy="2667045"/>
          </a:xfrm>
          <a:prstGeom prst="rect">
            <a:avLst/>
          </a:prstGeom>
        </p:spPr>
        <p:txBody>
          <a:bodyPr/>
          <a:lstStyle/>
          <a:p>
            <a:pPr marL="0" indent="0">
              <a:lnSpc>
                <a:spcPts val="1800"/>
              </a:lnSpc>
              <a:buNone/>
            </a:pPr>
            <a:r>
              <a:rPr lang="en-US" dirty="0">
                <a:solidFill>
                  <a:srgbClr val="000000"/>
                </a:solidFill>
              </a:rPr>
              <a:t>You know you have technical debt – everyone does. But ask yourself the following:</a:t>
            </a:r>
          </a:p>
          <a:p>
            <a:pPr>
              <a:lnSpc>
                <a:spcPts val="1800"/>
              </a:lnSpc>
            </a:pPr>
            <a:r>
              <a:rPr lang="en-CA" dirty="0">
                <a:solidFill>
                  <a:srgbClr val="000000"/>
                </a:solidFill>
              </a:rPr>
              <a:t>Do you </a:t>
            </a:r>
            <a:r>
              <a:rPr lang="en-CA" dirty="0"/>
              <a:t>have a list of your critical technical debt?</a:t>
            </a:r>
            <a:endParaRPr lang="en-CA" dirty="0">
              <a:solidFill>
                <a:srgbClr val="000000"/>
              </a:solidFill>
            </a:endParaRPr>
          </a:p>
          <a:p>
            <a:pPr>
              <a:lnSpc>
                <a:spcPts val="1800"/>
              </a:lnSpc>
            </a:pPr>
            <a:r>
              <a:rPr lang="en-CA" dirty="0">
                <a:solidFill>
                  <a:srgbClr val="000000"/>
                </a:solidFill>
              </a:rPr>
              <a:t>Can you confidently speak to the business impact of technical debt?</a:t>
            </a:r>
          </a:p>
          <a:p>
            <a:pPr>
              <a:lnSpc>
                <a:spcPts val="1800"/>
              </a:lnSpc>
            </a:pPr>
            <a:r>
              <a:rPr lang="en-CA" dirty="0"/>
              <a:t>Do you have a methodology and a business case to address technical debt that has an unacceptable level of impact on the business?</a:t>
            </a:r>
            <a:endParaRPr lang="en-CA" dirty="0">
              <a:solidFill>
                <a:srgbClr val="000000"/>
              </a:solidFill>
            </a:endParaRPr>
          </a:p>
          <a:p>
            <a:pPr marL="0" indent="0">
              <a:lnSpc>
                <a:spcPts val="1800"/>
              </a:lnSpc>
              <a:buNone/>
            </a:pPr>
            <a:r>
              <a:rPr lang="en-CA" dirty="0">
                <a:solidFill>
                  <a:srgbClr val="000000"/>
                </a:solidFill>
              </a:rPr>
              <a:t>If you answered “no” to any of these questions, read on.</a:t>
            </a:r>
          </a:p>
          <a:p>
            <a:pPr marL="0" indent="0">
              <a:lnSpc>
                <a:spcPts val="1800"/>
              </a:lnSpc>
              <a:buNone/>
            </a:pPr>
            <a:endParaRPr lang="en-CA" dirty="0">
              <a:solidFill>
                <a:srgbClr val="000000"/>
              </a:solidFill>
            </a:endParaRPr>
          </a:p>
          <a:p>
            <a:pPr marL="0" indent="0">
              <a:lnSpc>
                <a:spcPts val="1800"/>
              </a:lnSpc>
              <a:buNone/>
            </a:pPr>
            <a:endParaRPr lang="en-CA" dirty="0">
              <a:solidFill>
                <a:srgbClr val="000000"/>
              </a:solidFill>
            </a:endParaRPr>
          </a:p>
          <a:p>
            <a:pPr marL="0" indent="0">
              <a:lnSpc>
                <a:spcPts val="1800"/>
              </a:lnSpc>
              <a:buNone/>
            </a:pPr>
            <a:endParaRPr lang="en-CA" dirty="0">
              <a:solidFill>
                <a:srgbClr val="000000"/>
              </a:solidFill>
            </a:endParaRPr>
          </a:p>
          <a:p>
            <a:pPr marL="0" indent="0">
              <a:lnSpc>
                <a:spcPts val="1800"/>
              </a:lnSpc>
              <a:buNone/>
            </a:pPr>
            <a:endParaRPr lang="en-CA" dirty="0">
              <a:solidFill>
                <a:srgbClr val="000000"/>
              </a:solidFill>
            </a:endParaRPr>
          </a:p>
          <a:p>
            <a:pPr marL="0" indent="0">
              <a:lnSpc>
                <a:spcPts val="1800"/>
              </a:lnSpc>
              <a:buNone/>
            </a:pPr>
            <a:endParaRPr lang="en-CA" dirty="0">
              <a:solidFill>
                <a:srgbClr val="000000"/>
              </a:solidFill>
            </a:endParaRPr>
          </a:p>
        </p:txBody>
      </p:sp>
      <p:sp>
        <p:nvSpPr>
          <p:cNvPr id="6" name="Text Placeholder 5">
            <a:extLst>
              <a:ext uri="{FF2B5EF4-FFF2-40B4-BE49-F238E27FC236}">
                <a16:creationId xmlns:a16="http://schemas.microsoft.com/office/drawing/2014/main" id="{A7C9325C-82FA-1447-94F3-75405DB036ED}"/>
              </a:ext>
            </a:extLst>
          </p:cNvPr>
          <p:cNvSpPr>
            <a:spLocks noGrp="1"/>
          </p:cNvSpPr>
          <p:nvPr>
            <p:ph type="body" sz="quarter" idx="19"/>
          </p:nvPr>
        </p:nvSpPr>
        <p:spPr>
          <a:xfrm>
            <a:off x="4267994" y="1991757"/>
            <a:ext cx="3658265" cy="2667045"/>
          </a:xfrm>
          <a:prstGeom prst="rect">
            <a:avLst/>
          </a:prstGeom>
        </p:spPr>
        <p:txBody>
          <a:bodyPr/>
          <a:lstStyle/>
          <a:p>
            <a:pPr marL="0" indent="0">
              <a:buNone/>
            </a:pPr>
            <a:r>
              <a:rPr lang="en-US" dirty="0">
                <a:solidFill>
                  <a:schemeClr val="tx1">
                    <a:lumMod val="50000"/>
                  </a:schemeClr>
                </a:solidFill>
              </a:rPr>
              <a:t>These obstacles get in the way of effective technical debt management:</a:t>
            </a:r>
          </a:p>
          <a:p>
            <a:r>
              <a:rPr lang="en-US" sz="1400" dirty="0">
                <a:solidFill>
                  <a:schemeClr val="tx1">
                    <a:lumMod val="50000"/>
                  </a:schemeClr>
                </a:solidFill>
                <a:effectLst/>
                <a:cs typeface="Times New Roman" panose="02020603050405020304" pitchFamily="18" charset="0"/>
              </a:rPr>
              <a:t>IT doesn’t have the resources or authority to make needed changes to address the impact of tech debt and can’t make the case for improvement without good data on the problem.</a:t>
            </a:r>
            <a:endParaRPr lang="en-CA" sz="1400" dirty="0">
              <a:solidFill>
                <a:schemeClr val="tx1">
                  <a:lumMod val="50000"/>
                </a:schemeClr>
              </a:solidFill>
              <a:effectLst/>
              <a:cs typeface="Times New Roman" panose="02020603050405020304" pitchFamily="18" charset="0"/>
            </a:endParaRPr>
          </a:p>
          <a:p>
            <a:pPr>
              <a:spcAft>
                <a:spcPts val="600"/>
              </a:spcAft>
            </a:pPr>
            <a:r>
              <a:rPr lang="en-US" sz="1400" dirty="0">
                <a:solidFill>
                  <a:schemeClr val="tx1">
                    <a:lumMod val="50000"/>
                  </a:schemeClr>
                </a:solidFill>
                <a:effectLst/>
                <a:cs typeface="Times New Roman" panose="02020603050405020304" pitchFamily="18" charset="0"/>
              </a:rPr>
              <a:t>Efforts to track technical debt get stuck in the weeds, don’t connect technical issues to business impact, and run out of steam. </a:t>
            </a:r>
            <a:endParaRPr lang="en-CA" sz="1400" dirty="0">
              <a:solidFill>
                <a:schemeClr val="tx1">
                  <a:lumMod val="50000"/>
                </a:schemeClr>
              </a:solidFill>
              <a:effectLst/>
              <a:cs typeface="Times New Roman" panose="02020603050405020304" pitchFamily="18" charset="0"/>
            </a:endParaRPr>
          </a:p>
          <a:p>
            <a:endParaRPr lang="en-CA" dirty="0">
              <a:solidFill>
                <a:schemeClr val="tx1">
                  <a:lumMod val="50000"/>
                </a:schemeClr>
              </a:solidFill>
            </a:endParaRPr>
          </a:p>
        </p:txBody>
      </p:sp>
      <p:sp>
        <p:nvSpPr>
          <p:cNvPr id="8" name="Text Placeholder 7">
            <a:extLst>
              <a:ext uri="{FF2B5EF4-FFF2-40B4-BE49-F238E27FC236}">
                <a16:creationId xmlns:a16="http://schemas.microsoft.com/office/drawing/2014/main" id="{90AD9441-D636-F047-A10D-3ADBEEBBB987}"/>
              </a:ext>
            </a:extLst>
          </p:cNvPr>
          <p:cNvSpPr>
            <a:spLocks noGrp="1"/>
          </p:cNvSpPr>
          <p:nvPr>
            <p:ph type="body" sz="quarter" idx="20"/>
          </p:nvPr>
        </p:nvSpPr>
        <p:spPr>
          <a:xfrm>
            <a:off x="8154194" y="1991757"/>
            <a:ext cx="3658265" cy="2667045"/>
          </a:xfrm>
          <a:prstGeom prst="rect">
            <a:avLst/>
          </a:prstGeom>
        </p:spPr>
        <p:txBody>
          <a:bodyPr/>
          <a:lstStyle/>
          <a:p>
            <a:r>
              <a:rPr lang="en-US" dirty="0"/>
              <a:t>Define and identify your technical debt, focusing on tech debt you think you can actually fix.</a:t>
            </a:r>
          </a:p>
          <a:p>
            <a:r>
              <a:rPr lang="en-US" dirty="0"/>
              <a:t>Conduct a streamlined and targeted business impact analysis to prioritize tech debt based on its ongoing business impact.</a:t>
            </a:r>
          </a:p>
          <a:p>
            <a:r>
              <a:rPr lang="en-US" dirty="0"/>
              <a:t>Identify opportunities to better manage technical debt and present those options to business decisionmakers, as needed.</a:t>
            </a:r>
          </a:p>
        </p:txBody>
      </p:sp>
      <p:grpSp>
        <p:nvGrpSpPr>
          <p:cNvPr id="16" name="Group 15">
            <a:extLst>
              <a:ext uri="{FF2B5EF4-FFF2-40B4-BE49-F238E27FC236}">
                <a16:creationId xmlns:a16="http://schemas.microsoft.com/office/drawing/2014/main" id="{CAFF2AC8-5F14-D84D-86C3-BAF386B22002}"/>
              </a:ext>
            </a:extLst>
          </p:cNvPr>
          <p:cNvGrpSpPr/>
          <p:nvPr/>
        </p:nvGrpSpPr>
        <p:grpSpPr>
          <a:xfrm>
            <a:off x="368194" y="4831227"/>
            <a:ext cx="11487081" cy="1456588"/>
            <a:chOff x="6353842" y="3127248"/>
            <a:chExt cx="3887438" cy="1664208"/>
          </a:xfrm>
        </p:grpSpPr>
        <p:sp>
          <p:nvSpPr>
            <p:cNvPr id="17" name="Rectangle 16">
              <a:extLst>
                <a:ext uri="{FF2B5EF4-FFF2-40B4-BE49-F238E27FC236}">
                  <a16:creationId xmlns:a16="http://schemas.microsoft.com/office/drawing/2014/main" id="{78E41E68-57BC-5A45-8C5B-1F4EE2BA8F9D}"/>
                </a:ext>
              </a:extLst>
            </p:cNvPr>
            <p:cNvSpPr/>
            <p:nvPr/>
          </p:nvSpPr>
          <p:spPr>
            <a:xfrm>
              <a:off x="6353842" y="3127248"/>
              <a:ext cx="3887438" cy="1664208"/>
            </a:xfrm>
            <a:prstGeom prst="rect">
              <a:avLst/>
            </a:prstGeom>
            <a:gradFill>
              <a:gsLst>
                <a:gs pos="0">
                  <a:srgbClr val="2576B7"/>
                </a:gs>
                <a:gs pos="100000">
                  <a:schemeClr val="accent1">
                    <a:lumMod val="60000"/>
                    <a:lumOff val="40000"/>
                  </a:schemeClr>
                </a:gs>
              </a:gsLst>
              <a:lin ang="2700000" scaled="0"/>
            </a:gra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dirty="0">
                  <a:solidFill>
                    <a:schemeClr val="bg1"/>
                  </a:solidFill>
                  <a:latin typeface="Montserrat Medium" pitchFamily="2" charset="77"/>
                </a:rPr>
                <a:t>Three key steps enable effective technical debt governance.</a:t>
              </a:r>
            </a:p>
            <a:p>
              <a:pPr>
                <a:lnSpc>
                  <a:spcPts val="1800"/>
                </a:lnSpc>
                <a:spcBef>
                  <a:spcPts val="800"/>
                </a:spcBef>
              </a:pPr>
              <a:r>
                <a:rPr lang="en-US" sz="1400" dirty="0">
                  <a:solidFill>
                    <a:schemeClr val="bg1"/>
                  </a:solidFill>
                  <a:latin typeface="Roboto Condensed Light" panose="02000000000000000000" pitchFamily="2" charset="0"/>
                  <a:ea typeface="Roboto Condensed Light" panose="02000000000000000000" pitchFamily="2" charset="0"/>
                </a:rPr>
                <a:t>Technical debt is a type of technical risk, which in turn is business risk. IT should be a trusted advisor to business leaders making risk management decisions and must communicate the level of risk and options to manage that risk. It’s up to the business to decide whether to accept technical debt or mitigate it.</a:t>
              </a:r>
            </a:p>
          </p:txBody>
        </p:sp>
        <p:sp>
          <p:nvSpPr>
            <p:cNvPr id="18" name="Rectangle 17">
              <a:extLst>
                <a:ext uri="{FF2B5EF4-FFF2-40B4-BE49-F238E27FC236}">
                  <a16:creationId xmlns:a16="http://schemas.microsoft.com/office/drawing/2014/main" id="{E5C426B7-54D5-6E4B-B315-687203C7E4D7}"/>
                </a:ext>
              </a:extLst>
            </p:cNvPr>
            <p:cNvSpPr/>
            <p:nvPr/>
          </p:nvSpPr>
          <p:spPr>
            <a:xfrm>
              <a:off x="6353842" y="3127248"/>
              <a:ext cx="3887438" cy="1664208"/>
            </a:xfrm>
            <a:prstGeom prst="rect">
              <a:avLst/>
            </a:prstGeom>
            <a:noFill/>
            <a:ln w="3175" cmpd="thinThick">
              <a:gradFill>
                <a:gsLst>
                  <a:gs pos="0">
                    <a:srgbClr val="2576B7"/>
                  </a:gs>
                  <a:gs pos="50000">
                    <a:srgbClr val="2576B7">
                      <a:alpha val="0"/>
                    </a:srgbClr>
                  </a:gs>
                  <a:gs pos="99000">
                    <a:srgbClr val="2576B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spTree>
    <p:extLst>
      <p:ext uri="{BB962C8B-B14F-4D97-AF65-F5344CB8AC3E}">
        <p14:creationId xmlns:p14="http://schemas.microsoft.com/office/powerpoint/2010/main" val="789819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1083966031"/>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Long-list of potential solutions to resolve critical technical debt</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Prioritized action items to address technical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Sticky notes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173038" indent="-173038">
                        <a:lnSpc>
                          <a:spcPts val="1600"/>
                        </a:lnSpc>
                        <a:spcBef>
                          <a:spcPts val="800"/>
                        </a:spcBef>
                        <a:buFont typeface="Arial" panose="020B0604020202020204" pitchFamily="34" charset="0"/>
                        <a:buChar char="•"/>
                        <a:tabLst/>
                      </a:pPr>
                      <a:endParaRPr lang="en-US" sz="1200" b="0" i="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773242" cy="1130188"/>
          </a:xfrm>
        </p:spPr>
        <p:txBody>
          <a:bodyPr/>
          <a:lstStyle/>
          <a:p>
            <a:r>
              <a:rPr lang="en-US" dirty="0">
                <a:solidFill>
                  <a:srgbClr val="2576B7"/>
                </a:solidFill>
              </a:rPr>
              <a:t>3.1.2 </a:t>
            </a:r>
            <a:r>
              <a:rPr lang="en-US" dirty="0"/>
              <a:t>Prioritize solutions</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67658" y="1109863"/>
            <a:ext cx="4116208" cy="669978"/>
          </a:xfrm>
        </p:spPr>
        <p:txBody>
          <a:bodyPr/>
          <a:lstStyle/>
          <a:p>
            <a:r>
              <a:rPr lang="en-US" sz="1600" dirty="0">
                <a:latin typeface="Exo" panose="02000503000000000000" pitchFamily="2" charset="77"/>
              </a:rPr>
              <a:t>1.5 hours</a:t>
            </a:r>
          </a:p>
        </p:txBody>
      </p:sp>
      <p:sp>
        <p:nvSpPr>
          <p:cNvPr id="6" name="Text Placeholder 2">
            <a:extLst>
              <a:ext uri="{FF2B5EF4-FFF2-40B4-BE49-F238E27FC236}">
                <a16:creationId xmlns:a16="http://schemas.microsoft.com/office/drawing/2014/main" id="{9D162026-B064-42A3-80EC-3798413FFB04}"/>
              </a:ext>
            </a:extLst>
          </p:cNvPr>
          <p:cNvSpPr txBox="1">
            <a:spLocks/>
          </p:cNvSpPr>
          <p:nvPr/>
        </p:nvSpPr>
        <p:spPr bwMode="auto">
          <a:xfrm>
            <a:off x="313180" y="1626820"/>
            <a:ext cx="3568281" cy="44658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900"/>
              </a:spcBef>
              <a:buFont typeface="+mj-lt"/>
              <a:buAutoNum type="arabicPeriod"/>
            </a:pPr>
            <a:r>
              <a:rPr lang="en-US" sz="1600" dirty="0">
                <a:latin typeface="Roboto Condensed Light" panose="02000000000000000000" pitchFamily="2" charset="0"/>
                <a:ea typeface="Roboto Condensed Light" panose="02000000000000000000" pitchFamily="2" charset="0"/>
              </a:rPr>
              <a:t>On a whiteboard or flip chart paper, draw the value-effort chart (example at right). Ask owners to move their sticky notes to the value-effort grid and  present their sticky notes and value and effort to the group.</a:t>
            </a:r>
          </a:p>
          <a:p>
            <a:pPr marL="342900" indent="-342900">
              <a:spcBef>
                <a:spcPts val="900"/>
              </a:spcBef>
              <a:buFont typeface="+mj-lt"/>
              <a:buAutoNum type="arabicPeriod"/>
            </a:pPr>
            <a:r>
              <a:rPr lang="en-US" sz="1600" dirty="0">
                <a:latin typeface="Roboto Condensed Light" panose="02000000000000000000" pitchFamily="2" charset="0"/>
                <a:ea typeface="Roboto Condensed Light" panose="02000000000000000000" pitchFamily="2" charset="0"/>
              </a:rPr>
              <a:t>After each owner has presented their sticky notes, get feedback from the group. Adjust notes based on the discussion.</a:t>
            </a:r>
          </a:p>
          <a:p>
            <a:pPr marL="342900" indent="-342900">
              <a:spcBef>
                <a:spcPts val="900"/>
              </a:spcBef>
              <a:buFont typeface="+mj-lt"/>
              <a:buAutoNum type="arabicPeriod"/>
            </a:pPr>
            <a:r>
              <a:rPr lang="en-US" sz="1600" dirty="0">
                <a:latin typeface="Roboto Condensed Light" panose="02000000000000000000" pitchFamily="2" charset="0"/>
                <a:ea typeface="Roboto Condensed Light" panose="02000000000000000000" pitchFamily="2" charset="0"/>
              </a:rPr>
              <a:t>Use this assessment to identify high-, medium-, and low-priority projects. In general, prioritize high-value, low-effort projects.</a:t>
            </a:r>
          </a:p>
          <a:p>
            <a:pPr marL="342900" indent="-342900">
              <a:spcBef>
                <a:spcPts val="900"/>
              </a:spcBef>
              <a:buFont typeface="+mj-lt"/>
              <a:buAutoNum type="arabicPeriod"/>
            </a:pPr>
            <a:r>
              <a:rPr lang="en-US" sz="1600" dirty="0">
                <a:latin typeface="Roboto Condensed Light" panose="02000000000000000000" pitchFamily="2" charset="0"/>
                <a:ea typeface="Roboto Condensed Light" panose="02000000000000000000" pitchFamily="2" charset="0"/>
              </a:rPr>
              <a:t>Take a picture of the diagram, and use this exercise to identify and populate value, effort, and priority in the </a:t>
            </a:r>
            <a:r>
              <a:rPr lang="en-US" sz="1600" i="1" dirty="0">
                <a:latin typeface="Roboto Condensed Light" panose="02000000000000000000" pitchFamily="2" charset="0"/>
                <a:ea typeface="Roboto Condensed Light" panose="02000000000000000000" pitchFamily="2" charset="0"/>
                <a:hlinkClick r:id="rId3"/>
              </a:rPr>
              <a:t>Roadmap Tool</a:t>
            </a:r>
            <a:r>
              <a:rPr lang="en-US" sz="1600" i="1" dirty="0">
                <a:latin typeface="Roboto Condensed Light" panose="02000000000000000000" pitchFamily="2" charset="0"/>
                <a:ea typeface="Roboto Condensed Light" panose="02000000000000000000" pitchFamily="2" charset="0"/>
              </a:rPr>
              <a:t>.</a:t>
            </a:r>
          </a:p>
        </p:txBody>
      </p:sp>
      <p:graphicFrame>
        <p:nvGraphicFramePr>
          <p:cNvPr id="19" name="Table 18">
            <a:extLst>
              <a:ext uri="{FF2B5EF4-FFF2-40B4-BE49-F238E27FC236}">
                <a16:creationId xmlns:a16="http://schemas.microsoft.com/office/drawing/2014/main" id="{02D6446F-BE19-402A-8678-B6E43479CEE1}"/>
              </a:ext>
            </a:extLst>
          </p:cNvPr>
          <p:cNvGraphicFramePr>
            <a:graphicFrameLocks noGrp="1"/>
          </p:cNvGraphicFramePr>
          <p:nvPr>
            <p:extLst>
              <p:ext uri="{D42A27DB-BD31-4B8C-83A1-F6EECF244321}">
                <p14:modId xmlns:p14="http://schemas.microsoft.com/office/powerpoint/2010/main" val="2893157496"/>
              </p:ext>
            </p:extLst>
          </p:nvPr>
        </p:nvGraphicFramePr>
        <p:xfrm>
          <a:off x="4422777" y="3207784"/>
          <a:ext cx="2181550" cy="1894698"/>
        </p:xfrm>
        <a:graphic>
          <a:graphicData uri="http://schemas.openxmlformats.org/drawingml/2006/table">
            <a:tbl>
              <a:tblPr firstRow="1" bandRow="1">
                <a:tableStyleId>{5C22544A-7EE6-4342-B048-85BDC9FD1C3A}</a:tableStyleId>
              </a:tblPr>
              <a:tblGrid>
                <a:gridCol w="1090775">
                  <a:extLst>
                    <a:ext uri="{9D8B030D-6E8A-4147-A177-3AD203B41FA5}">
                      <a16:colId xmlns:a16="http://schemas.microsoft.com/office/drawing/2014/main" val="4176152766"/>
                    </a:ext>
                  </a:extLst>
                </a:gridCol>
                <a:gridCol w="1090775">
                  <a:extLst>
                    <a:ext uri="{9D8B030D-6E8A-4147-A177-3AD203B41FA5}">
                      <a16:colId xmlns:a16="http://schemas.microsoft.com/office/drawing/2014/main" val="3644179619"/>
                    </a:ext>
                  </a:extLst>
                </a:gridCol>
              </a:tblGrid>
              <a:tr h="947349">
                <a:tc>
                  <a:txBody>
                    <a:bodyPr/>
                    <a:lstStyle/>
                    <a:p>
                      <a:pPr algn="l"/>
                      <a:r>
                        <a:rPr lang="en-US" sz="1200" b="0" dirty="0">
                          <a:solidFill>
                            <a:schemeClr val="tx1"/>
                          </a:solidFill>
                          <a:latin typeface="Roboto Condensed Light" panose="02000000000000000000" pitchFamily="2" charset="0"/>
                          <a:ea typeface="Roboto Condensed Light" panose="02000000000000000000" pitchFamily="2" charset="0"/>
                        </a:rPr>
                        <a:t>Highest </a:t>
                      </a:r>
                    </a:p>
                    <a:p>
                      <a:pPr algn="l"/>
                      <a:r>
                        <a:rPr lang="en-US" sz="1200" b="0" dirty="0">
                          <a:solidFill>
                            <a:schemeClr val="tx1"/>
                          </a:solidFill>
                          <a:latin typeface="Roboto Condensed Light" panose="02000000000000000000" pitchFamily="2" charset="0"/>
                          <a:ea typeface="Roboto Condensed Light" panose="02000000000000000000" pitchFamily="2" charset="0"/>
                        </a:rPr>
                        <a:t>Priority</a:t>
                      </a:r>
                      <a:endParaRPr lang="en-CA" sz="1200" b="0" dirty="0">
                        <a:solidFill>
                          <a:schemeClr val="tx1"/>
                        </a:solidFill>
                        <a:latin typeface="Roboto Condensed Light" panose="02000000000000000000" pitchFamily="2" charset="0"/>
                        <a:ea typeface="Roboto Condensed Light" panose="020000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CA" sz="1200" b="0" dirty="0">
                        <a:solidFill>
                          <a:schemeClr val="tx1"/>
                        </a:solidFill>
                        <a:latin typeface="Roboto Condensed Light" panose="02000000000000000000" pitchFamily="2" charset="0"/>
                        <a:ea typeface="Roboto Condensed Light"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22802767"/>
                  </a:ext>
                </a:extLst>
              </a:tr>
              <a:tr h="947349">
                <a:tc>
                  <a:txBody>
                    <a:bodyPr/>
                    <a:lstStyle/>
                    <a:p>
                      <a:pPr algn="ctr"/>
                      <a:endParaRPr lang="en-CA" sz="1200" b="0" dirty="0">
                        <a:solidFill>
                          <a:schemeClr val="tx1"/>
                        </a:solidFill>
                        <a:latin typeface="Roboto Condensed Light" panose="02000000000000000000" pitchFamily="2" charset="0"/>
                        <a:ea typeface="Roboto Condensed Light" panose="02000000000000000000"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a:endParaRPr lang="en-CA" sz="1200" b="0" dirty="0">
                        <a:solidFill>
                          <a:schemeClr val="tx1"/>
                        </a:solidFill>
                        <a:latin typeface="Roboto Condensed Light" panose="02000000000000000000" pitchFamily="2" charset="0"/>
                        <a:ea typeface="Roboto Condensed Light" panose="02000000000000000000" pitchFamily="2" charset="0"/>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5328254"/>
                  </a:ext>
                </a:extLst>
              </a:tr>
            </a:tbl>
          </a:graphicData>
        </a:graphic>
      </p:graphicFrame>
      <p:grpSp>
        <p:nvGrpSpPr>
          <p:cNvPr id="20" name="Group 19">
            <a:extLst>
              <a:ext uri="{FF2B5EF4-FFF2-40B4-BE49-F238E27FC236}">
                <a16:creationId xmlns:a16="http://schemas.microsoft.com/office/drawing/2014/main" id="{6223DD02-98A3-4CCB-A2C8-9F87B3C38558}"/>
              </a:ext>
            </a:extLst>
          </p:cNvPr>
          <p:cNvGrpSpPr/>
          <p:nvPr/>
        </p:nvGrpSpPr>
        <p:grpSpPr>
          <a:xfrm>
            <a:off x="4213348" y="2702446"/>
            <a:ext cx="3000826" cy="2728847"/>
            <a:chOff x="5336801" y="1121410"/>
            <a:chExt cx="3285892" cy="3261379"/>
          </a:xfrm>
        </p:grpSpPr>
        <p:grpSp>
          <p:nvGrpSpPr>
            <p:cNvPr id="21" name="Group 20">
              <a:extLst>
                <a:ext uri="{FF2B5EF4-FFF2-40B4-BE49-F238E27FC236}">
                  <a16:creationId xmlns:a16="http://schemas.microsoft.com/office/drawing/2014/main" id="{760A7BC8-6EF2-43CB-95AA-074174E297E2}"/>
                </a:ext>
              </a:extLst>
            </p:cNvPr>
            <p:cNvGrpSpPr/>
            <p:nvPr/>
          </p:nvGrpSpPr>
          <p:grpSpPr>
            <a:xfrm>
              <a:off x="5336801" y="1121410"/>
              <a:ext cx="2635194" cy="2893541"/>
              <a:chOff x="5941247" y="1247534"/>
              <a:chExt cx="2635194" cy="2893541"/>
            </a:xfrm>
          </p:grpSpPr>
          <p:grpSp>
            <p:nvGrpSpPr>
              <p:cNvPr id="23" name="Group 22">
                <a:extLst>
                  <a:ext uri="{FF2B5EF4-FFF2-40B4-BE49-F238E27FC236}">
                    <a16:creationId xmlns:a16="http://schemas.microsoft.com/office/drawing/2014/main" id="{49C0046B-DD73-4496-A617-E3D4E3750567}"/>
                  </a:ext>
                </a:extLst>
              </p:cNvPr>
              <p:cNvGrpSpPr/>
              <p:nvPr/>
            </p:nvGrpSpPr>
            <p:grpSpPr>
              <a:xfrm>
                <a:off x="6159062" y="1723695"/>
                <a:ext cx="2417379" cy="2417380"/>
                <a:chOff x="5770179" y="1681655"/>
                <a:chExt cx="2417379" cy="2417380"/>
              </a:xfrm>
            </p:grpSpPr>
            <p:cxnSp>
              <p:nvCxnSpPr>
                <p:cNvPr id="25" name="Straight Arrow Connector 24">
                  <a:extLst>
                    <a:ext uri="{FF2B5EF4-FFF2-40B4-BE49-F238E27FC236}">
                      <a16:creationId xmlns:a16="http://schemas.microsoft.com/office/drawing/2014/main" id="{3129735A-4B0A-4725-A5EB-BD7119BA1378}"/>
                    </a:ext>
                  </a:extLst>
                </p:cNvPr>
                <p:cNvCxnSpPr/>
                <p:nvPr/>
              </p:nvCxnSpPr>
              <p:spPr>
                <a:xfrm flipV="1">
                  <a:off x="5770179" y="1681655"/>
                  <a:ext cx="0" cy="2417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41CF1F-6761-4FA7-BF27-1F6FAA8268BC}"/>
                    </a:ext>
                  </a:extLst>
                </p:cNvPr>
                <p:cNvCxnSpPr>
                  <a:cxnSpLocks/>
                </p:cNvCxnSpPr>
                <p:nvPr/>
              </p:nvCxnSpPr>
              <p:spPr>
                <a:xfrm rot="5400000" flipV="1">
                  <a:off x="6978869" y="2890345"/>
                  <a:ext cx="0" cy="2417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C2E63C5C-C91A-4F1C-B9BD-F5EF68D6FDBE}"/>
                  </a:ext>
                </a:extLst>
              </p:cNvPr>
              <p:cNvSpPr/>
              <p:nvPr/>
            </p:nvSpPr>
            <p:spPr>
              <a:xfrm>
                <a:off x="5941247" y="1247534"/>
                <a:ext cx="614700" cy="367839"/>
              </a:xfrm>
              <a:prstGeom prst="rect">
                <a:avLst/>
              </a:prstGeom>
            </p:spPr>
            <p:txBody>
              <a:bodyPr wrap="none">
                <a:spAutoFit/>
              </a:bodyPr>
              <a:lstStyle/>
              <a:p>
                <a:r>
                  <a:rPr lang="en-US" sz="1400" b="1" dirty="0">
                    <a:latin typeface="Roboto Condensed Light" panose="02000000000000000000" pitchFamily="2" charset="0"/>
                    <a:ea typeface="Roboto Condensed Light" panose="02000000000000000000" pitchFamily="2" charset="0"/>
                  </a:rPr>
                  <a:t>Value</a:t>
                </a:r>
                <a:endParaRPr lang="en-CA" sz="2400" b="1" dirty="0">
                  <a:latin typeface="Roboto Condensed Light" panose="02000000000000000000" pitchFamily="2" charset="0"/>
                  <a:ea typeface="Roboto Condensed Light" panose="02000000000000000000" pitchFamily="2" charset="0"/>
                </a:endParaRPr>
              </a:p>
            </p:txBody>
          </p:sp>
        </p:grpSp>
        <p:sp>
          <p:nvSpPr>
            <p:cNvPr id="22" name="Rectangle 21">
              <a:extLst>
                <a:ext uri="{FF2B5EF4-FFF2-40B4-BE49-F238E27FC236}">
                  <a16:creationId xmlns:a16="http://schemas.microsoft.com/office/drawing/2014/main" id="{FDD7E9B9-97AD-444A-9E0E-11FFF3C69547}"/>
                </a:ext>
              </a:extLst>
            </p:cNvPr>
            <p:cNvSpPr/>
            <p:nvPr/>
          </p:nvSpPr>
          <p:spPr>
            <a:xfrm>
              <a:off x="8004483" y="4014950"/>
              <a:ext cx="618210" cy="367839"/>
            </a:xfrm>
            <a:prstGeom prst="rect">
              <a:avLst/>
            </a:prstGeom>
          </p:spPr>
          <p:txBody>
            <a:bodyPr wrap="none">
              <a:spAutoFit/>
            </a:bodyPr>
            <a:lstStyle/>
            <a:p>
              <a:r>
                <a:rPr lang="en-US" sz="1400" b="1" dirty="0">
                  <a:latin typeface="Roboto Condensed Light" panose="02000000000000000000" pitchFamily="2" charset="0"/>
                  <a:ea typeface="Roboto Condensed Light" panose="02000000000000000000" pitchFamily="2" charset="0"/>
                </a:rPr>
                <a:t>Effort</a:t>
              </a:r>
              <a:endParaRPr lang="en-CA" sz="2400" b="1" dirty="0">
                <a:latin typeface="Roboto Condensed Light" panose="02000000000000000000" pitchFamily="2" charset="0"/>
                <a:ea typeface="Roboto Condensed Light" panose="02000000000000000000" pitchFamily="2" charset="0"/>
              </a:endParaRPr>
            </a:p>
          </p:txBody>
        </p:sp>
      </p:grpSp>
      <p:sp>
        <p:nvSpPr>
          <p:cNvPr id="27" name="Arrow: Up-Down 26">
            <a:extLst>
              <a:ext uri="{FF2B5EF4-FFF2-40B4-BE49-F238E27FC236}">
                <a16:creationId xmlns:a16="http://schemas.microsoft.com/office/drawing/2014/main" id="{530AB185-08E3-4704-B9D4-7AB344C3CEE5}"/>
              </a:ext>
            </a:extLst>
          </p:cNvPr>
          <p:cNvSpPr/>
          <p:nvPr/>
        </p:nvSpPr>
        <p:spPr>
          <a:xfrm rot="18825420">
            <a:off x="5545450" y="3351276"/>
            <a:ext cx="170119" cy="1423532"/>
          </a:xfrm>
          <a:prstGeom prst="upDownArrow">
            <a:avLst/>
          </a:prstGeom>
          <a:gradFill>
            <a:gsLst>
              <a:gs pos="0">
                <a:srgbClr val="00B050"/>
              </a:gs>
              <a:gs pos="100000">
                <a:srgbClr val="D9A21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Condensed Light" panose="02000000000000000000" pitchFamily="2" charset="0"/>
              <a:ea typeface="Roboto Condensed Light" panose="02000000000000000000" pitchFamily="2" charset="0"/>
            </a:endParaRPr>
          </a:p>
        </p:txBody>
      </p:sp>
      <p:sp>
        <p:nvSpPr>
          <p:cNvPr id="28" name="Rectangle 27">
            <a:extLst>
              <a:ext uri="{FF2B5EF4-FFF2-40B4-BE49-F238E27FC236}">
                <a16:creationId xmlns:a16="http://schemas.microsoft.com/office/drawing/2014/main" id="{99D9C10F-87DE-492B-8DC1-F19362FFA6F2}"/>
              </a:ext>
            </a:extLst>
          </p:cNvPr>
          <p:cNvSpPr/>
          <p:nvPr/>
        </p:nvSpPr>
        <p:spPr>
          <a:xfrm>
            <a:off x="4567076" y="3739363"/>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29" name="Rectangle 28">
            <a:extLst>
              <a:ext uri="{FF2B5EF4-FFF2-40B4-BE49-F238E27FC236}">
                <a16:creationId xmlns:a16="http://schemas.microsoft.com/office/drawing/2014/main" id="{CAE6258B-7BE9-4102-A714-DD3ADAA4521D}"/>
              </a:ext>
            </a:extLst>
          </p:cNvPr>
          <p:cNvSpPr/>
          <p:nvPr/>
        </p:nvSpPr>
        <p:spPr>
          <a:xfrm>
            <a:off x="5012982" y="3698530"/>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30" name="Rectangle 29">
            <a:extLst>
              <a:ext uri="{FF2B5EF4-FFF2-40B4-BE49-F238E27FC236}">
                <a16:creationId xmlns:a16="http://schemas.microsoft.com/office/drawing/2014/main" id="{95113EB0-2B14-475C-BC4A-176A0E775866}"/>
              </a:ext>
            </a:extLst>
          </p:cNvPr>
          <p:cNvSpPr/>
          <p:nvPr/>
        </p:nvSpPr>
        <p:spPr>
          <a:xfrm>
            <a:off x="6001435" y="3262221"/>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M</a:t>
            </a:r>
          </a:p>
        </p:txBody>
      </p:sp>
      <p:sp>
        <p:nvSpPr>
          <p:cNvPr id="32" name="Rectangle 31">
            <a:extLst>
              <a:ext uri="{FF2B5EF4-FFF2-40B4-BE49-F238E27FC236}">
                <a16:creationId xmlns:a16="http://schemas.microsoft.com/office/drawing/2014/main" id="{36B4E7EC-4DAA-4B4B-9885-AAF5C01AFDE7}"/>
              </a:ext>
            </a:extLst>
          </p:cNvPr>
          <p:cNvSpPr/>
          <p:nvPr/>
        </p:nvSpPr>
        <p:spPr>
          <a:xfrm>
            <a:off x="5173731" y="3160875"/>
            <a:ext cx="321498" cy="32242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33" name="Rectangle 32">
            <a:extLst>
              <a:ext uri="{FF2B5EF4-FFF2-40B4-BE49-F238E27FC236}">
                <a16:creationId xmlns:a16="http://schemas.microsoft.com/office/drawing/2014/main" id="{C8CA72E3-19CB-408A-8264-4CD839AD9992}"/>
              </a:ext>
            </a:extLst>
          </p:cNvPr>
          <p:cNvSpPr/>
          <p:nvPr/>
        </p:nvSpPr>
        <p:spPr>
          <a:xfrm>
            <a:off x="5429114" y="4673749"/>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L</a:t>
            </a:r>
          </a:p>
        </p:txBody>
      </p:sp>
      <p:sp>
        <p:nvSpPr>
          <p:cNvPr id="34" name="Rectangle 33">
            <a:extLst>
              <a:ext uri="{FF2B5EF4-FFF2-40B4-BE49-F238E27FC236}">
                <a16:creationId xmlns:a16="http://schemas.microsoft.com/office/drawing/2014/main" id="{6CFC37FE-A944-48CF-98A6-BE7F46A245C6}"/>
              </a:ext>
            </a:extLst>
          </p:cNvPr>
          <p:cNvSpPr/>
          <p:nvPr/>
        </p:nvSpPr>
        <p:spPr>
          <a:xfrm>
            <a:off x="6049123" y="4726531"/>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L</a:t>
            </a:r>
          </a:p>
        </p:txBody>
      </p:sp>
      <p:sp>
        <p:nvSpPr>
          <p:cNvPr id="35" name="Rectangle 34">
            <a:extLst>
              <a:ext uri="{FF2B5EF4-FFF2-40B4-BE49-F238E27FC236}">
                <a16:creationId xmlns:a16="http://schemas.microsoft.com/office/drawing/2014/main" id="{F12C29D2-94D4-4400-9034-475631D879BD}"/>
              </a:ext>
            </a:extLst>
          </p:cNvPr>
          <p:cNvSpPr/>
          <p:nvPr/>
        </p:nvSpPr>
        <p:spPr>
          <a:xfrm>
            <a:off x="4575044" y="4530166"/>
            <a:ext cx="321498" cy="32242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M</a:t>
            </a:r>
          </a:p>
        </p:txBody>
      </p:sp>
      <p:sp>
        <p:nvSpPr>
          <p:cNvPr id="36" name="Oval 35">
            <a:extLst>
              <a:ext uri="{FF2B5EF4-FFF2-40B4-BE49-F238E27FC236}">
                <a16:creationId xmlns:a16="http://schemas.microsoft.com/office/drawing/2014/main" id="{18421CC1-98A6-47F4-B5A1-01880355D940}"/>
              </a:ext>
            </a:extLst>
          </p:cNvPr>
          <p:cNvSpPr/>
          <p:nvPr/>
        </p:nvSpPr>
        <p:spPr>
          <a:xfrm>
            <a:off x="4310419" y="2964961"/>
            <a:ext cx="1355948" cy="1245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Condensed Light" panose="02000000000000000000" pitchFamily="2" charset="0"/>
              <a:ea typeface="Roboto Condensed Light" panose="02000000000000000000" pitchFamily="2" charset="0"/>
            </a:endParaRPr>
          </a:p>
        </p:txBody>
      </p:sp>
      <p:sp>
        <p:nvSpPr>
          <p:cNvPr id="37" name="Oval 36">
            <a:extLst>
              <a:ext uri="{FF2B5EF4-FFF2-40B4-BE49-F238E27FC236}">
                <a16:creationId xmlns:a16="http://schemas.microsoft.com/office/drawing/2014/main" id="{EACF0FF7-8B2D-4191-AB74-C215CF7E3323}"/>
              </a:ext>
            </a:extLst>
          </p:cNvPr>
          <p:cNvSpPr/>
          <p:nvPr/>
        </p:nvSpPr>
        <p:spPr>
          <a:xfrm rot="5400000">
            <a:off x="5830972" y="3740318"/>
            <a:ext cx="886708" cy="1879694"/>
          </a:xfrm>
          <a:prstGeom prst="ellipse">
            <a:avLst/>
          </a:prstGeom>
          <a:noFill/>
          <a:ln>
            <a:solidFill>
              <a:srgbClr val="2B9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Condensed Light" panose="02000000000000000000" pitchFamily="2" charset="0"/>
              <a:ea typeface="Roboto Condensed Light" panose="02000000000000000000" pitchFamily="2" charset="0"/>
            </a:endParaRPr>
          </a:p>
        </p:txBody>
      </p:sp>
      <p:sp>
        <p:nvSpPr>
          <p:cNvPr id="39" name="Rectangle 38">
            <a:extLst>
              <a:ext uri="{FF2B5EF4-FFF2-40B4-BE49-F238E27FC236}">
                <a16:creationId xmlns:a16="http://schemas.microsoft.com/office/drawing/2014/main" id="{B4D1E053-2CD8-402B-BC28-27AEF21112A4}"/>
              </a:ext>
            </a:extLst>
          </p:cNvPr>
          <p:cNvSpPr/>
          <p:nvPr/>
        </p:nvSpPr>
        <p:spPr>
          <a:xfrm>
            <a:off x="6242560" y="4418590"/>
            <a:ext cx="831651" cy="461665"/>
          </a:xfrm>
          <a:prstGeom prst="rect">
            <a:avLst/>
          </a:prstGeom>
        </p:spPr>
        <p:txBody>
          <a:bodyPr wrap="square">
            <a:spAutoFit/>
          </a:bodyPr>
          <a:lstStyle/>
          <a:p>
            <a:pPr algn="r"/>
            <a:r>
              <a:rPr lang="en-US" sz="1200" dirty="0">
                <a:latin typeface="Roboto Condensed Light" panose="02000000000000000000" pitchFamily="2" charset="0"/>
                <a:ea typeface="Roboto Condensed Light" panose="02000000000000000000" pitchFamily="2" charset="0"/>
              </a:rPr>
              <a:t>Lowest</a:t>
            </a:r>
          </a:p>
          <a:p>
            <a:pPr algn="r"/>
            <a:r>
              <a:rPr lang="en-US" sz="1200" dirty="0">
                <a:latin typeface="Roboto Condensed Light" panose="02000000000000000000" pitchFamily="2" charset="0"/>
                <a:ea typeface="Roboto Condensed Light" panose="02000000000000000000" pitchFamily="2" charset="0"/>
              </a:rPr>
              <a:t>Priority</a:t>
            </a:r>
            <a:endParaRPr lang="en-CA" sz="1200" dirty="0">
              <a:latin typeface="Roboto Condensed Light" panose="02000000000000000000" pitchFamily="2" charset="0"/>
              <a:ea typeface="Roboto Condensed Light" panose="02000000000000000000" pitchFamily="2" charset="0"/>
            </a:endParaRPr>
          </a:p>
        </p:txBody>
      </p:sp>
      <p:sp>
        <p:nvSpPr>
          <p:cNvPr id="40" name="Oval 39">
            <a:extLst>
              <a:ext uri="{FF2B5EF4-FFF2-40B4-BE49-F238E27FC236}">
                <a16:creationId xmlns:a16="http://schemas.microsoft.com/office/drawing/2014/main" id="{BCDF08D1-DD26-4180-9BB7-77C2C63DFBE7}"/>
              </a:ext>
            </a:extLst>
          </p:cNvPr>
          <p:cNvSpPr/>
          <p:nvPr/>
        </p:nvSpPr>
        <p:spPr>
          <a:xfrm rot="2750132">
            <a:off x="5155163" y="2542511"/>
            <a:ext cx="911714" cy="2972071"/>
          </a:xfrm>
          <a:prstGeom prst="ellipse">
            <a:avLst/>
          </a:prstGeom>
          <a:noFill/>
          <a:ln>
            <a:solidFill>
              <a:srgbClr val="D9A2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Roboto Condensed Light" panose="02000000000000000000" pitchFamily="2" charset="0"/>
              <a:ea typeface="Roboto Condensed Light" panose="02000000000000000000" pitchFamily="2" charset="0"/>
            </a:endParaRPr>
          </a:p>
        </p:txBody>
      </p:sp>
      <p:sp>
        <p:nvSpPr>
          <p:cNvPr id="46" name="Rectangle 45">
            <a:extLst>
              <a:ext uri="{FF2B5EF4-FFF2-40B4-BE49-F238E27FC236}">
                <a16:creationId xmlns:a16="http://schemas.microsoft.com/office/drawing/2014/main" id="{740CBFF5-96CB-4AD5-9ED4-409CC0E15861}"/>
              </a:ext>
            </a:extLst>
          </p:cNvPr>
          <p:cNvSpPr/>
          <p:nvPr/>
        </p:nvSpPr>
        <p:spPr>
          <a:xfrm>
            <a:off x="6598114" y="2763830"/>
            <a:ext cx="784394" cy="461665"/>
          </a:xfrm>
          <a:prstGeom prst="rect">
            <a:avLst/>
          </a:prstGeom>
        </p:spPr>
        <p:txBody>
          <a:bodyPr wrap="square">
            <a:spAutoFit/>
          </a:bodyPr>
          <a:lstStyle/>
          <a:p>
            <a:pPr algn="r"/>
            <a:r>
              <a:rPr lang="en-US" sz="1200" dirty="0">
                <a:latin typeface="Roboto Condensed Light" panose="02000000000000000000" pitchFamily="2" charset="0"/>
                <a:ea typeface="Roboto Condensed Light" panose="02000000000000000000" pitchFamily="2" charset="0"/>
              </a:rPr>
              <a:t>Medium </a:t>
            </a:r>
          </a:p>
          <a:p>
            <a:pPr algn="r"/>
            <a:r>
              <a:rPr lang="en-US" sz="1200" dirty="0">
                <a:latin typeface="Roboto Condensed Light" panose="02000000000000000000" pitchFamily="2" charset="0"/>
                <a:ea typeface="Roboto Condensed Light" panose="02000000000000000000" pitchFamily="2" charset="0"/>
              </a:rPr>
              <a:t>Priority</a:t>
            </a:r>
            <a:endParaRPr lang="en-CA" sz="1200"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99958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3158004487"/>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Prioritized action items to address technical debt</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Roadmap to address technical debt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Whiteboard</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Sticky notes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p>
                      <a:pPr marL="173038" indent="-173038">
                        <a:lnSpc>
                          <a:spcPts val="1600"/>
                        </a:lnSpc>
                        <a:spcBef>
                          <a:spcPts val="800"/>
                        </a:spcBef>
                        <a:buFont typeface="Arial" panose="020B0604020202020204" pitchFamily="34" charset="0"/>
                        <a:buChar char="•"/>
                        <a:tabLst/>
                      </a:pPr>
                      <a:endParaRPr lang="en-US" sz="1200" b="0" i="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773242" cy="1130188"/>
          </a:xfrm>
        </p:spPr>
        <p:txBody>
          <a:bodyPr/>
          <a:lstStyle/>
          <a:p>
            <a:r>
              <a:rPr lang="en-US" dirty="0">
                <a:solidFill>
                  <a:srgbClr val="2576B7"/>
                </a:solidFill>
              </a:rPr>
              <a:t>3.1.2 </a:t>
            </a:r>
            <a:r>
              <a:rPr lang="en-US" dirty="0"/>
              <a:t>Set target dates on the roadmap</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54105" y="1674957"/>
            <a:ext cx="4116208" cy="474685"/>
          </a:xfrm>
        </p:spPr>
        <p:txBody>
          <a:bodyPr/>
          <a:lstStyle/>
          <a:p>
            <a:r>
              <a:rPr lang="en-US" sz="1600" dirty="0">
                <a:latin typeface="Exo" panose="02000503000000000000" pitchFamily="2" charset="77"/>
              </a:rPr>
              <a:t>1.5 hours</a:t>
            </a:r>
          </a:p>
        </p:txBody>
      </p:sp>
      <p:sp>
        <p:nvSpPr>
          <p:cNvPr id="5" name="Rectangle 4">
            <a:extLst>
              <a:ext uri="{FF2B5EF4-FFF2-40B4-BE49-F238E27FC236}">
                <a16:creationId xmlns:a16="http://schemas.microsoft.com/office/drawing/2014/main" id="{FEDE3E68-0BDE-4EB7-AC7C-4AF4D19E0193}"/>
              </a:ext>
            </a:extLst>
          </p:cNvPr>
          <p:cNvSpPr/>
          <p:nvPr/>
        </p:nvSpPr>
        <p:spPr>
          <a:xfrm>
            <a:off x="354105" y="2157203"/>
            <a:ext cx="2966610" cy="4339650"/>
          </a:xfrm>
          <a:prstGeom prst="rect">
            <a:avLst/>
          </a:prstGeom>
        </p:spPr>
        <p:txBody>
          <a:bodyPr wrap="square">
            <a:spAutoFit/>
          </a:bodyPr>
          <a:lstStyle/>
          <a:p>
            <a:pPr marL="342900" indent="-342900">
              <a:spcAft>
                <a:spcPts val="1200"/>
              </a:spcAft>
              <a:buFont typeface="+mj-lt"/>
              <a:buAutoNum type="arabicPeriod"/>
            </a:pPr>
            <a:r>
              <a:rPr lang="en-US" sz="1600" dirty="0">
                <a:latin typeface="Roboto Condensed Light" panose="02000000000000000000" pitchFamily="2" charset="0"/>
                <a:ea typeface="Roboto Condensed Light" panose="02000000000000000000" pitchFamily="2" charset="0"/>
              </a:rPr>
              <a:t>On a whiteboard, create three columns: Short-Term, Medium-Term, and Long-Term.</a:t>
            </a:r>
          </a:p>
          <a:p>
            <a:pPr marL="342900" indent="-342900">
              <a:spcAft>
                <a:spcPts val="1200"/>
              </a:spcAft>
              <a:buFont typeface="+mj-lt"/>
              <a:buAutoNum type="arabicPeriod"/>
            </a:pPr>
            <a:r>
              <a:rPr lang="en-US" sz="1600" dirty="0">
                <a:latin typeface="Roboto Condensed Light" panose="02000000000000000000" pitchFamily="2" charset="0"/>
                <a:ea typeface="Roboto Condensed Light" panose="02000000000000000000" pitchFamily="2" charset="0"/>
              </a:rPr>
              <a:t>Use the priority assessment from the previous activity to help you decide when to schedule action items and projects. Move the sticky notes from the previous diagram to the timeframe.</a:t>
            </a:r>
          </a:p>
          <a:p>
            <a:pPr marL="342900" indent="-342900">
              <a:spcAft>
                <a:spcPts val="1200"/>
              </a:spcAft>
              <a:buFont typeface="+mj-lt"/>
              <a:buAutoNum type="arabicPeriod"/>
            </a:pPr>
            <a:r>
              <a:rPr lang="en-US" sz="1600" dirty="0">
                <a:latin typeface="Roboto Condensed Light" panose="02000000000000000000" pitchFamily="2" charset="0"/>
                <a:ea typeface="Roboto Condensed Light" panose="02000000000000000000" pitchFamily="2" charset="0"/>
              </a:rPr>
              <a:t>Once you’ve populated the grid, consider whether the work and the timeline is feasible. If not, decide if you can rescope, delegate, delay, defer, or delete items on the list.</a:t>
            </a:r>
          </a:p>
        </p:txBody>
      </p:sp>
      <p:graphicFrame>
        <p:nvGraphicFramePr>
          <p:cNvPr id="7" name="Table 6">
            <a:extLst>
              <a:ext uri="{FF2B5EF4-FFF2-40B4-BE49-F238E27FC236}">
                <a16:creationId xmlns:a16="http://schemas.microsoft.com/office/drawing/2014/main" id="{6F8ACB4D-7C5B-473D-AFA3-1A3E4D59A11F}"/>
              </a:ext>
            </a:extLst>
          </p:cNvPr>
          <p:cNvGraphicFramePr>
            <a:graphicFrameLocks noGrp="1"/>
          </p:cNvGraphicFramePr>
          <p:nvPr>
            <p:extLst>
              <p:ext uri="{D42A27DB-BD31-4B8C-83A1-F6EECF244321}">
                <p14:modId xmlns:p14="http://schemas.microsoft.com/office/powerpoint/2010/main" val="4019617050"/>
              </p:ext>
            </p:extLst>
          </p:nvPr>
        </p:nvGraphicFramePr>
        <p:xfrm>
          <a:off x="3615521" y="2062827"/>
          <a:ext cx="3709749" cy="1828267"/>
        </p:xfrm>
        <a:graphic>
          <a:graphicData uri="http://schemas.openxmlformats.org/drawingml/2006/table">
            <a:tbl>
              <a:tblPr firstRow="1" bandRow="1">
                <a:tableStyleId>{5C22544A-7EE6-4342-B048-85BDC9FD1C3A}</a:tableStyleId>
              </a:tblPr>
              <a:tblGrid>
                <a:gridCol w="1236583">
                  <a:extLst>
                    <a:ext uri="{9D8B030D-6E8A-4147-A177-3AD203B41FA5}">
                      <a16:colId xmlns:a16="http://schemas.microsoft.com/office/drawing/2014/main" val="2250082822"/>
                    </a:ext>
                  </a:extLst>
                </a:gridCol>
                <a:gridCol w="1236583">
                  <a:extLst>
                    <a:ext uri="{9D8B030D-6E8A-4147-A177-3AD203B41FA5}">
                      <a16:colId xmlns:a16="http://schemas.microsoft.com/office/drawing/2014/main" val="2596155213"/>
                    </a:ext>
                  </a:extLst>
                </a:gridCol>
                <a:gridCol w="1236583">
                  <a:extLst>
                    <a:ext uri="{9D8B030D-6E8A-4147-A177-3AD203B41FA5}">
                      <a16:colId xmlns:a16="http://schemas.microsoft.com/office/drawing/2014/main" val="2122812918"/>
                    </a:ext>
                  </a:extLst>
                </a:gridCol>
              </a:tblGrid>
              <a:tr h="1828267">
                <a:tc>
                  <a:txBody>
                    <a:bodyPr/>
                    <a:lstStyle/>
                    <a:p>
                      <a:r>
                        <a:rPr lang="en-US" sz="1200" b="1" dirty="0">
                          <a:solidFill>
                            <a:schemeClr val="tx1"/>
                          </a:solidFill>
                          <a:latin typeface="Exo" panose="02000303000000000000" pitchFamily="2" charset="0"/>
                        </a:rPr>
                        <a:t>Short-Term:</a:t>
                      </a:r>
                    </a:p>
                    <a:p>
                      <a:r>
                        <a:rPr lang="en-US" sz="1200" b="1" dirty="0">
                          <a:solidFill>
                            <a:schemeClr val="tx1"/>
                          </a:solidFill>
                          <a:latin typeface="Exo" panose="02000303000000000000" pitchFamily="2" charset="0"/>
                        </a:rPr>
                        <a:t>3 months</a:t>
                      </a:r>
                    </a:p>
                    <a:p>
                      <a:endParaRPr lang="en-CA" sz="1200" b="1" dirty="0">
                        <a:solidFill>
                          <a:schemeClr val="tx1"/>
                        </a:solidFill>
                        <a:latin typeface="Exo" panose="020003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1" dirty="0">
                          <a:solidFill>
                            <a:schemeClr val="tx1"/>
                          </a:solidFill>
                          <a:latin typeface="Exo" panose="02000303000000000000" pitchFamily="2" charset="0"/>
                        </a:rPr>
                        <a:t>Medium-Term:</a:t>
                      </a:r>
                    </a:p>
                    <a:p>
                      <a:r>
                        <a:rPr lang="en-US" sz="1200" b="1" dirty="0">
                          <a:solidFill>
                            <a:schemeClr val="tx1"/>
                          </a:solidFill>
                          <a:latin typeface="Exo" panose="02000303000000000000" pitchFamily="2" charset="0"/>
                        </a:rPr>
                        <a:t>6 months</a:t>
                      </a:r>
                      <a:endParaRPr lang="en-CA" sz="1200" b="1" dirty="0">
                        <a:solidFill>
                          <a:schemeClr val="tx1"/>
                        </a:solidFill>
                        <a:latin typeface="Exo" panose="020003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1" dirty="0">
                          <a:solidFill>
                            <a:schemeClr val="tx1"/>
                          </a:solidFill>
                          <a:latin typeface="Exo" panose="02000303000000000000" pitchFamily="2" charset="0"/>
                        </a:rPr>
                        <a:t>Long-Term:</a:t>
                      </a:r>
                    </a:p>
                    <a:p>
                      <a:r>
                        <a:rPr lang="en-US" sz="1200" b="1" dirty="0">
                          <a:solidFill>
                            <a:schemeClr val="tx1"/>
                          </a:solidFill>
                          <a:latin typeface="Exo" panose="02000303000000000000" pitchFamily="2" charset="0"/>
                        </a:rPr>
                        <a:t>1 year</a:t>
                      </a:r>
                      <a:endParaRPr lang="en-CA" sz="1200" b="1" dirty="0">
                        <a:solidFill>
                          <a:schemeClr val="tx1"/>
                        </a:solidFill>
                        <a:latin typeface="Exo" panose="020003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9155791"/>
                  </a:ext>
                </a:extLst>
              </a:tr>
            </a:tbl>
          </a:graphicData>
        </a:graphic>
      </p:graphicFrame>
      <p:sp>
        <p:nvSpPr>
          <p:cNvPr id="8" name="Rectangle 7">
            <a:extLst>
              <a:ext uri="{FF2B5EF4-FFF2-40B4-BE49-F238E27FC236}">
                <a16:creationId xmlns:a16="http://schemas.microsoft.com/office/drawing/2014/main" id="{5A122FBA-D79B-4AFF-A026-865E0A2A6C47}"/>
              </a:ext>
            </a:extLst>
          </p:cNvPr>
          <p:cNvSpPr/>
          <p:nvPr/>
        </p:nvSpPr>
        <p:spPr>
          <a:xfrm>
            <a:off x="3752590" y="2912077"/>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9" name="Rectangle 8">
            <a:extLst>
              <a:ext uri="{FF2B5EF4-FFF2-40B4-BE49-F238E27FC236}">
                <a16:creationId xmlns:a16="http://schemas.microsoft.com/office/drawing/2014/main" id="{3AF68233-1B57-4D56-A97C-814FFE27865A}"/>
              </a:ext>
            </a:extLst>
          </p:cNvPr>
          <p:cNvSpPr/>
          <p:nvPr/>
        </p:nvSpPr>
        <p:spPr>
          <a:xfrm>
            <a:off x="4198496" y="2871244"/>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10" name="Rectangle 9">
            <a:extLst>
              <a:ext uri="{FF2B5EF4-FFF2-40B4-BE49-F238E27FC236}">
                <a16:creationId xmlns:a16="http://schemas.microsoft.com/office/drawing/2014/main" id="{D53E50AD-8A0E-4AEF-AD74-AA08608BEB5A}"/>
              </a:ext>
            </a:extLst>
          </p:cNvPr>
          <p:cNvSpPr/>
          <p:nvPr/>
        </p:nvSpPr>
        <p:spPr>
          <a:xfrm>
            <a:off x="3915702" y="3292973"/>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M</a:t>
            </a:r>
          </a:p>
        </p:txBody>
      </p:sp>
      <p:sp>
        <p:nvSpPr>
          <p:cNvPr id="11" name="Rectangle 10">
            <a:extLst>
              <a:ext uri="{FF2B5EF4-FFF2-40B4-BE49-F238E27FC236}">
                <a16:creationId xmlns:a16="http://schemas.microsoft.com/office/drawing/2014/main" id="{D04D837D-94C4-4E8A-91B0-1A59D063FFCD}"/>
              </a:ext>
            </a:extLst>
          </p:cNvPr>
          <p:cNvSpPr/>
          <p:nvPr/>
        </p:nvSpPr>
        <p:spPr>
          <a:xfrm>
            <a:off x="6368269" y="3234497"/>
            <a:ext cx="321498" cy="32242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L</a:t>
            </a:r>
          </a:p>
        </p:txBody>
      </p:sp>
      <p:sp>
        <p:nvSpPr>
          <p:cNvPr id="12" name="Rectangle 11">
            <a:extLst>
              <a:ext uri="{FF2B5EF4-FFF2-40B4-BE49-F238E27FC236}">
                <a16:creationId xmlns:a16="http://schemas.microsoft.com/office/drawing/2014/main" id="{2D5D846F-5DD0-41CB-A669-28EFB12588D3}"/>
              </a:ext>
            </a:extLst>
          </p:cNvPr>
          <p:cNvSpPr/>
          <p:nvPr/>
        </p:nvSpPr>
        <p:spPr>
          <a:xfrm>
            <a:off x="5243387" y="2746682"/>
            <a:ext cx="321498" cy="32242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H</a:t>
            </a:r>
          </a:p>
        </p:txBody>
      </p:sp>
      <p:sp>
        <p:nvSpPr>
          <p:cNvPr id="13" name="Rectangle 12">
            <a:extLst>
              <a:ext uri="{FF2B5EF4-FFF2-40B4-BE49-F238E27FC236}">
                <a16:creationId xmlns:a16="http://schemas.microsoft.com/office/drawing/2014/main" id="{75DC616E-3F1E-4127-A45F-D5FAE9FE7CCF}"/>
              </a:ext>
            </a:extLst>
          </p:cNvPr>
          <p:cNvSpPr/>
          <p:nvPr/>
        </p:nvSpPr>
        <p:spPr>
          <a:xfrm>
            <a:off x="6734185" y="3097983"/>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L</a:t>
            </a:r>
          </a:p>
        </p:txBody>
      </p:sp>
      <p:sp>
        <p:nvSpPr>
          <p:cNvPr id="14" name="Rectangle 13">
            <a:extLst>
              <a:ext uri="{FF2B5EF4-FFF2-40B4-BE49-F238E27FC236}">
                <a16:creationId xmlns:a16="http://schemas.microsoft.com/office/drawing/2014/main" id="{07A3327C-3262-46C3-A620-3CB00961E988}"/>
              </a:ext>
            </a:extLst>
          </p:cNvPr>
          <p:cNvSpPr/>
          <p:nvPr/>
        </p:nvSpPr>
        <p:spPr>
          <a:xfrm>
            <a:off x="6636935" y="2498600"/>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L</a:t>
            </a:r>
          </a:p>
        </p:txBody>
      </p:sp>
      <p:sp>
        <p:nvSpPr>
          <p:cNvPr id="15" name="Rectangle 14">
            <a:extLst>
              <a:ext uri="{FF2B5EF4-FFF2-40B4-BE49-F238E27FC236}">
                <a16:creationId xmlns:a16="http://schemas.microsoft.com/office/drawing/2014/main" id="{9B48A6AC-D4B5-4607-AF93-230142187530}"/>
              </a:ext>
            </a:extLst>
          </p:cNvPr>
          <p:cNvSpPr/>
          <p:nvPr/>
        </p:nvSpPr>
        <p:spPr>
          <a:xfrm>
            <a:off x="5477649" y="3263647"/>
            <a:ext cx="321498" cy="32242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M</a:t>
            </a:r>
          </a:p>
        </p:txBody>
      </p:sp>
      <p:sp>
        <p:nvSpPr>
          <p:cNvPr id="16" name="Rectangle 15">
            <a:extLst>
              <a:ext uri="{FF2B5EF4-FFF2-40B4-BE49-F238E27FC236}">
                <a16:creationId xmlns:a16="http://schemas.microsoft.com/office/drawing/2014/main" id="{A01EECA6-8AFC-4E9F-8D48-EC80CC5AFF94}"/>
              </a:ext>
            </a:extLst>
          </p:cNvPr>
          <p:cNvSpPr/>
          <p:nvPr/>
        </p:nvSpPr>
        <p:spPr>
          <a:xfrm>
            <a:off x="6253442" y="2771330"/>
            <a:ext cx="321498" cy="322420"/>
          </a:xfrm>
          <a:prstGeom prst="rect">
            <a:avLst/>
          </a:prstGeom>
          <a:solidFill>
            <a:srgbClr val="F1F17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dirty="0">
                <a:solidFill>
                  <a:schemeClr val="tx1"/>
                </a:solidFill>
                <a:latin typeface="Roboto Condensed Light" panose="02000000000000000000" pitchFamily="2" charset="0"/>
                <a:ea typeface="Roboto Condensed Light" panose="02000000000000000000" pitchFamily="2" charset="0"/>
              </a:rPr>
              <a:t>M</a:t>
            </a:r>
          </a:p>
        </p:txBody>
      </p:sp>
      <p:pic>
        <p:nvPicPr>
          <p:cNvPr id="17" name="Picture 16">
            <a:extLst>
              <a:ext uri="{FF2B5EF4-FFF2-40B4-BE49-F238E27FC236}">
                <a16:creationId xmlns:a16="http://schemas.microsoft.com/office/drawing/2014/main" id="{37EB141E-A7E8-4041-BC0B-B982293CA104}"/>
              </a:ext>
            </a:extLst>
          </p:cNvPr>
          <p:cNvPicPr>
            <a:picLocks noChangeAspect="1"/>
          </p:cNvPicPr>
          <p:nvPr/>
        </p:nvPicPr>
        <p:blipFill rotWithShape="1">
          <a:blip r:embed="rId3"/>
          <a:srcRect r="329"/>
          <a:stretch/>
        </p:blipFill>
        <p:spPr>
          <a:xfrm>
            <a:off x="3733564" y="4067191"/>
            <a:ext cx="3488170" cy="2489820"/>
          </a:xfrm>
          <a:prstGeom prst="rect">
            <a:avLst/>
          </a:prstGeom>
        </p:spPr>
      </p:pic>
    </p:spTree>
    <p:extLst>
      <p:ext uri="{BB962C8B-B14F-4D97-AF65-F5344CB8AC3E}">
        <p14:creationId xmlns:p14="http://schemas.microsoft.com/office/powerpoint/2010/main" val="2216980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98CAC0-1FBF-4AB7-B7FD-CE89B0E6B594}"/>
              </a:ext>
            </a:extLst>
          </p:cNvPr>
          <p:cNvSpPr>
            <a:spLocks noGrp="1"/>
          </p:cNvSpPr>
          <p:nvPr>
            <p:ph type="title"/>
          </p:nvPr>
        </p:nvSpPr>
        <p:spPr>
          <a:xfrm>
            <a:off x="354106" y="544769"/>
            <a:ext cx="5992450" cy="1130188"/>
          </a:xfrm>
        </p:spPr>
        <p:txBody>
          <a:bodyPr/>
          <a:lstStyle/>
          <a:p>
            <a:r>
              <a:rPr lang="en-US" dirty="0"/>
              <a:t>Minimize overhead to get work done</a:t>
            </a:r>
            <a:endParaRPr lang="en-CA" dirty="0"/>
          </a:p>
        </p:txBody>
      </p:sp>
      <p:sp>
        <p:nvSpPr>
          <p:cNvPr id="12" name="Text Placeholder 11">
            <a:extLst>
              <a:ext uri="{FF2B5EF4-FFF2-40B4-BE49-F238E27FC236}">
                <a16:creationId xmlns:a16="http://schemas.microsoft.com/office/drawing/2014/main" id="{39498DD9-B265-405A-B9B5-5A0ADE5F7E51}"/>
              </a:ext>
            </a:extLst>
          </p:cNvPr>
          <p:cNvSpPr>
            <a:spLocks noGrp="1"/>
          </p:cNvSpPr>
          <p:nvPr>
            <p:ph type="body" sz="quarter" idx="11"/>
          </p:nvPr>
        </p:nvSpPr>
        <p:spPr>
          <a:xfrm>
            <a:off x="367657" y="1674957"/>
            <a:ext cx="5583691" cy="549050"/>
          </a:xfrm>
        </p:spPr>
        <p:txBody>
          <a:bodyPr/>
          <a:lstStyle/>
          <a:p>
            <a:r>
              <a:rPr lang="en-US" dirty="0"/>
              <a:t>Send everything you can to the backlog.</a:t>
            </a:r>
            <a:endParaRPr lang="en-CA" dirty="0"/>
          </a:p>
        </p:txBody>
      </p:sp>
      <p:sp>
        <p:nvSpPr>
          <p:cNvPr id="13" name="Text Placeholder 12">
            <a:extLst>
              <a:ext uri="{FF2B5EF4-FFF2-40B4-BE49-F238E27FC236}">
                <a16:creationId xmlns:a16="http://schemas.microsoft.com/office/drawing/2014/main" id="{415C59CE-64CE-4482-8BC5-33544412A580}"/>
              </a:ext>
            </a:extLst>
          </p:cNvPr>
          <p:cNvSpPr>
            <a:spLocks noGrp="1"/>
          </p:cNvSpPr>
          <p:nvPr>
            <p:ph type="body" sz="quarter" idx="33"/>
          </p:nvPr>
        </p:nvSpPr>
        <p:spPr>
          <a:xfrm>
            <a:off x="314702" y="2224007"/>
            <a:ext cx="5429150" cy="3590867"/>
          </a:xfrm>
        </p:spPr>
        <p:txBody>
          <a:bodyPr/>
          <a:lstStyle/>
          <a:p>
            <a:r>
              <a:rPr lang="en-US" sz="1600" dirty="0"/>
              <a:t>Intake, business cases, prioritization, project management, benefits legitimization, closure: the rigor and oversight demanded by effective project and portfolio management tend to result in high project overhead.</a:t>
            </a:r>
          </a:p>
          <a:p>
            <a:r>
              <a:rPr lang="en-US" sz="1600" dirty="0"/>
              <a:t>Given you’ve looked at major technical debts, it’s likely there will be ideas identified that will cross a cost, effort, or risk threshold that requires the oversight provided by a formal portfolio and/or project management practice. However …</a:t>
            </a:r>
          </a:p>
          <a:p>
            <a:r>
              <a:rPr lang="en-US" sz="1600" dirty="0"/>
              <a:t>Don’t try to create a project where one doesn’t exist. Can you break a big problem down into manageable chunks? Find quick wins you can prioritize over high-effort, high-risk interventions? </a:t>
            </a:r>
          </a:p>
          <a:p>
            <a:r>
              <a:rPr lang="en-CA" sz="1600" dirty="0"/>
              <a:t>Smaller interventions can “seed success” for larger requests, carry less overhead, and require less effort to get approved.</a:t>
            </a:r>
          </a:p>
        </p:txBody>
      </p:sp>
      <p:graphicFrame>
        <p:nvGraphicFramePr>
          <p:cNvPr id="10" name="Diagram 9">
            <a:extLst>
              <a:ext uri="{FF2B5EF4-FFF2-40B4-BE49-F238E27FC236}">
                <a16:creationId xmlns:a16="http://schemas.microsoft.com/office/drawing/2014/main" id="{5F643BE6-0588-409B-ACA7-D9CAE0CC0A8B}"/>
              </a:ext>
            </a:extLst>
          </p:cNvPr>
          <p:cNvGraphicFramePr/>
          <p:nvPr>
            <p:extLst>
              <p:ext uri="{D42A27DB-BD31-4B8C-83A1-F6EECF244321}">
                <p14:modId xmlns:p14="http://schemas.microsoft.com/office/powerpoint/2010/main" val="700067174"/>
              </p:ext>
            </p:extLst>
          </p:nvPr>
        </p:nvGraphicFramePr>
        <p:xfrm>
          <a:off x="6346556" y="1367161"/>
          <a:ext cx="5318702" cy="4772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840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6B865833-BB76-41F1-AEEF-F349343B966C}"/>
              </a:ext>
            </a:extLst>
          </p:cNvPr>
          <p:cNvSpPr/>
          <p:nvPr/>
        </p:nvSpPr>
        <p:spPr>
          <a:xfrm>
            <a:off x="5157019" y="3613047"/>
            <a:ext cx="7036569" cy="32347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5" name="Rectangle 94">
            <a:extLst>
              <a:ext uri="{FF2B5EF4-FFF2-40B4-BE49-F238E27FC236}">
                <a16:creationId xmlns:a16="http://schemas.microsoft.com/office/drawing/2014/main" id="{8BC5FB8A-E991-4067-979A-C8E9A01C6E45}"/>
              </a:ext>
            </a:extLst>
          </p:cNvPr>
          <p:cNvSpPr/>
          <p:nvPr/>
        </p:nvSpPr>
        <p:spPr>
          <a:xfrm>
            <a:off x="5157019" y="0"/>
            <a:ext cx="7036569" cy="36180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31142D5B-47CB-4860-A798-5818F32F49CE}"/>
              </a:ext>
            </a:extLst>
          </p:cNvPr>
          <p:cNvSpPr>
            <a:spLocks noGrp="1"/>
          </p:cNvSpPr>
          <p:nvPr>
            <p:ph type="title"/>
          </p:nvPr>
        </p:nvSpPr>
        <p:spPr>
          <a:xfrm>
            <a:off x="354107" y="544769"/>
            <a:ext cx="4240769" cy="1130188"/>
          </a:xfrm>
        </p:spPr>
        <p:txBody>
          <a:bodyPr/>
          <a:lstStyle/>
          <a:p>
            <a:r>
              <a:rPr lang="en-US" dirty="0"/>
              <a:t>Prioritize your backlog</a:t>
            </a:r>
            <a:endParaRPr lang="en-CA" dirty="0"/>
          </a:p>
        </p:txBody>
      </p:sp>
      <p:sp>
        <p:nvSpPr>
          <p:cNvPr id="3" name="Text Placeholder 2">
            <a:extLst>
              <a:ext uri="{FF2B5EF4-FFF2-40B4-BE49-F238E27FC236}">
                <a16:creationId xmlns:a16="http://schemas.microsoft.com/office/drawing/2014/main" id="{736585F4-2EEA-4BCC-8976-F1AF5AAAAA60}"/>
              </a:ext>
            </a:extLst>
          </p:cNvPr>
          <p:cNvSpPr>
            <a:spLocks noGrp="1"/>
          </p:cNvSpPr>
          <p:nvPr>
            <p:ph type="body" sz="quarter" idx="11"/>
          </p:nvPr>
        </p:nvSpPr>
        <p:spPr>
          <a:xfrm>
            <a:off x="392043" y="1685565"/>
            <a:ext cx="4224655" cy="669978"/>
          </a:xfrm>
        </p:spPr>
        <p:txBody>
          <a:bodyPr/>
          <a:lstStyle/>
          <a:p>
            <a:r>
              <a:rPr lang="en-US" dirty="0"/>
              <a:t>Prioritize work based on business value.</a:t>
            </a:r>
            <a:endParaRPr lang="en-CA" dirty="0"/>
          </a:p>
        </p:txBody>
      </p:sp>
      <p:sp>
        <p:nvSpPr>
          <p:cNvPr id="4" name="Text Placeholder 3">
            <a:extLst>
              <a:ext uri="{FF2B5EF4-FFF2-40B4-BE49-F238E27FC236}">
                <a16:creationId xmlns:a16="http://schemas.microsoft.com/office/drawing/2014/main" id="{1BEE8BD6-F804-463B-ADB2-6C2B1B780FD2}"/>
              </a:ext>
            </a:extLst>
          </p:cNvPr>
          <p:cNvSpPr>
            <a:spLocks noGrp="1"/>
          </p:cNvSpPr>
          <p:nvPr>
            <p:ph type="body" sz="quarter" idx="33"/>
          </p:nvPr>
        </p:nvSpPr>
        <p:spPr>
          <a:xfrm>
            <a:off x="356137" y="2451619"/>
            <a:ext cx="4446287" cy="3516856"/>
          </a:xfrm>
        </p:spPr>
        <p:txBody>
          <a:bodyPr/>
          <a:lstStyle/>
          <a:p>
            <a:r>
              <a:rPr lang="en-US" dirty="0"/>
              <a:t>Application management is often assumed to be mostly or entirely patching and fixing errors, with some minor feature development and enhancement work.</a:t>
            </a:r>
          </a:p>
          <a:p>
            <a:r>
              <a:rPr lang="en-US" dirty="0"/>
              <a:t>But in fact, </a:t>
            </a:r>
            <a:r>
              <a:rPr lang="en-US" b="1" dirty="0"/>
              <a:t>the opposite is true.</a:t>
            </a:r>
            <a:r>
              <a:rPr lang="en-US" dirty="0"/>
              <a:t> Developing and implementing deferred feature work from past project cycles tends to absorb the majority of the operational team’s time.</a:t>
            </a:r>
          </a:p>
          <a:p>
            <a:r>
              <a:rPr lang="en-US" dirty="0"/>
              <a:t>Another way of looking at this: projects meet time and budget constraints by pushing abandoned scope – technical debt – into operations. This often isn’t transparent, with the result that operations ends up tied up in lower value work that’s not properly addressed because it’s not visible to decision makers.</a:t>
            </a:r>
          </a:p>
          <a:p>
            <a:r>
              <a:rPr lang="en-US" dirty="0"/>
              <a:t>Build a better backlog that evaluates all requests by the value they deliver to focus on the right demands first.</a:t>
            </a:r>
          </a:p>
        </p:txBody>
      </p:sp>
      <p:sp>
        <p:nvSpPr>
          <p:cNvPr id="16" name="TextBox 78">
            <a:extLst>
              <a:ext uri="{FF2B5EF4-FFF2-40B4-BE49-F238E27FC236}">
                <a16:creationId xmlns:a16="http://schemas.microsoft.com/office/drawing/2014/main" id="{A0FE5B54-F4BE-4914-8282-97E9EEE7F1B8}"/>
              </a:ext>
            </a:extLst>
          </p:cNvPr>
          <p:cNvSpPr txBox="1"/>
          <p:nvPr/>
        </p:nvSpPr>
        <p:spPr>
          <a:xfrm>
            <a:off x="9528191" y="687663"/>
            <a:ext cx="2407625" cy="2539157"/>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Aft>
                <a:spcPts val="600"/>
              </a:spcAft>
              <a:buFont typeface="Arial" panose="020B0604020202020204" pitchFamily="34" charset="0"/>
              <a:buChar char="•"/>
            </a:pPr>
            <a:r>
              <a:rPr lang="en-US" sz="1200" dirty="0">
                <a:latin typeface="Roboto Condensed Light" panose="02000000000000000000" pitchFamily="2" charset="0"/>
                <a:ea typeface="Roboto Condensed Light" panose="02000000000000000000" pitchFamily="2" charset="0"/>
              </a:rPr>
              <a:t>Maintenance and product </a:t>
            </a:r>
            <a:r>
              <a:rPr lang="en-CA" sz="1200" dirty="0">
                <a:latin typeface="Roboto Condensed Light" panose="02000000000000000000" pitchFamily="2" charset="0"/>
                <a:ea typeface="Roboto Condensed Light" panose="02000000000000000000" pitchFamily="2" charset="0"/>
              </a:rPr>
              <a:t>backlogs are owned by different roles.</a:t>
            </a:r>
          </a:p>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Maintenance and new development teams are bore sighted on different goals, which confounds effective planning and resourcing.</a:t>
            </a:r>
          </a:p>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Prioritization is influenced by “the person that yells loudest.”</a:t>
            </a:r>
          </a:p>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Requesters bypass new project intake processes if the maintenance intake path is less rigorous.</a:t>
            </a:r>
          </a:p>
        </p:txBody>
      </p:sp>
      <p:sp>
        <p:nvSpPr>
          <p:cNvPr id="8" name="Text Box 6">
            <a:extLst>
              <a:ext uri="{FF2B5EF4-FFF2-40B4-BE49-F238E27FC236}">
                <a16:creationId xmlns:a16="http://schemas.microsoft.com/office/drawing/2014/main" id="{8C8DEF30-879A-442B-AB92-D87662472D9C}"/>
              </a:ext>
            </a:extLst>
          </p:cNvPr>
          <p:cNvSpPr txBox="1">
            <a:spLocks noChangeArrowheads="1"/>
          </p:cNvSpPr>
          <p:nvPr/>
        </p:nvSpPr>
        <p:spPr bwMode="gray">
          <a:xfrm>
            <a:off x="9801632" y="3878682"/>
            <a:ext cx="1789426" cy="4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85000"/>
              </a:lnSpc>
            </a:pPr>
            <a:r>
              <a:rPr lang="en-US" altLang="en-US" sz="1400" b="1" dirty="0">
                <a:latin typeface="Exo" panose="02000303000000000000" pitchFamily="2" charset="0"/>
                <a:ea typeface="Roboto Condensed Light" panose="02000000000000000000" pitchFamily="2" charset="0"/>
              </a:rPr>
              <a:t>Comprehensive, universal backlog</a:t>
            </a:r>
          </a:p>
        </p:txBody>
      </p:sp>
      <p:grpSp>
        <p:nvGrpSpPr>
          <p:cNvPr id="21" name="Group 20">
            <a:extLst>
              <a:ext uri="{FF2B5EF4-FFF2-40B4-BE49-F238E27FC236}">
                <a16:creationId xmlns:a16="http://schemas.microsoft.com/office/drawing/2014/main" id="{A295AA74-BD96-4719-A919-A9418593095E}"/>
              </a:ext>
            </a:extLst>
          </p:cNvPr>
          <p:cNvGrpSpPr/>
          <p:nvPr/>
        </p:nvGrpSpPr>
        <p:grpSpPr>
          <a:xfrm>
            <a:off x="5829168" y="4793852"/>
            <a:ext cx="800458" cy="1090387"/>
            <a:chOff x="2077337" y="1510548"/>
            <a:chExt cx="800458" cy="1090387"/>
          </a:xfrm>
        </p:grpSpPr>
        <p:sp>
          <p:nvSpPr>
            <p:cNvPr id="41" name="Oval 40">
              <a:extLst>
                <a:ext uri="{FF2B5EF4-FFF2-40B4-BE49-F238E27FC236}">
                  <a16:creationId xmlns:a16="http://schemas.microsoft.com/office/drawing/2014/main" id="{D305FE6E-D2A1-4CA4-9884-67A539A07505}"/>
                </a:ext>
              </a:extLst>
            </p:cNvPr>
            <p:cNvSpPr/>
            <p:nvPr/>
          </p:nvSpPr>
          <p:spPr>
            <a:xfrm>
              <a:off x="2193795" y="1632814"/>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2" name="Rectangle 41">
              <a:extLst>
                <a:ext uri="{FF2B5EF4-FFF2-40B4-BE49-F238E27FC236}">
                  <a16:creationId xmlns:a16="http://schemas.microsoft.com/office/drawing/2014/main" id="{9520D8AE-59FA-4F39-83B5-05543796AFF2}"/>
                </a:ext>
              </a:extLst>
            </p:cNvPr>
            <p:cNvSpPr/>
            <p:nvPr/>
          </p:nvSpPr>
          <p:spPr>
            <a:xfrm>
              <a:off x="2193795" y="1748553"/>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3" name="Oval 42">
              <a:extLst>
                <a:ext uri="{FF2B5EF4-FFF2-40B4-BE49-F238E27FC236}">
                  <a16:creationId xmlns:a16="http://schemas.microsoft.com/office/drawing/2014/main" id="{EE824BE1-041F-478E-8D84-8AC9472D8E8A}"/>
                </a:ext>
              </a:extLst>
            </p:cNvPr>
            <p:cNvSpPr/>
            <p:nvPr/>
          </p:nvSpPr>
          <p:spPr>
            <a:xfrm>
              <a:off x="2193795" y="1864292"/>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4" name="Oval 43">
              <a:extLst>
                <a:ext uri="{FF2B5EF4-FFF2-40B4-BE49-F238E27FC236}">
                  <a16:creationId xmlns:a16="http://schemas.microsoft.com/office/drawing/2014/main" id="{E0869D0F-0027-4D70-A262-39FEF45FDEC3}"/>
                </a:ext>
              </a:extLst>
            </p:cNvPr>
            <p:cNvSpPr/>
            <p:nvPr/>
          </p:nvSpPr>
          <p:spPr>
            <a:xfrm>
              <a:off x="2193795" y="1980031"/>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5" name="Rectangle 44">
              <a:extLst>
                <a:ext uri="{FF2B5EF4-FFF2-40B4-BE49-F238E27FC236}">
                  <a16:creationId xmlns:a16="http://schemas.microsoft.com/office/drawing/2014/main" id="{39219852-79E2-4639-8999-E10A47350F38}"/>
                </a:ext>
              </a:extLst>
            </p:cNvPr>
            <p:cNvSpPr/>
            <p:nvPr/>
          </p:nvSpPr>
          <p:spPr>
            <a:xfrm>
              <a:off x="2193795" y="2095770"/>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6" name="Rectangle 45">
              <a:extLst>
                <a:ext uri="{FF2B5EF4-FFF2-40B4-BE49-F238E27FC236}">
                  <a16:creationId xmlns:a16="http://schemas.microsoft.com/office/drawing/2014/main" id="{65F502FD-F27F-4986-A825-30B1ADAA7658}"/>
                </a:ext>
              </a:extLst>
            </p:cNvPr>
            <p:cNvSpPr/>
            <p:nvPr/>
          </p:nvSpPr>
          <p:spPr>
            <a:xfrm>
              <a:off x="2193795" y="2211508"/>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7" name="Oval 46">
              <a:extLst>
                <a:ext uri="{FF2B5EF4-FFF2-40B4-BE49-F238E27FC236}">
                  <a16:creationId xmlns:a16="http://schemas.microsoft.com/office/drawing/2014/main" id="{3053E493-7FD6-4D6A-9562-94CA7C27F956}"/>
                </a:ext>
              </a:extLst>
            </p:cNvPr>
            <p:cNvSpPr/>
            <p:nvPr/>
          </p:nvSpPr>
          <p:spPr>
            <a:xfrm>
              <a:off x="2193795" y="2327247"/>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8" name="Rectangle 47">
              <a:extLst>
                <a:ext uri="{FF2B5EF4-FFF2-40B4-BE49-F238E27FC236}">
                  <a16:creationId xmlns:a16="http://schemas.microsoft.com/office/drawing/2014/main" id="{1B48DF74-C5F6-4D9C-B0E9-0778AD9B7AD6}"/>
                </a:ext>
              </a:extLst>
            </p:cNvPr>
            <p:cNvSpPr/>
            <p:nvPr/>
          </p:nvSpPr>
          <p:spPr>
            <a:xfrm>
              <a:off x="2193795" y="2442986"/>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49" name="Rectangle 48">
              <a:extLst>
                <a:ext uri="{FF2B5EF4-FFF2-40B4-BE49-F238E27FC236}">
                  <a16:creationId xmlns:a16="http://schemas.microsoft.com/office/drawing/2014/main" id="{4222D7C8-15B7-4322-8FC1-F1820F237B7D}"/>
                </a:ext>
              </a:extLst>
            </p:cNvPr>
            <p:cNvSpPr/>
            <p:nvPr/>
          </p:nvSpPr>
          <p:spPr>
            <a:xfrm>
              <a:off x="2077337" y="1510548"/>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50" name="Rectangle 49">
              <a:extLst>
                <a:ext uri="{FF2B5EF4-FFF2-40B4-BE49-F238E27FC236}">
                  <a16:creationId xmlns:a16="http://schemas.microsoft.com/office/drawing/2014/main" id="{28D46954-1CE9-46AB-AB59-6FEB3AA3B526}"/>
                </a:ext>
              </a:extLst>
            </p:cNvPr>
            <p:cNvSpPr/>
            <p:nvPr/>
          </p:nvSpPr>
          <p:spPr>
            <a:xfrm>
              <a:off x="2077337" y="2528935"/>
              <a:ext cx="756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51" name="Rectangle 50">
              <a:extLst>
                <a:ext uri="{FF2B5EF4-FFF2-40B4-BE49-F238E27FC236}">
                  <a16:creationId xmlns:a16="http://schemas.microsoft.com/office/drawing/2014/main" id="{65121503-2610-41B6-90A4-E9D6413CC8B6}"/>
                </a:ext>
              </a:extLst>
            </p:cNvPr>
            <p:cNvSpPr/>
            <p:nvPr/>
          </p:nvSpPr>
          <p:spPr>
            <a:xfrm>
              <a:off x="2805795" y="1520935"/>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grpSp>
      <p:sp>
        <p:nvSpPr>
          <p:cNvPr id="22" name="TextBox 100">
            <a:extLst>
              <a:ext uri="{FF2B5EF4-FFF2-40B4-BE49-F238E27FC236}">
                <a16:creationId xmlns:a16="http://schemas.microsoft.com/office/drawing/2014/main" id="{88170B6F-6FFD-4FA2-A14F-2E2E4BA9F6FF}"/>
              </a:ext>
            </a:extLst>
          </p:cNvPr>
          <p:cNvSpPr txBox="1"/>
          <p:nvPr/>
        </p:nvSpPr>
        <p:spPr>
          <a:xfrm>
            <a:off x="8129021" y="5926053"/>
            <a:ext cx="1174121" cy="276999"/>
          </a:xfrm>
          <a:prstGeom prst="rect">
            <a:avLst/>
          </a:prstGeom>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latin typeface="Roboto Condensed Light" panose="02000000000000000000" pitchFamily="2" charset="0"/>
                <a:ea typeface="Roboto Condensed Light" panose="02000000000000000000" pitchFamily="2" charset="0"/>
              </a:rPr>
              <a:t>Team Backlogs</a:t>
            </a:r>
          </a:p>
        </p:txBody>
      </p:sp>
      <p:grpSp>
        <p:nvGrpSpPr>
          <p:cNvPr id="23" name="Group 22">
            <a:extLst>
              <a:ext uri="{FF2B5EF4-FFF2-40B4-BE49-F238E27FC236}">
                <a16:creationId xmlns:a16="http://schemas.microsoft.com/office/drawing/2014/main" id="{E1CD4D4E-EC7C-4577-9D25-D369D01F5FF7}"/>
              </a:ext>
            </a:extLst>
          </p:cNvPr>
          <p:cNvGrpSpPr/>
          <p:nvPr/>
        </p:nvGrpSpPr>
        <p:grpSpPr>
          <a:xfrm>
            <a:off x="8286861" y="4757852"/>
            <a:ext cx="800458" cy="1090387"/>
            <a:chOff x="2077337" y="1510548"/>
            <a:chExt cx="800458" cy="1090387"/>
          </a:xfrm>
        </p:grpSpPr>
        <p:sp>
          <p:nvSpPr>
            <p:cNvPr id="30" name="Oval 29">
              <a:extLst>
                <a:ext uri="{FF2B5EF4-FFF2-40B4-BE49-F238E27FC236}">
                  <a16:creationId xmlns:a16="http://schemas.microsoft.com/office/drawing/2014/main" id="{E76E4B25-266F-4553-92D3-8B4A5634F7E8}"/>
                </a:ext>
              </a:extLst>
            </p:cNvPr>
            <p:cNvSpPr/>
            <p:nvPr/>
          </p:nvSpPr>
          <p:spPr>
            <a:xfrm>
              <a:off x="2193795" y="1632814"/>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1" name="Oval 30">
              <a:extLst>
                <a:ext uri="{FF2B5EF4-FFF2-40B4-BE49-F238E27FC236}">
                  <a16:creationId xmlns:a16="http://schemas.microsoft.com/office/drawing/2014/main" id="{A4EF1EA8-8707-419E-9303-9A65F9C9A03E}"/>
                </a:ext>
              </a:extLst>
            </p:cNvPr>
            <p:cNvSpPr/>
            <p:nvPr/>
          </p:nvSpPr>
          <p:spPr>
            <a:xfrm>
              <a:off x="2193795" y="1748553"/>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2" name="Rectangle 31">
              <a:extLst>
                <a:ext uri="{FF2B5EF4-FFF2-40B4-BE49-F238E27FC236}">
                  <a16:creationId xmlns:a16="http://schemas.microsoft.com/office/drawing/2014/main" id="{E262788D-FB17-4D08-B2E9-6BAA46678C76}"/>
                </a:ext>
              </a:extLst>
            </p:cNvPr>
            <p:cNvSpPr/>
            <p:nvPr/>
          </p:nvSpPr>
          <p:spPr>
            <a:xfrm>
              <a:off x="2193795" y="1864292"/>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3" name="Oval 32">
              <a:extLst>
                <a:ext uri="{FF2B5EF4-FFF2-40B4-BE49-F238E27FC236}">
                  <a16:creationId xmlns:a16="http://schemas.microsoft.com/office/drawing/2014/main" id="{95C3600F-A88C-44D5-B6BC-180C5443A3E8}"/>
                </a:ext>
              </a:extLst>
            </p:cNvPr>
            <p:cNvSpPr/>
            <p:nvPr/>
          </p:nvSpPr>
          <p:spPr>
            <a:xfrm>
              <a:off x="2193795" y="1980031"/>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4" name="Rectangle 33">
              <a:extLst>
                <a:ext uri="{FF2B5EF4-FFF2-40B4-BE49-F238E27FC236}">
                  <a16:creationId xmlns:a16="http://schemas.microsoft.com/office/drawing/2014/main" id="{29ED9B07-3013-4C74-ABFF-397F3CE594B3}"/>
                </a:ext>
              </a:extLst>
            </p:cNvPr>
            <p:cNvSpPr/>
            <p:nvPr/>
          </p:nvSpPr>
          <p:spPr>
            <a:xfrm>
              <a:off x="2193795" y="2095770"/>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5" name="Oval 34">
              <a:extLst>
                <a:ext uri="{FF2B5EF4-FFF2-40B4-BE49-F238E27FC236}">
                  <a16:creationId xmlns:a16="http://schemas.microsoft.com/office/drawing/2014/main" id="{07F5D0F8-82EE-4C87-B3DF-9E69EEA07A4B}"/>
                </a:ext>
              </a:extLst>
            </p:cNvPr>
            <p:cNvSpPr/>
            <p:nvPr/>
          </p:nvSpPr>
          <p:spPr>
            <a:xfrm>
              <a:off x="2193795" y="2211508"/>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6" name="Rectangle 35">
              <a:extLst>
                <a:ext uri="{FF2B5EF4-FFF2-40B4-BE49-F238E27FC236}">
                  <a16:creationId xmlns:a16="http://schemas.microsoft.com/office/drawing/2014/main" id="{AF898379-4C10-46A6-919D-72E6E0A3E835}"/>
                </a:ext>
              </a:extLst>
            </p:cNvPr>
            <p:cNvSpPr/>
            <p:nvPr/>
          </p:nvSpPr>
          <p:spPr>
            <a:xfrm>
              <a:off x="2193795" y="2327247"/>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7" name="Rectangle 36">
              <a:extLst>
                <a:ext uri="{FF2B5EF4-FFF2-40B4-BE49-F238E27FC236}">
                  <a16:creationId xmlns:a16="http://schemas.microsoft.com/office/drawing/2014/main" id="{318EF22C-BF74-4B2E-B941-5FEE7505A289}"/>
                </a:ext>
              </a:extLst>
            </p:cNvPr>
            <p:cNvSpPr/>
            <p:nvPr/>
          </p:nvSpPr>
          <p:spPr>
            <a:xfrm>
              <a:off x="2193795" y="2442986"/>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38" name="Rectangle 37">
              <a:extLst>
                <a:ext uri="{FF2B5EF4-FFF2-40B4-BE49-F238E27FC236}">
                  <a16:creationId xmlns:a16="http://schemas.microsoft.com/office/drawing/2014/main" id="{C20DB357-80BC-41AB-9B52-E21D9B194604}"/>
                </a:ext>
              </a:extLst>
            </p:cNvPr>
            <p:cNvSpPr/>
            <p:nvPr/>
          </p:nvSpPr>
          <p:spPr>
            <a:xfrm>
              <a:off x="2077337" y="1510548"/>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39" name="Rectangle 38">
              <a:extLst>
                <a:ext uri="{FF2B5EF4-FFF2-40B4-BE49-F238E27FC236}">
                  <a16:creationId xmlns:a16="http://schemas.microsoft.com/office/drawing/2014/main" id="{F33748F5-3292-4E5B-8421-7275438DF715}"/>
                </a:ext>
              </a:extLst>
            </p:cNvPr>
            <p:cNvSpPr/>
            <p:nvPr/>
          </p:nvSpPr>
          <p:spPr>
            <a:xfrm>
              <a:off x="2077337" y="2528935"/>
              <a:ext cx="756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40" name="Rectangle 39">
              <a:extLst>
                <a:ext uri="{FF2B5EF4-FFF2-40B4-BE49-F238E27FC236}">
                  <a16:creationId xmlns:a16="http://schemas.microsoft.com/office/drawing/2014/main" id="{39BE2FD7-DA8F-4FF6-ABF8-85E36B7026BA}"/>
                </a:ext>
              </a:extLst>
            </p:cNvPr>
            <p:cNvSpPr/>
            <p:nvPr/>
          </p:nvSpPr>
          <p:spPr>
            <a:xfrm>
              <a:off x="2805795" y="1520935"/>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grpSp>
      <p:sp>
        <p:nvSpPr>
          <p:cNvPr id="24" name="TextBox 113">
            <a:extLst>
              <a:ext uri="{FF2B5EF4-FFF2-40B4-BE49-F238E27FC236}">
                <a16:creationId xmlns:a16="http://schemas.microsoft.com/office/drawing/2014/main" id="{ACC9A864-5909-4BCE-B85F-CC8F6704A557}"/>
              </a:ext>
            </a:extLst>
          </p:cNvPr>
          <p:cNvSpPr txBox="1"/>
          <p:nvPr/>
        </p:nvSpPr>
        <p:spPr>
          <a:xfrm>
            <a:off x="5427722" y="5931622"/>
            <a:ext cx="1598221" cy="461665"/>
          </a:xfrm>
          <a:prstGeom prst="rect">
            <a:avLst/>
          </a:prstGeom>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latin typeface="Roboto Condensed Light" panose="02000000000000000000" pitchFamily="2" charset="0"/>
                <a:ea typeface="Roboto Condensed Light" panose="02000000000000000000" pitchFamily="2" charset="0"/>
              </a:rPr>
              <a:t>Universal or Product Backlog</a:t>
            </a:r>
          </a:p>
        </p:txBody>
      </p:sp>
      <p:cxnSp>
        <p:nvCxnSpPr>
          <p:cNvPr id="25" name="Straight Arrow Connector 24">
            <a:extLst>
              <a:ext uri="{FF2B5EF4-FFF2-40B4-BE49-F238E27FC236}">
                <a16:creationId xmlns:a16="http://schemas.microsoft.com/office/drawing/2014/main" id="{AC1BAE52-C649-4D11-86A1-C9C9F99B6C9A}"/>
              </a:ext>
            </a:extLst>
          </p:cNvPr>
          <p:cNvCxnSpPr>
            <a:cxnSpLocks/>
          </p:cNvCxnSpPr>
          <p:nvPr/>
        </p:nvCxnSpPr>
        <p:spPr>
          <a:xfrm flipV="1">
            <a:off x="6629625" y="4983084"/>
            <a:ext cx="1674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118">
            <a:extLst>
              <a:ext uri="{FF2B5EF4-FFF2-40B4-BE49-F238E27FC236}">
                <a16:creationId xmlns:a16="http://schemas.microsoft.com/office/drawing/2014/main" id="{C5B0230F-0808-4CDC-B427-9AF6BB93B846}"/>
              </a:ext>
            </a:extLst>
          </p:cNvPr>
          <p:cNvSpPr txBox="1"/>
          <p:nvPr/>
        </p:nvSpPr>
        <p:spPr>
          <a:xfrm>
            <a:off x="6726535" y="5021548"/>
            <a:ext cx="1469996" cy="861774"/>
          </a:xfrm>
          <a:prstGeom prst="rect">
            <a:avLst/>
          </a:prstGeom>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00" dirty="0">
                <a:latin typeface="Roboto Condensed Light" panose="02000000000000000000" pitchFamily="2" charset="0"/>
                <a:ea typeface="Roboto Condensed Light" panose="02000000000000000000" pitchFamily="2" charset="0"/>
              </a:rPr>
              <a:t>Delivery team commits to achievable work items prioritized against organizational priorities and risks</a:t>
            </a:r>
          </a:p>
        </p:txBody>
      </p:sp>
      <p:sp>
        <p:nvSpPr>
          <p:cNvPr id="27" name="TextBox 119">
            <a:extLst>
              <a:ext uri="{FF2B5EF4-FFF2-40B4-BE49-F238E27FC236}">
                <a16:creationId xmlns:a16="http://schemas.microsoft.com/office/drawing/2014/main" id="{72C11A60-5337-45D8-9F09-60C19F024133}"/>
              </a:ext>
            </a:extLst>
          </p:cNvPr>
          <p:cNvSpPr txBox="1"/>
          <p:nvPr/>
        </p:nvSpPr>
        <p:spPr>
          <a:xfrm>
            <a:off x="9522276" y="4341163"/>
            <a:ext cx="2369037" cy="2277547"/>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Value and prioritization for any demand is clearly tied back to organizational priorities.</a:t>
            </a:r>
          </a:p>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A single point of contact (e.g. product owner) is the ultimate authority and accountable party  on prioritization and scope.</a:t>
            </a:r>
          </a:p>
          <a:p>
            <a:pPr marL="171450" indent="-171450">
              <a:spcAft>
                <a:spcPts val="600"/>
              </a:spcAft>
              <a:buFont typeface="Arial" panose="020B0604020202020204" pitchFamily="34" charset="0"/>
              <a:buChar char="•"/>
            </a:pPr>
            <a:r>
              <a:rPr lang="en-CA" sz="1200" dirty="0">
                <a:latin typeface="Roboto Condensed Light" panose="02000000000000000000" pitchFamily="2" charset="0"/>
                <a:ea typeface="Roboto Condensed Light" panose="02000000000000000000" pitchFamily="2" charset="0"/>
              </a:rPr>
              <a:t>Teams are empowered to commit to tasks given their common understanding of value and business priorities.</a:t>
            </a:r>
          </a:p>
        </p:txBody>
      </p:sp>
      <p:sp>
        <p:nvSpPr>
          <p:cNvPr id="28" name="TextBox 122">
            <a:extLst>
              <a:ext uri="{FF2B5EF4-FFF2-40B4-BE49-F238E27FC236}">
                <a16:creationId xmlns:a16="http://schemas.microsoft.com/office/drawing/2014/main" id="{1B53B7FD-C959-44E7-AD15-C21BD68DD4F2}"/>
              </a:ext>
            </a:extLst>
          </p:cNvPr>
          <p:cNvSpPr txBox="1"/>
          <p:nvPr/>
        </p:nvSpPr>
        <p:spPr>
          <a:xfrm>
            <a:off x="392043" y="6064552"/>
            <a:ext cx="4262591" cy="46166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200" dirty="0">
                <a:latin typeface="Roboto Condensed Light" panose="02000000000000000000" pitchFamily="2" charset="0"/>
                <a:ea typeface="Roboto Condensed Light" panose="02000000000000000000" pitchFamily="2" charset="0"/>
              </a:rPr>
              <a:t>See Info-Tech’s</a:t>
            </a:r>
            <a:r>
              <a:rPr lang="en-CA" sz="1200" dirty="0">
                <a:latin typeface="Roboto Condensed Light" panose="02000000000000000000" pitchFamily="2" charset="0"/>
                <a:ea typeface="Roboto Condensed Light" panose="02000000000000000000" pitchFamily="2" charset="0"/>
                <a:hlinkClick r:id="rId2">
                  <a:extLst>
                    <a:ext uri="{A12FA001-AC4F-418D-AE19-62706E023703}">
                      <ahyp:hlinkClr xmlns:ahyp="http://schemas.microsoft.com/office/drawing/2018/hyperlinkcolor" val="tx"/>
                    </a:ext>
                  </a:extLst>
                </a:hlinkClick>
              </a:rPr>
              <a:t> </a:t>
            </a:r>
            <a:r>
              <a:rPr lang="en-CA" sz="1200" i="1" u="sng" dirty="0">
                <a:solidFill>
                  <a:srgbClr val="2476B7"/>
                </a:solidFill>
                <a:latin typeface="Roboto Condensed Light" panose="02000000000000000000" pitchFamily="2" charset="0"/>
                <a:ea typeface="Roboto Condensed Light" panose="02000000000000000000" pitchFamily="2" charset="0"/>
                <a:hlinkClick r:id="rId2">
                  <a:extLst>
                    <a:ext uri="{A12FA001-AC4F-418D-AE19-62706E023703}">
                      <ahyp:hlinkClr xmlns:ahyp="http://schemas.microsoft.com/office/drawing/2018/hyperlinkcolor" val="tx"/>
                    </a:ext>
                  </a:extLst>
                </a:hlinkClick>
              </a:rPr>
              <a:t>Build a Better Backlog</a:t>
            </a:r>
            <a:r>
              <a:rPr lang="en-CA" sz="1200" i="1" dirty="0">
                <a:solidFill>
                  <a:srgbClr val="2476B7"/>
                </a:solidFill>
                <a:latin typeface="Roboto Condensed Light" panose="02000000000000000000" pitchFamily="2" charset="0"/>
                <a:ea typeface="Roboto Condensed Light" panose="02000000000000000000" pitchFamily="2" charset="0"/>
              </a:rPr>
              <a:t> </a:t>
            </a:r>
            <a:r>
              <a:rPr lang="en-CA" sz="1200" dirty="0">
                <a:latin typeface="Roboto Condensed Light" panose="02000000000000000000" pitchFamily="2" charset="0"/>
                <a:ea typeface="Roboto Condensed Light" panose="02000000000000000000" pitchFamily="2" charset="0"/>
              </a:rPr>
              <a:t>to restructure your own backlog and improve prioritization.</a:t>
            </a:r>
          </a:p>
        </p:txBody>
      </p:sp>
      <p:sp>
        <p:nvSpPr>
          <p:cNvPr id="9" name="Text Box 7">
            <a:extLst>
              <a:ext uri="{FF2B5EF4-FFF2-40B4-BE49-F238E27FC236}">
                <a16:creationId xmlns:a16="http://schemas.microsoft.com/office/drawing/2014/main" id="{5389E5C1-6667-4C8E-9513-A5EB5265B7BA}"/>
              </a:ext>
            </a:extLst>
          </p:cNvPr>
          <p:cNvSpPr txBox="1">
            <a:spLocks noChangeArrowheads="1"/>
          </p:cNvSpPr>
          <p:nvPr/>
        </p:nvSpPr>
        <p:spPr bwMode="gray">
          <a:xfrm>
            <a:off x="9685617" y="221830"/>
            <a:ext cx="2054184" cy="46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85000"/>
              </a:lnSpc>
            </a:pPr>
            <a:r>
              <a:rPr lang="en-US" altLang="en-US" sz="1400" b="1" dirty="0">
                <a:latin typeface="Exo" panose="02000303000000000000" pitchFamily="2" charset="0"/>
                <a:ea typeface="Roboto Condensed Light" panose="02000000000000000000" pitchFamily="2" charset="0"/>
              </a:rPr>
              <a:t>Separate project &amp; maintenance backlogs</a:t>
            </a:r>
          </a:p>
        </p:txBody>
      </p:sp>
      <p:grpSp>
        <p:nvGrpSpPr>
          <p:cNvPr id="10" name="Group 9">
            <a:extLst>
              <a:ext uri="{FF2B5EF4-FFF2-40B4-BE49-F238E27FC236}">
                <a16:creationId xmlns:a16="http://schemas.microsoft.com/office/drawing/2014/main" id="{CF07B531-43A6-456B-8DE4-701A1D12DFEB}"/>
              </a:ext>
            </a:extLst>
          </p:cNvPr>
          <p:cNvGrpSpPr/>
          <p:nvPr/>
        </p:nvGrpSpPr>
        <p:grpSpPr>
          <a:xfrm>
            <a:off x="5758436" y="605565"/>
            <a:ext cx="800458" cy="1090387"/>
            <a:chOff x="2077337" y="1510548"/>
            <a:chExt cx="800458" cy="1090387"/>
          </a:xfrm>
        </p:grpSpPr>
        <p:sp>
          <p:nvSpPr>
            <p:cNvPr id="74" name="Oval 73">
              <a:extLst>
                <a:ext uri="{FF2B5EF4-FFF2-40B4-BE49-F238E27FC236}">
                  <a16:creationId xmlns:a16="http://schemas.microsoft.com/office/drawing/2014/main" id="{0A332E76-41E3-4942-8259-458050DBFF58}"/>
                </a:ext>
              </a:extLst>
            </p:cNvPr>
            <p:cNvSpPr/>
            <p:nvPr/>
          </p:nvSpPr>
          <p:spPr>
            <a:xfrm>
              <a:off x="2193795" y="1632814"/>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5" name="Oval 74">
              <a:extLst>
                <a:ext uri="{FF2B5EF4-FFF2-40B4-BE49-F238E27FC236}">
                  <a16:creationId xmlns:a16="http://schemas.microsoft.com/office/drawing/2014/main" id="{0CD9EB88-F665-48A0-8DE7-7698B609D882}"/>
                </a:ext>
              </a:extLst>
            </p:cNvPr>
            <p:cNvSpPr/>
            <p:nvPr/>
          </p:nvSpPr>
          <p:spPr>
            <a:xfrm>
              <a:off x="2193795" y="1748553"/>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6" name="Oval 75">
              <a:extLst>
                <a:ext uri="{FF2B5EF4-FFF2-40B4-BE49-F238E27FC236}">
                  <a16:creationId xmlns:a16="http://schemas.microsoft.com/office/drawing/2014/main" id="{947A3BE5-791B-4BB4-812D-5F9A918F1D71}"/>
                </a:ext>
              </a:extLst>
            </p:cNvPr>
            <p:cNvSpPr/>
            <p:nvPr/>
          </p:nvSpPr>
          <p:spPr>
            <a:xfrm>
              <a:off x="2193795" y="1864292"/>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7" name="Oval 76">
              <a:extLst>
                <a:ext uri="{FF2B5EF4-FFF2-40B4-BE49-F238E27FC236}">
                  <a16:creationId xmlns:a16="http://schemas.microsoft.com/office/drawing/2014/main" id="{47ADE2F5-C6A7-4B37-9EDD-79A2D55DE6B5}"/>
                </a:ext>
              </a:extLst>
            </p:cNvPr>
            <p:cNvSpPr/>
            <p:nvPr/>
          </p:nvSpPr>
          <p:spPr>
            <a:xfrm>
              <a:off x="2193795" y="1980031"/>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8" name="Oval 77">
              <a:extLst>
                <a:ext uri="{FF2B5EF4-FFF2-40B4-BE49-F238E27FC236}">
                  <a16:creationId xmlns:a16="http://schemas.microsoft.com/office/drawing/2014/main" id="{84C65B60-EB78-4345-9D6D-A75203444284}"/>
                </a:ext>
              </a:extLst>
            </p:cNvPr>
            <p:cNvSpPr/>
            <p:nvPr/>
          </p:nvSpPr>
          <p:spPr>
            <a:xfrm>
              <a:off x="2193795" y="2095770"/>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9" name="Oval 78">
              <a:extLst>
                <a:ext uri="{FF2B5EF4-FFF2-40B4-BE49-F238E27FC236}">
                  <a16:creationId xmlns:a16="http://schemas.microsoft.com/office/drawing/2014/main" id="{F2E152BE-140E-4F58-A754-E7203E7FDEC5}"/>
                </a:ext>
              </a:extLst>
            </p:cNvPr>
            <p:cNvSpPr/>
            <p:nvPr/>
          </p:nvSpPr>
          <p:spPr>
            <a:xfrm>
              <a:off x="2193795" y="2211508"/>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80" name="Oval 79">
              <a:extLst>
                <a:ext uri="{FF2B5EF4-FFF2-40B4-BE49-F238E27FC236}">
                  <a16:creationId xmlns:a16="http://schemas.microsoft.com/office/drawing/2014/main" id="{A4E9EE9E-2F17-419D-8697-3894488D2157}"/>
                </a:ext>
              </a:extLst>
            </p:cNvPr>
            <p:cNvSpPr/>
            <p:nvPr/>
          </p:nvSpPr>
          <p:spPr>
            <a:xfrm>
              <a:off x="2193795" y="2327247"/>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81" name="Oval 80">
              <a:extLst>
                <a:ext uri="{FF2B5EF4-FFF2-40B4-BE49-F238E27FC236}">
                  <a16:creationId xmlns:a16="http://schemas.microsoft.com/office/drawing/2014/main" id="{0BC2A15F-D008-4FA2-A553-68557C313533}"/>
                </a:ext>
              </a:extLst>
            </p:cNvPr>
            <p:cNvSpPr/>
            <p:nvPr/>
          </p:nvSpPr>
          <p:spPr>
            <a:xfrm>
              <a:off x="2193795" y="2442986"/>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82" name="Rectangle 81">
              <a:extLst>
                <a:ext uri="{FF2B5EF4-FFF2-40B4-BE49-F238E27FC236}">
                  <a16:creationId xmlns:a16="http://schemas.microsoft.com/office/drawing/2014/main" id="{B16C17BC-0109-49BE-9361-7BDC789B0157}"/>
                </a:ext>
              </a:extLst>
            </p:cNvPr>
            <p:cNvSpPr/>
            <p:nvPr/>
          </p:nvSpPr>
          <p:spPr>
            <a:xfrm>
              <a:off x="2077337" y="1510548"/>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83" name="Rectangle 82">
              <a:extLst>
                <a:ext uri="{FF2B5EF4-FFF2-40B4-BE49-F238E27FC236}">
                  <a16:creationId xmlns:a16="http://schemas.microsoft.com/office/drawing/2014/main" id="{CBA8C719-3317-4E41-A674-3E9AA9E8AC8C}"/>
                </a:ext>
              </a:extLst>
            </p:cNvPr>
            <p:cNvSpPr/>
            <p:nvPr/>
          </p:nvSpPr>
          <p:spPr>
            <a:xfrm>
              <a:off x="2077337" y="2528935"/>
              <a:ext cx="756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84" name="Rectangle 83">
              <a:extLst>
                <a:ext uri="{FF2B5EF4-FFF2-40B4-BE49-F238E27FC236}">
                  <a16:creationId xmlns:a16="http://schemas.microsoft.com/office/drawing/2014/main" id="{48B41D83-3520-4751-8E8F-CE73E1D372E1}"/>
                </a:ext>
              </a:extLst>
            </p:cNvPr>
            <p:cNvSpPr/>
            <p:nvPr/>
          </p:nvSpPr>
          <p:spPr>
            <a:xfrm>
              <a:off x="2805795" y="1520935"/>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grpSp>
      <p:sp>
        <p:nvSpPr>
          <p:cNvPr id="11" name="TextBox 62">
            <a:extLst>
              <a:ext uri="{FF2B5EF4-FFF2-40B4-BE49-F238E27FC236}">
                <a16:creationId xmlns:a16="http://schemas.microsoft.com/office/drawing/2014/main" id="{0C28311E-B2EF-4098-BBA8-4C25532EAF6C}"/>
              </a:ext>
            </a:extLst>
          </p:cNvPr>
          <p:cNvSpPr txBox="1"/>
          <p:nvPr/>
        </p:nvSpPr>
        <p:spPr>
          <a:xfrm>
            <a:off x="5248771" y="610758"/>
            <a:ext cx="553998" cy="1080000"/>
          </a:xfrm>
          <a:prstGeom prst="rect">
            <a:avLst/>
          </a:prstGeom>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latin typeface="Roboto Condensed Light" panose="02000000000000000000" pitchFamily="2" charset="0"/>
                <a:ea typeface="Roboto Condensed Light" panose="02000000000000000000" pitchFamily="2" charset="0"/>
              </a:rPr>
              <a:t>Maintenance Backlog</a:t>
            </a:r>
          </a:p>
        </p:txBody>
      </p:sp>
      <p:sp>
        <p:nvSpPr>
          <p:cNvPr id="12" name="TextBox 63">
            <a:extLst>
              <a:ext uri="{FF2B5EF4-FFF2-40B4-BE49-F238E27FC236}">
                <a16:creationId xmlns:a16="http://schemas.microsoft.com/office/drawing/2014/main" id="{C744D25B-7D5E-4520-8743-74D34CF8CDC0}"/>
              </a:ext>
            </a:extLst>
          </p:cNvPr>
          <p:cNvSpPr txBox="1"/>
          <p:nvPr/>
        </p:nvSpPr>
        <p:spPr>
          <a:xfrm>
            <a:off x="5248771" y="2183074"/>
            <a:ext cx="553998" cy="1080000"/>
          </a:xfrm>
          <a:prstGeom prst="rect">
            <a:avLst/>
          </a:prstGeom>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latin typeface="Roboto Condensed Light" panose="02000000000000000000" pitchFamily="2" charset="0"/>
                <a:ea typeface="Roboto Condensed Light" panose="02000000000000000000" pitchFamily="2" charset="0"/>
              </a:rPr>
              <a:t>Project</a:t>
            </a:r>
          </a:p>
          <a:p>
            <a:pPr algn="ctr"/>
            <a:r>
              <a:rPr lang="en-CA" sz="1200" dirty="0">
                <a:latin typeface="Roboto Condensed Light" panose="02000000000000000000" pitchFamily="2" charset="0"/>
                <a:ea typeface="Roboto Condensed Light" panose="02000000000000000000" pitchFamily="2" charset="0"/>
              </a:rPr>
              <a:t>Backlog</a:t>
            </a:r>
          </a:p>
        </p:txBody>
      </p:sp>
      <p:grpSp>
        <p:nvGrpSpPr>
          <p:cNvPr id="13" name="Group 12">
            <a:extLst>
              <a:ext uri="{FF2B5EF4-FFF2-40B4-BE49-F238E27FC236}">
                <a16:creationId xmlns:a16="http://schemas.microsoft.com/office/drawing/2014/main" id="{1F61C456-4B63-489B-B3A7-D0170E6936F7}"/>
              </a:ext>
            </a:extLst>
          </p:cNvPr>
          <p:cNvGrpSpPr/>
          <p:nvPr/>
        </p:nvGrpSpPr>
        <p:grpSpPr>
          <a:xfrm>
            <a:off x="5755872" y="2177881"/>
            <a:ext cx="800458" cy="1090387"/>
            <a:chOff x="2077337" y="1510548"/>
            <a:chExt cx="800458" cy="1090387"/>
          </a:xfrm>
        </p:grpSpPr>
        <p:sp>
          <p:nvSpPr>
            <p:cNvPr id="63" name="Rectangle 62">
              <a:extLst>
                <a:ext uri="{FF2B5EF4-FFF2-40B4-BE49-F238E27FC236}">
                  <a16:creationId xmlns:a16="http://schemas.microsoft.com/office/drawing/2014/main" id="{54243298-E661-4558-BF8B-DC77051402EF}"/>
                </a:ext>
              </a:extLst>
            </p:cNvPr>
            <p:cNvSpPr/>
            <p:nvPr/>
          </p:nvSpPr>
          <p:spPr>
            <a:xfrm>
              <a:off x="2193795" y="1632814"/>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4" name="Rectangle 63">
              <a:extLst>
                <a:ext uri="{FF2B5EF4-FFF2-40B4-BE49-F238E27FC236}">
                  <a16:creationId xmlns:a16="http://schemas.microsoft.com/office/drawing/2014/main" id="{F2005CEF-1788-4E0B-B18E-9B75F41E4014}"/>
                </a:ext>
              </a:extLst>
            </p:cNvPr>
            <p:cNvSpPr/>
            <p:nvPr/>
          </p:nvSpPr>
          <p:spPr>
            <a:xfrm>
              <a:off x="2193795" y="1748553"/>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5" name="Rectangle 64">
              <a:extLst>
                <a:ext uri="{FF2B5EF4-FFF2-40B4-BE49-F238E27FC236}">
                  <a16:creationId xmlns:a16="http://schemas.microsoft.com/office/drawing/2014/main" id="{C10BA1B8-984A-460A-B25C-81A029EDA2BE}"/>
                </a:ext>
              </a:extLst>
            </p:cNvPr>
            <p:cNvSpPr/>
            <p:nvPr/>
          </p:nvSpPr>
          <p:spPr>
            <a:xfrm>
              <a:off x="2193795" y="1864292"/>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6" name="Rectangle 65">
              <a:extLst>
                <a:ext uri="{FF2B5EF4-FFF2-40B4-BE49-F238E27FC236}">
                  <a16:creationId xmlns:a16="http://schemas.microsoft.com/office/drawing/2014/main" id="{9675D841-1B22-4651-B438-529492F28015}"/>
                </a:ext>
              </a:extLst>
            </p:cNvPr>
            <p:cNvSpPr/>
            <p:nvPr/>
          </p:nvSpPr>
          <p:spPr>
            <a:xfrm>
              <a:off x="2193795" y="1980031"/>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7" name="Rectangle 66">
              <a:extLst>
                <a:ext uri="{FF2B5EF4-FFF2-40B4-BE49-F238E27FC236}">
                  <a16:creationId xmlns:a16="http://schemas.microsoft.com/office/drawing/2014/main" id="{26F29D1A-607A-47B9-B73E-C5ABD7D36483}"/>
                </a:ext>
              </a:extLst>
            </p:cNvPr>
            <p:cNvSpPr/>
            <p:nvPr/>
          </p:nvSpPr>
          <p:spPr>
            <a:xfrm>
              <a:off x="2193795" y="2095770"/>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8" name="Rectangle 67">
              <a:extLst>
                <a:ext uri="{FF2B5EF4-FFF2-40B4-BE49-F238E27FC236}">
                  <a16:creationId xmlns:a16="http://schemas.microsoft.com/office/drawing/2014/main" id="{DC797151-A0F9-4635-9D23-6FE73B731803}"/>
                </a:ext>
              </a:extLst>
            </p:cNvPr>
            <p:cNvSpPr/>
            <p:nvPr/>
          </p:nvSpPr>
          <p:spPr>
            <a:xfrm>
              <a:off x="2193795" y="2211508"/>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9" name="Rectangle 68">
              <a:extLst>
                <a:ext uri="{FF2B5EF4-FFF2-40B4-BE49-F238E27FC236}">
                  <a16:creationId xmlns:a16="http://schemas.microsoft.com/office/drawing/2014/main" id="{F7361DC6-910A-40C6-BF26-85B04DC09882}"/>
                </a:ext>
              </a:extLst>
            </p:cNvPr>
            <p:cNvSpPr/>
            <p:nvPr/>
          </p:nvSpPr>
          <p:spPr>
            <a:xfrm>
              <a:off x="2193795" y="2327247"/>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0" name="Rectangle 69">
              <a:extLst>
                <a:ext uri="{FF2B5EF4-FFF2-40B4-BE49-F238E27FC236}">
                  <a16:creationId xmlns:a16="http://schemas.microsoft.com/office/drawing/2014/main" id="{C6862211-1AF5-4A4E-AB1A-617CAF67CB73}"/>
                </a:ext>
              </a:extLst>
            </p:cNvPr>
            <p:cNvSpPr/>
            <p:nvPr/>
          </p:nvSpPr>
          <p:spPr>
            <a:xfrm>
              <a:off x="2193795" y="2442986"/>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71" name="Rectangle 70">
              <a:extLst>
                <a:ext uri="{FF2B5EF4-FFF2-40B4-BE49-F238E27FC236}">
                  <a16:creationId xmlns:a16="http://schemas.microsoft.com/office/drawing/2014/main" id="{68D99802-5FF6-46D5-8D92-876ABD25B8BF}"/>
                </a:ext>
              </a:extLst>
            </p:cNvPr>
            <p:cNvSpPr/>
            <p:nvPr/>
          </p:nvSpPr>
          <p:spPr>
            <a:xfrm>
              <a:off x="2077337" y="1510548"/>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72" name="Rectangle 71">
              <a:extLst>
                <a:ext uri="{FF2B5EF4-FFF2-40B4-BE49-F238E27FC236}">
                  <a16:creationId xmlns:a16="http://schemas.microsoft.com/office/drawing/2014/main" id="{E34F0D97-69B0-4BC8-BF57-44CAFB99BD9B}"/>
                </a:ext>
              </a:extLst>
            </p:cNvPr>
            <p:cNvSpPr/>
            <p:nvPr/>
          </p:nvSpPr>
          <p:spPr>
            <a:xfrm>
              <a:off x="2077337" y="2528935"/>
              <a:ext cx="756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73" name="Rectangle 72">
              <a:extLst>
                <a:ext uri="{FF2B5EF4-FFF2-40B4-BE49-F238E27FC236}">
                  <a16:creationId xmlns:a16="http://schemas.microsoft.com/office/drawing/2014/main" id="{1F9D31AF-627D-4F34-B5C5-A70619DA1BDE}"/>
                </a:ext>
              </a:extLst>
            </p:cNvPr>
            <p:cNvSpPr/>
            <p:nvPr/>
          </p:nvSpPr>
          <p:spPr>
            <a:xfrm>
              <a:off x="2805795" y="1520935"/>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grpSp>
      <p:sp>
        <p:nvSpPr>
          <p:cNvPr id="14" name="TextBox 64">
            <a:extLst>
              <a:ext uri="{FF2B5EF4-FFF2-40B4-BE49-F238E27FC236}">
                <a16:creationId xmlns:a16="http://schemas.microsoft.com/office/drawing/2014/main" id="{29B4CFF8-0076-43C6-9A4A-20558496994F}"/>
              </a:ext>
            </a:extLst>
          </p:cNvPr>
          <p:cNvSpPr txBox="1"/>
          <p:nvPr/>
        </p:nvSpPr>
        <p:spPr>
          <a:xfrm>
            <a:off x="8055726" y="2563594"/>
            <a:ext cx="1174121" cy="276999"/>
          </a:xfrm>
          <a:prstGeom prst="rect">
            <a:avLst/>
          </a:prstGeom>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200" dirty="0">
                <a:latin typeface="Roboto Condensed Light" panose="02000000000000000000" pitchFamily="2" charset="0"/>
                <a:ea typeface="Roboto Condensed Light" panose="02000000000000000000" pitchFamily="2" charset="0"/>
              </a:rPr>
              <a:t>Team Backlogs</a:t>
            </a:r>
          </a:p>
        </p:txBody>
      </p:sp>
      <p:grpSp>
        <p:nvGrpSpPr>
          <p:cNvPr id="15" name="Group 14">
            <a:extLst>
              <a:ext uri="{FF2B5EF4-FFF2-40B4-BE49-F238E27FC236}">
                <a16:creationId xmlns:a16="http://schemas.microsoft.com/office/drawing/2014/main" id="{1E37D729-16D0-4960-A75F-011F620AC02F}"/>
              </a:ext>
            </a:extLst>
          </p:cNvPr>
          <p:cNvGrpSpPr/>
          <p:nvPr/>
        </p:nvGrpSpPr>
        <p:grpSpPr>
          <a:xfrm>
            <a:off x="8219981" y="1386687"/>
            <a:ext cx="800458" cy="1090387"/>
            <a:chOff x="2077337" y="1510548"/>
            <a:chExt cx="800458" cy="1090387"/>
          </a:xfrm>
        </p:grpSpPr>
        <p:sp>
          <p:nvSpPr>
            <p:cNvPr id="52" name="Oval 51">
              <a:extLst>
                <a:ext uri="{FF2B5EF4-FFF2-40B4-BE49-F238E27FC236}">
                  <a16:creationId xmlns:a16="http://schemas.microsoft.com/office/drawing/2014/main" id="{5A0A76A0-BF26-4C42-8574-493EE92DA323}"/>
                </a:ext>
              </a:extLst>
            </p:cNvPr>
            <p:cNvSpPr/>
            <p:nvPr/>
          </p:nvSpPr>
          <p:spPr>
            <a:xfrm>
              <a:off x="2193795" y="1632814"/>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3" name="Oval 52">
              <a:extLst>
                <a:ext uri="{FF2B5EF4-FFF2-40B4-BE49-F238E27FC236}">
                  <a16:creationId xmlns:a16="http://schemas.microsoft.com/office/drawing/2014/main" id="{13A89AAE-65D1-4DF8-B02A-0093A69685A0}"/>
                </a:ext>
              </a:extLst>
            </p:cNvPr>
            <p:cNvSpPr/>
            <p:nvPr/>
          </p:nvSpPr>
          <p:spPr>
            <a:xfrm>
              <a:off x="2193795" y="1748553"/>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4" name="Rectangle 53">
              <a:extLst>
                <a:ext uri="{FF2B5EF4-FFF2-40B4-BE49-F238E27FC236}">
                  <a16:creationId xmlns:a16="http://schemas.microsoft.com/office/drawing/2014/main" id="{BA6471C2-C413-4718-9C18-B6F5155F667C}"/>
                </a:ext>
              </a:extLst>
            </p:cNvPr>
            <p:cNvSpPr/>
            <p:nvPr/>
          </p:nvSpPr>
          <p:spPr>
            <a:xfrm>
              <a:off x="2193795" y="1864292"/>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5" name="Oval 54">
              <a:extLst>
                <a:ext uri="{FF2B5EF4-FFF2-40B4-BE49-F238E27FC236}">
                  <a16:creationId xmlns:a16="http://schemas.microsoft.com/office/drawing/2014/main" id="{8D2F53BF-D988-483B-9B03-E55455F23C9B}"/>
                </a:ext>
              </a:extLst>
            </p:cNvPr>
            <p:cNvSpPr/>
            <p:nvPr/>
          </p:nvSpPr>
          <p:spPr>
            <a:xfrm>
              <a:off x="2193795" y="1980031"/>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6" name="Rectangle 55">
              <a:extLst>
                <a:ext uri="{FF2B5EF4-FFF2-40B4-BE49-F238E27FC236}">
                  <a16:creationId xmlns:a16="http://schemas.microsoft.com/office/drawing/2014/main" id="{4EB63FC9-5978-4CCF-9E82-925222B4488F}"/>
                </a:ext>
              </a:extLst>
            </p:cNvPr>
            <p:cNvSpPr/>
            <p:nvPr/>
          </p:nvSpPr>
          <p:spPr>
            <a:xfrm>
              <a:off x="2193795" y="2095770"/>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7" name="Oval 56">
              <a:extLst>
                <a:ext uri="{FF2B5EF4-FFF2-40B4-BE49-F238E27FC236}">
                  <a16:creationId xmlns:a16="http://schemas.microsoft.com/office/drawing/2014/main" id="{E4946C6D-E222-4A70-884A-1032D0C53AC4}"/>
                </a:ext>
              </a:extLst>
            </p:cNvPr>
            <p:cNvSpPr/>
            <p:nvPr/>
          </p:nvSpPr>
          <p:spPr>
            <a:xfrm>
              <a:off x="2193795" y="2211508"/>
              <a:ext cx="562414" cy="3919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8" name="Rectangle 57">
              <a:extLst>
                <a:ext uri="{FF2B5EF4-FFF2-40B4-BE49-F238E27FC236}">
                  <a16:creationId xmlns:a16="http://schemas.microsoft.com/office/drawing/2014/main" id="{87B1B9B0-4CF8-4BE5-8632-0C53CD79E82E}"/>
                </a:ext>
              </a:extLst>
            </p:cNvPr>
            <p:cNvSpPr/>
            <p:nvPr/>
          </p:nvSpPr>
          <p:spPr>
            <a:xfrm>
              <a:off x="2193795" y="2327247"/>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59" name="Rectangle 58">
              <a:extLst>
                <a:ext uri="{FF2B5EF4-FFF2-40B4-BE49-F238E27FC236}">
                  <a16:creationId xmlns:a16="http://schemas.microsoft.com/office/drawing/2014/main" id="{7341E39E-ACD5-48E6-B3BC-23890462CA9C}"/>
                </a:ext>
              </a:extLst>
            </p:cNvPr>
            <p:cNvSpPr/>
            <p:nvPr/>
          </p:nvSpPr>
          <p:spPr>
            <a:xfrm>
              <a:off x="2193795" y="2442986"/>
              <a:ext cx="562414" cy="391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Condensed Light" panose="02000000000000000000" pitchFamily="2" charset="0"/>
                <a:ea typeface="Roboto Condensed Light" panose="02000000000000000000" pitchFamily="2" charset="0"/>
              </a:endParaRPr>
            </a:p>
          </p:txBody>
        </p:sp>
        <p:sp>
          <p:nvSpPr>
            <p:cNvPr id="60" name="Rectangle 59">
              <a:extLst>
                <a:ext uri="{FF2B5EF4-FFF2-40B4-BE49-F238E27FC236}">
                  <a16:creationId xmlns:a16="http://schemas.microsoft.com/office/drawing/2014/main" id="{15E26FD6-8AE1-4DE2-A062-F248A729B712}"/>
                </a:ext>
              </a:extLst>
            </p:cNvPr>
            <p:cNvSpPr/>
            <p:nvPr/>
          </p:nvSpPr>
          <p:spPr>
            <a:xfrm>
              <a:off x="2077337" y="1510548"/>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61" name="Rectangle 60">
              <a:extLst>
                <a:ext uri="{FF2B5EF4-FFF2-40B4-BE49-F238E27FC236}">
                  <a16:creationId xmlns:a16="http://schemas.microsoft.com/office/drawing/2014/main" id="{D159DEAD-E24B-40E3-9359-8DCA47E6751E}"/>
                </a:ext>
              </a:extLst>
            </p:cNvPr>
            <p:cNvSpPr/>
            <p:nvPr/>
          </p:nvSpPr>
          <p:spPr>
            <a:xfrm>
              <a:off x="2077337" y="2528935"/>
              <a:ext cx="756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sp>
          <p:nvSpPr>
            <p:cNvPr id="62" name="Rectangle 61">
              <a:extLst>
                <a:ext uri="{FF2B5EF4-FFF2-40B4-BE49-F238E27FC236}">
                  <a16:creationId xmlns:a16="http://schemas.microsoft.com/office/drawing/2014/main" id="{B78CBEDF-73AA-4C40-8AC3-12DE4B9E5FCE}"/>
                </a:ext>
              </a:extLst>
            </p:cNvPr>
            <p:cNvSpPr/>
            <p:nvPr/>
          </p:nvSpPr>
          <p:spPr>
            <a:xfrm>
              <a:off x="2805795" y="1520935"/>
              <a:ext cx="72000"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latin typeface="Roboto Condensed Light" panose="02000000000000000000" pitchFamily="2" charset="0"/>
                <a:ea typeface="Roboto Condensed Light" panose="02000000000000000000" pitchFamily="2" charset="0"/>
              </a:endParaRPr>
            </a:p>
          </p:txBody>
        </p:sp>
      </p:grpSp>
      <p:cxnSp>
        <p:nvCxnSpPr>
          <p:cNvPr id="17" name="Connector: Elbow 16">
            <a:extLst>
              <a:ext uri="{FF2B5EF4-FFF2-40B4-BE49-F238E27FC236}">
                <a16:creationId xmlns:a16="http://schemas.microsoft.com/office/drawing/2014/main" id="{3207F355-32CF-4997-BFF9-B7B79260A7D4}"/>
              </a:ext>
            </a:extLst>
          </p:cNvPr>
          <p:cNvCxnSpPr>
            <a:cxnSpLocks/>
            <a:stCxn id="84" idx="3"/>
            <a:endCxn id="60" idx="1"/>
          </p:cNvCxnSpPr>
          <p:nvPr/>
        </p:nvCxnSpPr>
        <p:spPr>
          <a:xfrm>
            <a:off x="6558894" y="1155952"/>
            <a:ext cx="1661087" cy="770735"/>
          </a:xfrm>
          <a:prstGeom prst="bentConnector3">
            <a:avLst>
              <a:gd name="adj1" fmla="val 275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A3B8382-33A3-4ED5-8A8E-1B78F8B0300B}"/>
              </a:ext>
            </a:extLst>
          </p:cNvPr>
          <p:cNvCxnSpPr>
            <a:cxnSpLocks/>
            <a:stCxn id="73" idx="3"/>
            <a:endCxn id="60" idx="1"/>
          </p:cNvCxnSpPr>
          <p:nvPr/>
        </p:nvCxnSpPr>
        <p:spPr>
          <a:xfrm flipV="1">
            <a:off x="6556330" y="1926687"/>
            <a:ext cx="1663651" cy="801581"/>
          </a:xfrm>
          <a:prstGeom prst="bentConnector3">
            <a:avLst>
              <a:gd name="adj1" fmla="val 27588"/>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85">
            <a:extLst>
              <a:ext uri="{FF2B5EF4-FFF2-40B4-BE49-F238E27FC236}">
                <a16:creationId xmlns:a16="http://schemas.microsoft.com/office/drawing/2014/main" id="{F068A363-E4B1-436A-B891-92BEF2F141C4}"/>
              </a:ext>
            </a:extLst>
          </p:cNvPr>
          <p:cNvSpPr txBox="1"/>
          <p:nvPr/>
        </p:nvSpPr>
        <p:spPr>
          <a:xfrm>
            <a:off x="7085115" y="2038807"/>
            <a:ext cx="1074929" cy="1061829"/>
          </a:xfrm>
          <a:prstGeom prst="rect">
            <a:avLst/>
          </a:prstGeom>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050" dirty="0">
                <a:latin typeface="Roboto Condensed Light" panose="02000000000000000000" pitchFamily="2" charset="0"/>
                <a:ea typeface="Roboto Condensed Light" panose="02000000000000000000" pitchFamily="2" charset="0"/>
              </a:rPr>
              <a:t>Delivery team commits to work against incomplete or inaccurate assumptions</a:t>
            </a:r>
          </a:p>
        </p:txBody>
      </p:sp>
      <p:sp>
        <p:nvSpPr>
          <p:cNvPr id="89" name="Oval 88">
            <a:extLst>
              <a:ext uri="{FF2B5EF4-FFF2-40B4-BE49-F238E27FC236}">
                <a16:creationId xmlns:a16="http://schemas.microsoft.com/office/drawing/2014/main" id="{FCDEE3F6-EC62-4262-AED4-12B1FD40A0D3}"/>
              </a:ext>
            </a:extLst>
          </p:cNvPr>
          <p:cNvSpPr/>
          <p:nvPr/>
        </p:nvSpPr>
        <p:spPr>
          <a:xfrm>
            <a:off x="6797482" y="1674516"/>
            <a:ext cx="470712" cy="496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Exo" panose="02000303000000000000" pitchFamily="2" charset="0"/>
              </a:rPr>
              <a:t>?</a:t>
            </a:r>
            <a:endParaRPr lang="en-CA" sz="2400" b="1" dirty="0">
              <a:latin typeface="Exo" panose="02000303000000000000" pitchFamily="2" charset="0"/>
            </a:endParaRPr>
          </a:p>
        </p:txBody>
      </p:sp>
    </p:spTree>
    <p:extLst>
      <p:ext uri="{BB962C8B-B14F-4D97-AF65-F5344CB8AC3E}">
        <p14:creationId xmlns:p14="http://schemas.microsoft.com/office/powerpoint/2010/main" val="3709742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98CAC0-1FBF-4AB7-B7FD-CE89B0E6B594}"/>
              </a:ext>
            </a:extLst>
          </p:cNvPr>
          <p:cNvSpPr>
            <a:spLocks noGrp="1"/>
          </p:cNvSpPr>
          <p:nvPr>
            <p:ph type="title"/>
          </p:nvPr>
        </p:nvSpPr>
        <p:spPr>
          <a:xfrm>
            <a:off x="354106" y="544769"/>
            <a:ext cx="5992450" cy="1130188"/>
          </a:xfrm>
        </p:spPr>
        <p:txBody>
          <a:bodyPr/>
          <a:lstStyle/>
          <a:p>
            <a:r>
              <a:rPr lang="en-US" dirty="0"/>
              <a:t>First, do no harm</a:t>
            </a:r>
            <a:endParaRPr lang="en-CA" dirty="0"/>
          </a:p>
        </p:txBody>
      </p:sp>
      <p:sp>
        <p:nvSpPr>
          <p:cNvPr id="12" name="Text Placeholder 11">
            <a:extLst>
              <a:ext uri="{FF2B5EF4-FFF2-40B4-BE49-F238E27FC236}">
                <a16:creationId xmlns:a16="http://schemas.microsoft.com/office/drawing/2014/main" id="{39498DD9-B265-405A-B9B5-5A0ADE5F7E51}"/>
              </a:ext>
            </a:extLst>
          </p:cNvPr>
          <p:cNvSpPr>
            <a:spLocks noGrp="1"/>
          </p:cNvSpPr>
          <p:nvPr>
            <p:ph type="body" sz="quarter" idx="11"/>
          </p:nvPr>
        </p:nvSpPr>
        <p:spPr>
          <a:xfrm>
            <a:off x="354106" y="1279504"/>
            <a:ext cx="5583691" cy="669978"/>
          </a:xfrm>
        </p:spPr>
        <p:txBody>
          <a:bodyPr/>
          <a:lstStyle/>
          <a:p>
            <a:r>
              <a:rPr lang="en-US" dirty="0"/>
              <a:t>Test before you do the rest.</a:t>
            </a:r>
            <a:endParaRPr lang="en-CA" dirty="0"/>
          </a:p>
        </p:txBody>
      </p:sp>
      <p:sp>
        <p:nvSpPr>
          <p:cNvPr id="13" name="Text Placeholder 12">
            <a:extLst>
              <a:ext uri="{FF2B5EF4-FFF2-40B4-BE49-F238E27FC236}">
                <a16:creationId xmlns:a16="http://schemas.microsoft.com/office/drawing/2014/main" id="{415C59CE-64CE-4482-8BC5-33544412A580}"/>
              </a:ext>
            </a:extLst>
          </p:cNvPr>
          <p:cNvSpPr>
            <a:spLocks noGrp="1"/>
          </p:cNvSpPr>
          <p:nvPr>
            <p:ph type="body" sz="quarter" idx="33"/>
          </p:nvPr>
        </p:nvSpPr>
        <p:spPr>
          <a:xfrm>
            <a:off x="354105" y="1855947"/>
            <a:ext cx="7075396" cy="4350280"/>
          </a:xfrm>
        </p:spPr>
        <p:txBody>
          <a:bodyPr/>
          <a:lstStyle/>
          <a:p>
            <a:r>
              <a:rPr lang="en-US" sz="1600" dirty="0"/>
              <a:t>If you accidentally cause downtime or critical incidents in your effort to fix technical debt, you may not get buy-in from the business to address other items on your roadmap.</a:t>
            </a:r>
          </a:p>
          <a:p>
            <a:r>
              <a:rPr lang="en-US" sz="1600" dirty="0"/>
              <a:t>Start by asking: do proposed fixes include a plan to proactively identify problems and roll-back changes if needed?</a:t>
            </a:r>
          </a:p>
          <a:p>
            <a:r>
              <a:rPr lang="en-US" sz="1600" dirty="0"/>
              <a:t>Testing and roll-back are even more important when multiple teams are working on the same system and committing changes on a regular basis. </a:t>
            </a:r>
          </a:p>
          <a:p>
            <a:r>
              <a:rPr lang="en-US" sz="1600" dirty="0"/>
              <a:t>Testing becomes even more challenging when you’re trying to manage technical debt – as likely as not, you’re dealing with complex, dated, and poorly documented systems.</a:t>
            </a:r>
          </a:p>
          <a:p>
            <a:r>
              <a:rPr lang="en-CA" sz="1600" dirty="0"/>
              <a:t>The more difficult it is to test, the more urgent it is to build better testing capabilities, especially with many cooks in the kitchen. This means both building the right tests that can find the right problems and building tests that are easier to run and validate (e.g. by decoupling tightly coupled code or by limiting dependencies on the database).</a:t>
            </a:r>
          </a:p>
          <a:p>
            <a:r>
              <a:rPr lang="en-CA" sz="1600" dirty="0"/>
              <a:t>Use Info-Tech’s methodologies to fine-tune testing and other development core practices, and ultimately, </a:t>
            </a:r>
            <a:r>
              <a:rPr lang="en-CA" sz="1600" i="1" dirty="0">
                <a:hlinkClick r:id="rId2"/>
              </a:rPr>
              <a:t>Improve Application Development Throughput</a:t>
            </a:r>
            <a:r>
              <a:rPr lang="en-CA" sz="1600" i="1" dirty="0"/>
              <a:t>.</a:t>
            </a:r>
            <a:endParaRPr lang="en-CA" sz="1600" dirty="0"/>
          </a:p>
        </p:txBody>
      </p:sp>
      <p:pic>
        <p:nvPicPr>
          <p:cNvPr id="3" name="Picture 2" descr="A group of people sitting at a desk&#10;&#10;Description automatically generated">
            <a:extLst>
              <a:ext uri="{FF2B5EF4-FFF2-40B4-BE49-F238E27FC236}">
                <a16:creationId xmlns:a16="http://schemas.microsoft.com/office/drawing/2014/main" id="{C788ECA2-B0BC-42C6-AB08-228CD9B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291840" y="1002113"/>
            <a:ext cx="3547641" cy="4547349"/>
          </a:xfrm>
          <a:prstGeom prst="rect">
            <a:avLst/>
          </a:prstGeom>
        </p:spPr>
      </p:pic>
    </p:spTree>
    <p:extLst>
      <p:ext uri="{BB962C8B-B14F-4D97-AF65-F5344CB8AC3E}">
        <p14:creationId xmlns:p14="http://schemas.microsoft.com/office/powerpoint/2010/main" val="130494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98CAC0-1FBF-4AB7-B7FD-CE89B0E6B594}"/>
              </a:ext>
            </a:extLst>
          </p:cNvPr>
          <p:cNvSpPr>
            <a:spLocks noGrp="1"/>
          </p:cNvSpPr>
          <p:nvPr>
            <p:ph type="title"/>
          </p:nvPr>
        </p:nvSpPr>
        <p:spPr>
          <a:xfrm>
            <a:off x="354106" y="544769"/>
            <a:ext cx="5992450" cy="669978"/>
          </a:xfrm>
        </p:spPr>
        <p:txBody>
          <a:bodyPr/>
          <a:lstStyle/>
          <a:p>
            <a:r>
              <a:rPr lang="en-US" dirty="0"/>
              <a:t>Make the case for a project</a:t>
            </a:r>
            <a:endParaRPr lang="en-CA" dirty="0"/>
          </a:p>
        </p:txBody>
      </p:sp>
      <p:sp>
        <p:nvSpPr>
          <p:cNvPr id="13" name="Text Placeholder 12">
            <a:extLst>
              <a:ext uri="{FF2B5EF4-FFF2-40B4-BE49-F238E27FC236}">
                <a16:creationId xmlns:a16="http://schemas.microsoft.com/office/drawing/2014/main" id="{415C59CE-64CE-4482-8BC5-33544412A580}"/>
              </a:ext>
            </a:extLst>
          </p:cNvPr>
          <p:cNvSpPr>
            <a:spLocks noGrp="1"/>
          </p:cNvSpPr>
          <p:nvPr>
            <p:ph type="body" sz="quarter" idx="33"/>
          </p:nvPr>
        </p:nvSpPr>
        <p:spPr>
          <a:xfrm>
            <a:off x="6984460" y="946811"/>
            <a:ext cx="4668591" cy="5187659"/>
          </a:xfrm>
        </p:spPr>
        <p:txBody>
          <a:bodyPr/>
          <a:lstStyle/>
          <a:p>
            <a:pPr marL="0" indent="0">
              <a:spcAft>
                <a:spcPts val="1200"/>
              </a:spcAft>
              <a:buNone/>
            </a:pPr>
            <a:r>
              <a:rPr lang="en-US" sz="1600" dirty="0">
                <a:latin typeface="Montserrat SemiBold" panose="00000700000000000000" pitchFamily="2" charset="0"/>
              </a:rPr>
              <a:t>To what extent does the proposed project meet the following criteria?</a:t>
            </a:r>
          </a:p>
          <a:p>
            <a:r>
              <a:rPr lang="en-US" sz="1600" dirty="0"/>
              <a:t>Supports, or significantly moves the dial, on one or more strategic goals.</a:t>
            </a:r>
          </a:p>
          <a:p>
            <a:r>
              <a:rPr lang="en-US" sz="1600" dirty="0"/>
              <a:t>Addresses a key operational issue or pain point.</a:t>
            </a:r>
          </a:p>
          <a:p>
            <a:r>
              <a:rPr lang="en-US" sz="1600" dirty="0"/>
              <a:t>Addresses a key compliance or end-of-life issue.</a:t>
            </a:r>
          </a:p>
          <a:p>
            <a:r>
              <a:rPr lang="en-US" sz="1600" dirty="0"/>
              <a:t>Company has the clear ability to execute.</a:t>
            </a:r>
          </a:p>
          <a:p>
            <a:r>
              <a:rPr lang="en-US" sz="1600" dirty="0"/>
              <a:t>Risk mitigation strategies are identified, believable, and incorporated into costing.</a:t>
            </a:r>
          </a:p>
          <a:p>
            <a:r>
              <a:rPr lang="en-US" sz="1600" dirty="0"/>
              <a:t>Economic value (ROI/cost-benefit).</a:t>
            </a:r>
          </a:p>
          <a:p>
            <a:r>
              <a:rPr lang="en-US" sz="1600" dirty="0"/>
              <a:t>Certainty of cost containment.</a:t>
            </a:r>
          </a:p>
          <a:p>
            <a:pPr marL="0" indent="0">
              <a:buNone/>
            </a:pPr>
            <a:r>
              <a:rPr lang="en-US" dirty="0"/>
              <a:t>For a scoring sheet that can capture this analysis, as well as other steps in the project intake and prioritization process, download Info-Tech’s </a:t>
            </a:r>
            <a:r>
              <a:rPr lang="en-US" i="1" dirty="0">
                <a:hlinkClick r:id="rId2"/>
              </a:rPr>
              <a:t>Project Intake and Prioritization Tool</a:t>
            </a:r>
            <a:r>
              <a:rPr lang="en-US" dirty="0"/>
              <a:t>.</a:t>
            </a:r>
            <a:endParaRPr lang="en-CA" dirty="0"/>
          </a:p>
        </p:txBody>
      </p:sp>
      <p:sp>
        <p:nvSpPr>
          <p:cNvPr id="15" name="Text Placeholder 14">
            <a:extLst>
              <a:ext uri="{FF2B5EF4-FFF2-40B4-BE49-F238E27FC236}">
                <a16:creationId xmlns:a16="http://schemas.microsoft.com/office/drawing/2014/main" id="{5CFAA3DF-7BB2-497C-B58A-8F628B05FD31}"/>
              </a:ext>
            </a:extLst>
          </p:cNvPr>
          <p:cNvSpPr>
            <a:spLocks noGrp="1"/>
          </p:cNvSpPr>
          <p:nvPr>
            <p:ph type="body" sz="quarter" idx="11"/>
          </p:nvPr>
        </p:nvSpPr>
        <p:spPr>
          <a:xfrm>
            <a:off x="354106" y="1758973"/>
            <a:ext cx="5978898" cy="669978"/>
          </a:xfrm>
        </p:spPr>
        <p:txBody>
          <a:bodyPr/>
          <a:lstStyle/>
          <a:p>
            <a:r>
              <a:rPr lang="en-US" dirty="0"/>
              <a:t>You’ll be in competition with business projects to secure resources.</a:t>
            </a:r>
            <a:endParaRPr lang="en-CA" dirty="0"/>
          </a:p>
        </p:txBody>
      </p:sp>
      <p:sp>
        <p:nvSpPr>
          <p:cNvPr id="17" name="Text Placeholder 12">
            <a:extLst>
              <a:ext uri="{FF2B5EF4-FFF2-40B4-BE49-F238E27FC236}">
                <a16:creationId xmlns:a16="http://schemas.microsoft.com/office/drawing/2014/main" id="{45609B04-D01F-4E55-8D03-063F14A0321E}"/>
              </a:ext>
            </a:extLst>
          </p:cNvPr>
          <p:cNvSpPr txBox="1">
            <a:spLocks/>
          </p:cNvSpPr>
          <p:nvPr/>
        </p:nvSpPr>
        <p:spPr>
          <a:xfrm>
            <a:off x="367657" y="2742359"/>
            <a:ext cx="5438339" cy="3498643"/>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Projects that address technical debt will have to demonstrate value and ability to execute relative to business-proposed projects. </a:t>
            </a:r>
          </a:p>
          <a:p>
            <a:r>
              <a:rPr lang="en-US" sz="1600" dirty="0"/>
              <a:t>Technical debt management could be </a:t>
            </a:r>
            <a:r>
              <a:rPr lang="en-US" sz="1600" b="1" dirty="0"/>
              <a:t>part </a:t>
            </a:r>
            <a:r>
              <a:rPr lang="en-US" sz="1600" dirty="0"/>
              <a:t>of those business-proposed projects. For example, refreshing the legacy ERP could enable a lot of new business functionality </a:t>
            </a:r>
            <a:r>
              <a:rPr lang="en-US" sz="1600" b="1" dirty="0"/>
              <a:t>and</a:t>
            </a:r>
            <a:r>
              <a:rPr lang="en-US" sz="1600" dirty="0"/>
              <a:t> be a trigger to pay back or abandon technical debt.</a:t>
            </a:r>
          </a:p>
          <a:p>
            <a:r>
              <a:rPr lang="en-US" sz="1600" dirty="0"/>
              <a:t>If there is no feature or access improvement angle to the proposed project, you will likely have to make the case that the proposed project reduces risk, addresses significant pain points, and supports other projects that meet strategic goals.  </a:t>
            </a:r>
          </a:p>
        </p:txBody>
      </p:sp>
    </p:spTree>
    <p:extLst>
      <p:ext uri="{BB962C8B-B14F-4D97-AF65-F5344CB8AC3E}">
        <p14:creationId xmlns:p14="http://schemas.microsoft.com/office/powerpoint/2010/main" val="267513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DD2E-2F56-4DFF-A877-BD802E6D58C6}"/>
              </a:ext>
            </a:extLst>
          </p:cNvPr>
          <p:cNvSpPr>
            <a:spLocks noGrp="1"/>
          </p:cNvSpPr>
          <p:nvPr>
            <p:ph type="title"/>
          </p:nvPr>
        </p:nvSpPr>
        <p:spPr>
          <a:xfrm>
            <a:off x="354106" y="530021"/>
            <a:ext cx="6703642" cy="1130188"/>
          </a:xfrm>
        </p:spPr>
        <p:txBody>
          <a:bodyPr/>
          <a:lstStyle/>
          <a:p>
            <a:r>
              <a:rPr lang="en-US" dirty="0"/>
              <a:t>Set the foundation for a modernization program</a:t>
            </a:r>
            <a:endParaRPr lang="en-CA" dirty="0"/>
          </a:p>
        </p:txBody>
      </p:sp>
      <p:sp>
        <p:nvSpPr>
          <p:cNvPr id="98" name="Text Placeholder 97">
            <a:extLst>
              <a:ext uri="{FF2B5EF4-FFF2-40B4-BE49-F238E27FC236}">
                <a16:creationId xmlns:a16="http://schemas.microsoft.com/office/drawing/2014/main" id="{371A39C8-CFAD-421B-BFEB-3E53D1983E78}"/>
              </a:ext>
            </a:extLst>
          </p:cNvPr>
          <p:cNvSpPr>
            <a:spLocks noGrp="1"/>
          </p:cNvSpPr>
          <p:nvPr>
            <p:ph type="body" sz="quarter" idx="13"/>
          </p:nvPr>
        </p:nvSpPr>
        <p:spPr>
          <a:xfrm>
            <a:off x="354105" y="1768920"/>
            <a:ext cx="7404978" cy="473616"/>
          </a:xfrm>
        </p:spPr>
        <p:txBody>
          <a:bodyPr/>
          <a:lstStyle/>
          <a:p>
            <a:r>
              <a:rPr lang="en-US" sz="1800" b="1" dirty="0"/>
              <a:t>Hitch your wagon to the modernization and digital transformation star.</a:t>
            </a:r>
            <a:endParaRPr lang="en-CA" sz="1800" b="1" dirty="0"/>
          </a:p>
        </p:txBody>
      </p:sp>
      <p:pic>
        <p:nvPicPr>
          <p:cNvPr id="102" name="Picture 101">
            <a:extLst>
              <a:ext uri="{FF2B5EF4-FFF2-40B4-BE49-F238E27FC236}">
                <a16:creationId xmlns:a16="http://schemas.microsoft.com/office/drawing/2014/main" id="{C10EBFD9-9C30-486A-A568-74EB5E5E5C08}"/>
              </a:ext>
            </a:extLst>
          </p:cNvPr>
          <p:cNvPicPr>
            <a:picLocks noChangeAspect="1"/>
          </p:cNvPicPr>
          <p:nvPr/>
        </p:nvPicPr>
        <p:blipFill>
          <a:blip r:embed="rId2"/>
          <a:stretch>
            <a:fillRect/>
          </a:stretch>
        </p:blipFill>
        <p:spPr>
          <a:xfrm>
            <a:off x="5945261" y="2864756"/>
            <a:ext cx="6072385" cy="2537201"/>
          </a:xfrm>
          <a:prstGeom prst="rect">
            <a:avLst/>
          </a:prstGeom>
        </p:spPr>
      </p:pic>
      <p:sp>
        <p:nvSpPr>
          <p:cNvPr id="104" name="Text Placeholder 12">
            <a:extLst>
              <a:ext uri="{FF2B5EF4-FFF2-40B4-BE49-F238E27FC236}">
                <a16:creationId xmlns:a16="http://schemas.microsoft.com/office/drawing/2014/main" id="{B96D6A55-216C-4CA8-8190-85EBEF0AA40A}"/>
              </a:ext>
            </a:extLst>
          </p:cNvPr>
          <p:cNvSpPr txBox="1">
            <a:spLocks/>
          </p:cNvSpPr>
          <p:nvPr/>
        </p:nvSpPr>
        <p:spPr>
          <a:xfrm>
            <a:off x="354105" y="2351247"/>
            <a:ext cx="4863354" cy="4173840"/>
          </a:xfrm>
          <a:prstGeom prst="rect">
            <a:avLst/>
          </a:prstGeom>
        </p:spPr>
        <p:txBody>
          <a:bodyPr lIns="0" tIns="0" rIns="0" bIns="0" numCol="1" spcCol="292608"/>
          <a:lstStyle>
            <a:lvl1pPr marL="179388" indent="-179388" algn="l" defTabSz="914400" rtl="0" eaLnBrk="1" latinLnBrk="0" hangingPunct="1">
              <a:lnSpc>
                <a:spcPct val="110000"/>
              </a:lnSpc>
              <a:spcBef>
                <a:spcPts val="10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1pPr>
            <a:lvl2pPr marL="6286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2pPr>
            <a:lvl3pPr marL="1089025" indent="-174625"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3pPr>
            <a:lvl4pPr marL="1549400" indent="-17780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4pPr>
            <a:lvl5pPr marL="2000250" indent="-171450" algn="l" defTabSz="914400" rtl="0" eaLnBrk="1" latinLnBrk="0" hangingPunct="1">
              <a:lnSpc>
                <a:spcPct val="110000"/>
              </a:lnSpc>
              <a:spcBef>
                <a:spcPts val="500"/>
              </a:spcBef>
              <a:buFont typeface="Arial" panose="020B0604020202020204" pitchFamily="34" charset="0"/>
              <a:buChar char="•"/>
              <a:tabLst/>
              <a:defRPr sz="1400" kern="1200">
                <a:solidFill>
                  <a:srgbClr val="000000"/>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some cases, the best possible immediate outcome of a tech debt mitigation project is … nothing. That’s to say, if business users and stakeholders don’t notice the change, you’ve done your job well. This is the often the case for major infrastructural upgrades or maintenance.</a:t>
            </a:r>
          </a:p>
          <a:p>
            <a:r>
              <a:rPr lang="en-US" dirty="0"/>
              <a:t>Securing funding and resourcing for projects without immediately apparent business benefits can be challenging.</a:t>
            </a:r>
          </a:p>
          <a:p>
            <a:r>
              <a:rPr lang="en-US" dirty="0"/>
              <a:t>If this is the case, find a major project or initiative that technical debt management can support.</a:t>
            </a:r>
          </a:p>
          <a:p>
            <a:r>
              <a:rPr lang="en-US" dirty="0"/>
              <a:t>Digitization and modernization can be one such initiative. To implement nimble, value-driven digital processes and capabilities, the business often needs to shed technical debt.</a:t>
            </a:r>
          </a:p>
          <a:p>
            <a:r>
              <a:rPr lang="en-US" dirty="0"/>
              <a:t>Use the technical debt analysis to identify high-value opportunities for change that support modernization and digital transformation efforts.</a:t>
            </a:r>
            <a:endParaRPr lang="en-CA" dirty="0"/>
          </a:p>
        </p:txBody>
      </p:sp>
    </p:spTree>
    <p:extLst>
      <p:ext uri="{BB962C8B-B14F-4D97-AF65-F5344CB8AC3E}">
        <p14:creationId xmlns:p14="http://schemas.microsoft.com/office/powerpoint/2010/main" val="4044814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F139BB7-D1EE-4DDB-9068-6E6E3677CAB3}"/>
              </a:ext>
            </a:extLst>
          </p:cNvPr>
          <p:cNvSpPr/>
          <p:nvPr/>
        </p:nvSpPr>
        <p:spPr>
          <a:xfrm>
            <a:off x="6407846" y="1705272"/>
            <a:ext cx="5599297" cy="651014"/>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ontserrat SemiBold" panose="00000700000000000000" pitchFamily="2" charset="0"/>
              </a:rPr>
              <a:t>Modern Technology Portfolio</a:t>
            </a:r>
            <a:endParaRPr lang="en-CA" sz="1600" dirty="0">
              <a:solidFill>
                <a:schemeClr val="tx1"/>
              </a:solidFill>
              <a:latin typeface="Montserrat SemiBold" panose="00000700000000000000" pitchFamily="2" charset="0"/>
            </a:endParaRPr>
          </a:p>
        </p:txBody>
      </p:sp>
      <p:sp>
        <p:nvSpPr>
          <p:cNvPr id="2" name="Text Placeholder 1">
            <a:extLst>
              <a:ext uri="{FF2B5EF4-FFF2-40B4-BE49-F238E27FC236}">
                <a16:creationId xmlns:a16="http://schemas.microsoft.com/office/drawing/2014/main" id="{9AC5A00F-187F-45DD-A695-849FFE6F265C}"/>
              </a:ext>
            </a:extLst>
          </p:cNvPr>
          <p:cNvSpPr>
            <a:spLocks noGrp="1"/>
          </p:cNvSpPr>
          <p:nvPr>
            <p:ph type="body" sz="quarter" idx="11"/>
          </p:nvPr>
        </p:nvSpPr>
        <p:spPr>
          <a:xfrm>
            <a:off x="354106" y="1109863"/>
            <a:ext cx="9932894" cy="403046"/>
          </a:xfrm>
        </p:spPr>
        <p:txBody>
          <a:bodyPr/>
          <a:lstStyle/>
          <a:p>
            <a:r>
              <a:rPr lang="en-US" dirty="0"/>
              <a:t>Initiate your modernization strategy with your technical debt analysis.</a:t>
            </a:r>
            <a:endParaRPr lang="en-CA" dirty="0"/>
          </a:p>
        </p:txBody>
      </p:sp>
      <p:sp>
        <p:nvSpPr>
          <p:cNvPr id="11" name="Rectangle 10">
            <a:extLst>
              <a:ext uri="{FF2B5EF4-FFF2-40B4-BE49-F238E27FC236}">
                <a16:creationId xmlns:a16="http://schemas.microsoft.com/office/drawing/2014/main" id="{D1BCD431-DB3E-4523-91A0-55223D0416C8}"/>
              </a:ext>
            </a:extLst>
          </p:cNvPr>
          <p:cNvSpPr/>
          <p:nvPr/>
        </p:nvSpPr>
        <p:spPr>
          <a:xfrm>
            <a:off x="186444" y="2708854"/>
            <a:ext cx="11820700" cy="384376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Exo" panose="02000303000000000000" pitchFamily="2" charset="0"/>
              </a:rPr>
              <a:t>Strategic Modernization </a:t>
            </a:r>
          </a:p>
        </p:txBody>
      </p:sp>
      <p:sp>
        <p:nvSpPr>
          <p:cNvPr id="12" name="Rectangle 11">
            <a:extLst>
              <a:ext uri="{FF2B5EF4-FFF2-40B4-BE49-F238E27FC236}">
                <a16:creationId xmlns:a16="http://schemas.microsoft.com/office/drawing/2014/main" id="{351E3BE9-09D4-498A-9D75-42E671267FBB}"/>
              </a:ext>
            </a:extLst>
          </p:cNvPr>
          <p:cNvSpPr/>
          <p:nvPr/>
        </p:nvSpPr>
        <p:spPr>
          <a:xfrm>
            <a:off x="496254" y="3235509"/>
            <a:ext cx="11256969" cy="815808"/>
          </a:xfrm>
          <a:prstGeom prst="rect">
            <a:avLst/>
          </a:prstGeom>
          <a:solidFill>
            <a:srgbClr val="8FAADC"/>
          </a:solidFill>
          <a:ln w="12700" cap="flat" cmpd="sng" algn="ctr">
            <a:solidFill>
              <a:srgbClr val="4472C4">
                <a:shade val="50000"/>
              </a:srgbClr>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rPr>
              <a:t>Modernization Strategy</a:t>
            </a:r>
            <a:endParaRPr kumimoji="0" lang="en-CA"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endParaRPr>
          </a:p>
        </p:txBody>
      </p:sp>
      <p:sp>
        <p:nvSpPr>
          <p:cNvPr id="13" name="Rectangle 12">
            <a:extLst>
              <a:ext uri="{FF2B5EF4-FFF2-40B4-BE49-F238E27FC236}">
                <a16:creationId xmlns:a16="http://schemas.microsoft.com/office/drawing/2014/main" id="{17382DB3-A778-463C-BE22-67906BA6FC43}"/>
              </a:ext>
            </a:extLst>
          </p:cNvPr>
          <p:cNvSpPr/>
          <p:nvPr/>
        </p:nvSpPr>
        <p:spPr>
          <a:xfrm>
            <a:off x="481222" y="4177134"/>
            <a:ext cx="11272001" cy="928302"/>
          </a:xfrm>
          <a:prstGeom prst="rect">
            <a:avLst/>
          </a:prstGeom>
          <a:solidFill>
            <a:srgbClr val="8FAADC"/>
          </a:solidFill>
          <a:ln w="12700" cap="flat" cmpd="sng" algn="ctr">
            <a:solidFill>
              <a:srgbClr val="4472C4">
                <a:shade val="50000"/>
              </a:srgbClr>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rPr>
              <a:t>Modernization Program Delivery &amp; Performance</a:t>
            </a:r>
            <a:endParaRPr kumimoji="0" lang="en-CA"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endParaRPr>
          </a:p>
        </p:txBody>
      </p:sp>
      <p:sp>
        <p:nvSpPr>
          <p:cNvPr id="14" name="Rectangle 13">
            <a:extLst>
              <a:ext uri="{FF2B5EF4-FFF2-40B4-BE49-F238E27FC236}">
                <a16:creationId xmlns:a16="http://schemas.microsoft.com/office/drawing/2014/main" id="{B00880D5-4C37-4319-8F0F-5ABF9F08FC94}"/>
              </a:ext>
            </a:extLst>
          </p:cNvPr>
          <p:cNvSpPr/>
          <p:nvPr/>
        </p:nvSpPr>
        <p:spPr>
          <a:xfrm>
            <a:off x="481221" y="5231253"/>
            <a:ext cx="11272001" cy="1143567"/>
          </a:xfrm>
          <a:prstGeom prst="rect">
            <a:avLst/>
          </a:prstGeom>
          <a:solidFill>
            <a:srgbClr val="8FAADC"/>
          </a:solidFill>
          <a:ln w="12700" cap="flat" cmpd="sng" algn="ctr">
            <a:solidFill>
              <a:srgbClr val="4472C4">
                <a:shade val="50000"/>
              </a:srgbClr>
            </a:solidFill>
            <a:prstDash val="solid"/>
            <a:miter lim="800000"/>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rPr>
              <a:t>Enterprise Architecture &amp; Technology Delivery</a:t>
            </a:r>
            <a:endParaRPr kumimoji="0" lang="en-CA" sz="1600" b="1" i="0" u="none" strike="noStrike" kern="0" cap="none" spc="0" normalizeH="0" baseline="0" noProof="0" dirty="0">
              <a:ln>
                <a:noFill/>
              </a:ln>
              <a:solidFill>
                <a:prstClr val="white"/>
              </a:solidFill>
              <a:effectLst/>
              <a:uLnTx/>
              <a:uFillTx/>
              <a:latin typeface="Exo" panose="02000303000000000000" pitchFamily="2" charset="0"/>
              <a:ea typeface="Roboto Condensed Light" panose="02000000000000000000" pitchFamily="2" charset="0"/>
            </a:endParaRPr>
          </a:p>
        </p:txBody>
      </p:sp>
      <p:sp>
        <p:nvSpPr>
          <p:cNvPr id="16" name="Rectangle 15">
            <a:extLst>
              <a:ext uri="{FF2B5EF4-FFF2-40B4-BE49-F238E27FC236}">
                <a16:creationId xmlns:a16="http://schemas.microsoft.com/office/drawing/2014/main" id="{E55FE054-2969-4658-8A64-2132F2D94C0C}"/>
              </a:ext>
            </a:extLst>
          </p:cNvPr>
          <p:cNvSpPr/>
          <p:nvPr/>
        </p:nvSpPr>
        <p:spPr>
          <a:xfrm>
            <a:off x="631684" y="5634299"/>
            <a:ext cx="2055349" cy="601462"/>
          </a:xfrm>
          <a:prstGeom prst="rect">
            <a:avLst/>
          </a:prstGeom>
          <a:solidFill>
            <a:srgbClr val="4472C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Roboto Black" panose="02000000000000000000" pitchFamily="2" charset="0"/>
                <a:ea typeface="Roboto Black" panose="02000000000000000000" pitchFamily="2" charset="0"/>
              </a:rPr>
              <a:t>ENABLE DATA INSIGHTS</a:t>
            </a:r>
            <a:endParaRPr lang="en-CA" sz="1400" b="1" dirty="0">
              <a:solidFill>
                <a:schemeClr val="bg1"/>
              </a:solidFill>
              <a:latin typeface="Roboto Black" panose="02000000000000000000" pitchFamily="2" charset="0"/>
              <a:ea typeface="Roboto Black" panose="02000000000000000000" pitchFamily="2" charset="0"/>
            </a:endParaRPr>
          </a:p>
        </p:txBody>
      </p:sp>
      <p:sp>
        <p:nvSpPr>
          <p:cNvPr id="17" name="Rectangle 16">
            <a:extLst>
              <a:ext uri="{FF2B5EF4-FFF2-40B4-BE49-F238E27FC236}">
                <a16:creationId xmlns:a16="http://schemas.microsoft.com/office/drawing/2014/main" id="{C7211A83-117C-4232-85D2-E7D458E7E779}"/>
              </a:ext>
            </a:extLst>
          </p:cNvPr>
          <p:cNvSpPr/>
          <p:nvPr/>
        </p:nvSpPr>
        <p:spPr>
          <a:xfrm>
            <a:off x="2854344" y="5634299"/>
            <a:ext cx="2055349" cy="601462"/>
          </a:xfrm>
          <a:prstGeom prst="rect">
            <a:avLst/>
          </a:prstGeom>
          <a:solidFill>
            <a:srgbClr val="4472C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Roboto Black" panose="02000000000000000000" pitchFamily="2" charset="0"/>
                <a:ea typeface="Roboto Black" panose="02000000000000000000" pitchFamily="2" charset="0"/>
              </a:rPr>
              <a:t>CORE APPLICATION MODERNIZATION</a:t>
            </a:r>
            <a:endParaRPr lang="en-CA" sz="1400" b="1" dirty="0">
              <a:solidFill>
                <a:schemeClr val="bg1"/>
              </a:solidFill>
              <a:latin typeface="Roboto Black" panose="02000000000000000000" pitchFamily="2" charset="0"/>
              <a:ea typeface="Roboto Black" panose="02000000000000000000" pitchFamily="2" charset="0"/>
            </a:endParaRPr>
          </a:p>
        </p:txBody>
      </p:sp>
      <p:sp>
        <p:nvSpPr>
          <p:cNvPr id="18" name="Rectangle 17">
            <a:extLst>
              <a:ext uri="{FF2B5EF4-FFF2-40B4-BE49-F238E27FC236}">
                <a16:creationId xmlns:a16="http://schemas.microsoft.com/office/drawing/2014/main" id="{724C433C-0AD0-45BE-AB44-272F90798CFA}"/>
              </a:ext>
            </a:extLst>
          </p:cNvPr>
          <p:cNvSpPr/>
          <p:nvPr/>
        </p:nvSpPr>
        <p:spPr>
          <a:xfrm>
            <a:off x="7299665" y="5634299"/>
            <a:ext cx="2055349" cy="601462"/>
          </a:xfrm>
          <a:prstGeom prst="rect">
            <a:avLst/>
          </a:prstGeom>
          <a:solidFill>
            <a:srgbClr val="4472C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Roboto Black" panose="02000000000000000000" pitchFamily="2" charset="0"/>
                <a:ea typeface="Roboto Black" panose="02000000000000000000" pitchFamily="2" charset="0"/>
              </a:rPr>
              <a:t>INFRASTRUCTURE MODERNIZATION</a:t>
            </a:r>
            <a:endParaRPr lang="en-CA" sz="1400" b="1" dirty="0">
              <a:solidFill>
                <a:schemeClr val="bg1"/>
              </a:solidFill>
              <a:latin typeface="Roboto Black" panose="02000000000000000000" pitchFamily="2" charset="0"/>
              <a:ea typeface="Roboto Black" panose="02000000000000000000" pitchFamily="2" charset="0"/>
            </a:endParaRPr>
          </a:p>
        </p:txBody>
      </p:sp>
      <p:sp>
        <p:nvSpPr>
          <p:cNvPr id="19" name="Rectangle 18">
            <a:extLst>
              <a:ext uri="{FF2B5EF4-FFF2-40B4-BE49-F238E27FC236}">
                <a16:creationId xmlns:a16="http://schemas.microsoft.com/office/drawing/2014/main" id="{714B1AD8-0A4F-4BE2-B423-885F37EDCDE6}"/>
              </a:ext>
            </a:extLst>
          </p:cNvPr>
          <p:cNvSpPr/>
          <p:nvPr/>
        </p:nvSpPr>
        <p:spPr>
          <a:xfrm>
            <a:off x="9522326" y="5634299"/>
            <a:ext cx="2055349" cy="601462"/>
          </a:xfrm>
          <a:prstGeom prst="rect">
            <a:avLst/>
          </a:prstGeom>
          <a:solidFill>
            <a:srgbClr val="4472C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Roboto Black" panose="02000000000000000000" pitchFamily="2" charset="0"/>
                <a:ea typeface="Roboto Black" panose="02000000000000000000" pitchFamily="2" charset="0"/>
              </a:rPr>
              <a:t>IT SIMPLIFICATION &amp; AGILITY</a:t>
            </a:r>
            <a:endParaRPr lang="en-CA" sz="1400" b="1" dirty="0">
              <a:solidFill>
                <a:schemeClr val="bg1"/>
              </a:solidFill>
              <a:latin typeface="Roboto Black" panose="02000000000000000000" pitchFamily="2" charset="0"/>
              <a:ea typeface="Roboto Black" panose="02000000000000000000" pitchFamily="2" charset="0"/>
            </a:endParaRPr>
          </a:p>
        </p:txBody>
      </p:sp>
      <p:sp>
        <p:nvSpPr>
          <p:cNvPr id="38" name="Rectangle 37">
            <a:extLst>
              <a:ext uri="{FF2B5EF4-FFF2-40B4-BE49-F238E27FC236}">
                <a16:creationId xmlns:a16="http://schemas.microsoft.com/office/drawing/2014/main" id="{29DAC41E-84D8-419B-BF1A-F3B0E2AFF992}"/>
              </a:ext>
            </a:extLst>
          </p:cNvPr>
          <p:cNvSpPr/>
          <p:nvPr/>
        </p:nvSpPr>
        <p:spPr>
          <a:xfrm>
            <a:off x="5077005" y="5634299"/>
            <a:ext cx="2055349" cy="601462"/>
          </a:xfrm>
          <a:prstGeom prst="rect">
            <a:avLst/>
          </a:prstGeom>
          <a:solidFill>
            <a:srgbClr val="4472C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Roboto Black" panose="02000000000000000000" pitchFamily="2" charset="0"/>
                <a:ea typeface="Roboto Black" panose="02000000000000000000" pitchFamily="2" charset="0"/>
              </a:rPr>
              <a:t>SECURITY MODERNIZATION</a:t>
            </a:r>
            <a:endParaRPr lang="en-CA" sz="1400" b="1" dirty="0">
              <a:solidFill>
                <a:schemeClr val="bg1"/>
              </a:solidFill>
              <a:latin typeface="Roboto Black" panose="02000000000000000000" pitchFamily="2" charset="0"/>
              <a:ea typeface="Roboto Black" panose="02000000000000000000" pitchFamily="2" charset="0"/>
            </a:endParaRPr>
          </a:p>
        </p:txBody>
      </p:sp>
      <p:grpSp>
        <p:nvGrpSpPr>
          <p:cNvPr id="72" name="Group 71">
            <a:extLst>
              <a:ext uri="{FF2B5EF4-FFF2-40B4-BE49-F238E27FC236}">
                <a16:creationId xmlns:a16="http://schemas.microsoft.com/office/drawing/2014/main" id="{92900117-2071-4264-B454-C99C650CAB5B}"/>
              </a:ext>
            </a:extLst>
          </p:cNvPr>
          <p:cNvGrpSpPr/>
          <p:nvPr/>
        </p:nvGrpSpPr>
        <p:grpSpPr>
          <a:xfrm>
            <a:off x="6638173" y="3575290"/>
            <a:ext cx="4939502" cy="365462"/>
            <a:chOff x="6164447" y="3575290"/>
            <a:chExt cx="5413228" cy="291131"/>
          </a:xfrm>
        </p:grpSpPr>
        <p:sp>
          <p:nvSpPr>
            <p:cNvPr id="44" name="Rectangle 43">
              <a:extLst>
                <a:ext uri="{FF2B5EF4-FFF2-40B4-BE49-F238E27FC236}">
                  <a16:creationId xmlns:a16="http://schemas.microsoft.com/office/drawing/2014/main" id="{CB03B227-F388-4906-838C-623C9C451E19}"/>
                </a:ext>
              </a:extLst>
            </p:cNvPr>
            <p:cNvSpPr/>
            <p:nvPr/>
          </p:nvSpPr>
          <p:spPr>
            <a:xfrm>
              <a:off x="8021428" y="3575290"/>
              <a:ext cx="1750172" cy="282723"/>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Program Strategy</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45" name="Rectangle 44">
              <a:extLst>
                <a:ext uri="{FF2B5EF4-FFF2-40B4-BE49-F238E27FC236}">
                  <a16:creationId xmlns:a16="http://schemas.microsoft.com/office/drawing/2014/main" id="{FA44F3B1-D127-457E-9210-192AF3FCD7BA}"/>
                </a:ext>
              </a:extLst>
            </p:cNvPr>
            <p:cNvSpPr/>
            <p:nvPr/>
          </p:nvSpPr>
          <p:spPr>
            <a:xfrm>
              <a:off x="6164447" y="3583698"/>
              <a:ext cx="1750172" cy="282723"/>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Funding</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46" name="Rectangle 45">
              <a:extLst>
                <a:ext uri="{FF2B5EF4-FFF2-40B4-BE49-F238E27FC236}">
                  <a16:creationId xmlns:a16="http://schemas.microsoft.com/office/drawing/2014/main" id="{06DB6BA6-D7C0-4FC2-883F-FC7568D1C71C}"/>
                </a:ext>
              </a:extLst>
            </p:cNvPr>
            <p:cNvSpPr/>
            <p:nvPr/>
          </p:nvSpPr>
          <p:spPr>
            <a:xfrm>
              <a:off x="9827503" y="3575290"/>
              <a:ext cx="1750172" cy="282723"/>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Board Presentation</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grpSp>
      <p:sp>
        <p:nvSpPr>
          <p:cNvPr id="48" name="Rectangle 47">
            <a:extLst>
              <a:ext uri="{FF2B5EF4-FFF2-40B4-BE49-F238E27FC236}">
                <a16:creationId xmlns:a16="http://schemas.microsoft.com/office/drawing/2014/main" id="{839388CA-A36C-4AC2-A493-7C0ECB4579F2}"/>
              </a:ext>
            </a:extLst>
          </p:cNvPr>
          <p:cNvSpPr/>
          <p:nvPr/>
        </p:nvSpPr>
        <p:spPr>
          <a:xfrm>
            <a:off x="4349425" y="3583554"/>
            <a:ext cx="2191285" cy="354907"/>
          </a:xfrm>
          <a:prstGeom prst="rect">
            <a:avLst/>
          </a:prstGeom>
          <a:solidFill>
            <a:sysClr val="window" lastClr="FFFFFF">
              <a:lumMod val="95000"/>
            </a:sysClr>
          </a:solidFill>
          <a:ln w="12700" cap="flat" cmpd="sng" algn="ctr">
            <a:solidFill>
              <a:srgbClr val="4472C4">
                <a:shade val="50000"/>
              </a:srgbClr>
            </a:solidFill>
            <a:prstDash val="solid"/>
            <a:miter lim="800000"/>
          </a:ln>
          <a:effectLst>
            <a:glow rad="228600">
              <a:schemeClr val="accent4">
                <a:satMod val="175000"/>
                <a:alpha val="40000"/>
              </a:schemeClr>
            </a:glow>
          </a:effectLst>
        </p:spPr>
        <p:txBody>
          <a:bodyPr rtlCol="0" anchor="ctr"/>
          <a:lstStyle/>
          <a:p>
            <a:pPr algn="ctr" defTabSz="457200"/>
            <a:r>
              <a:rPr lang="en-US" sz="1600" b="1" kern="0" dirty="0">
                <a:solidFill>
                  <a:srgbClr val="44546A"/>
                </a:solidFill>
                <a:latin typeface="Roboto Condensed Light" panose="02000000000000000000" pitchFamily="2" charset="0"/>
                <a:ea typeface="Roboto Condensed Light" panose="02000000000000000000" pitchFamily="2" charset="0"/>
              </a:rPr>
              <a:t>Technical Debt Analysis</a:t>
            </a:r>
            <a:endParaRPr lang="en-CA" sz="1600" b="1" kern="0" dirty="0">
              <a:solidFill>
                <a:srgbClr val="44546A"/>
              </a:solidFill>
              <a:latin typeface="Roboto Condensed Light" panose="02000000000000000000" pitchFamily="2" charset="0"/>
              <a:ea typeface="Roboto Condensed Light" panose="02000000000000000000" pitchFamily="2" charset="0"/>
            </a:endParaRPr>
          </a:p>
        </p:txBody>
      </p:sp>
      <p:grpSp>
        <p:nvGrpSpPr>
          <p:cNvPr id="73" name="Group 72">
            <a:extLst>
              <a:ext uri="{FF2B5EF4-FFF2-40B4-BE49-F238E27FC236}">
                <a16:creationId xmlns:a16="http://schemas.microsoft.com/office/drawing/2014/main" id="{655B2155-AD55-4AD3-9B84-612CF674EC76}"/>
              </a:ext>
            </a:extLst>
          </p:cNvPr>
          <p:cNvGrpSpPr/>
          <p:nvPr/>
        </p:nvGrpSpPr>
        <p:grpSpPr>
          <a:xfrm>
            <a:off x="631685" y="3582876"/>
            <a:ext cx="3666730" cy="354906"/>
            <a:chOff x="631685" y="3582876"/>
            <a:chExt cx="3610932" cy="287070"/>
          </a:xfrm>
        </p:grpSpPr>
        <p:sp>
          <p:nvSpPr>
            <p:cNvPr id="47" name="Rectangle 46">
              <a:extLst>
                <a:ext uri="{FF2B5EF4-FFF2-40B4-BE49-F238E27FC236}">
                  <a16:creationId xmlns:a16="http://schemas.microsoft.com/office/drawing/2014/main" id="{62F73EE9-E96C-45E8-89D1-DD2B06CD36BE}"/>
                </a:ext>
              </a:extLst>
            </p:cNvPr>
            <p:cNvSpPr/>
            <p:nvPr/>
          </p:nvSpPr>
          <p:spPr>
            <a:xfrm>
              <a:off x="2492445" y="3587223"/>
              <a:ext cx="1750172" cy="282723"/>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Tech Portfolio Analysis</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49" name="Rectangle 48">
              <a:extLst>
                <a:ext uri="{FF2B5EF4-FFF2-40B4-BE49-F238E27FC236}">
                  <a16:creationId xmlns:a16="http://schemas.microsoft.com/office/drawing/2014/main" id="{794B6BB0-D2DB-4787-968A-AFE92AF38506}"/>
                </a:ext>
              </a:extLst>
            </p:cNvPr>
            <p:cNvSpPr/>
            <p:nvPr/>
          </p:nvSpPr>
          <p:spPr>
            <a:xfrm>
              <a:off x="631685" y="3582876"/>
              <a:ext cx="1750172" cy="282723"/>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Business Architecture</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grpSp>
      <p:grpSp>
        <p:nvGrpSpPr>
          <p:cNvPr id="50" name="Group 49">
            <a:extLst>
              <a:ext uri="{FF2B5EF4-FFF2-40B4-BE49-F238E27FC236}">
                <a16:creationId xmlns:a16="http://schemas.microsoft.com/office/drawing/2014/main" id="{86997DCA-7496-43E2-8045-0B4714DEEEE3}"/>
              </a:ext>
            </a:extLst>
          </p:cNvPr>
          <p:cNvGrpSpPr/>
          <p:nvPr/>
        </p:nvGrpSpPr>
        <p:grpSpPr>
          <a:xfrm>
            <a:off x="625335" y="4593542"/>
            <a:ext cx="10942918" cy="398697"/>
            <a:chOff x="3871024" y="4181274"/>
            <a:chExt cx="17249964" cy="522333"/>
          </a:xfrm>
        </p:grpSpPr>
        <p:sp>
          <p:nvSpPr>
            <p:cNvPr id="51" name="Rectangle 50">
              <a:extLst>
                <a:ext uri="{FF2B5EF4-FFF2-40B4-BE49-F238E27FC236}">
                  <a16:creationId xmlns:a16="http://schemas.microsoft.com/office/drawing/2014/main" id="{2F8EBA0C-8E54-4A31-B3E0-7B653776C014}"/>
                </a:ext>
              </a:extLst>
            </p:cNvPr>
            <p:cNvSpPr/>
            <p:nvPr/>
          </p:nvSpPr>
          <p:spPr>
            <a:xfrm>
              <a:off x="15436325" y="4189415"/>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Reporting &amp; Dashboard</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52" name="Rectangle 51">
              <a:extLst>
                <a:ext uri="{FF2B5EF4-FFF2-40B4-BE49-F238E27FC236}">
                  <a16:creationId xmlns:a16="http://schemas.microsoft.com/office/drawing/2014/main" id="{ED49C5F5-3013-4E15-9F7D-4A07A11B15BB}"/>
                </a:ext>
              </a:extLst>
            </p:cNvPr>
            <p:cNvSpPr/>
            <p:nvPr/>
          </p:nvSpPr>
          <p:spPr>
            <a:xfrm>
              <a:off x="6744421" y="4189415"/>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Program Governance</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53" name="Rectangle 52">
              <a:extLst>
                <a:ext uri="{FF2B5EF4-FFF2-40B4-BE49-F238E27FC236}">
                  <a16:creationId xmlns:a16="http://schemas.microsoft.com/office/drawing/2014/main" id="{D2D4209F-8B4E-48F4-AC2F-7271A07ACCBA}"/>
                </a:ext>
              </a:extLst>
            </p:cNvPr>
            <p:cNvSpPr/>
            <p:nvPr/>
          </p:nvSpPr>
          <p:spPr>
            <a:xfrm>
              <a:off x="9625683" y="4189415"/>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Agile Modernization </a:t>
              </a:r>
            </a:p>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Delivery</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54" name="Rectangle 53">
              <a:extLst>
                <a:ext uri="{FF2B5EF4-FFF2-40B4-BE49-F238E27FC236}">
                  <a16:creationId xmlns:a16="http://schemas.microsoft.com/office/drawing/2014/main" id="{D819EC71-F918-4368-A73A-065E50C02557}"/>
                </a:ext>
              </a:extLst>
            </p:cNvPr>
            <p:cNvSpPr/>
            <p:nvPr/>
          </p:nvSpPr>
          <p:spPr>
            <a:xfrm>
              <a:off x="12506945" y="4189415"/>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Organizational Change Management</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55" name="Rectangle 54">
              <a:extLst>
                <a:ext uri="{FF2B5EF4-FFF2-40B4-BE49-F238E27FC236}">
                  <a16:creationId xmlns:a16="http://schemas.microsoft.com/office/drawing/2014/main" id="{A76A6D19-B7DB-46F1-BF8B-39692333FEF5}"/>
                </a:ext>
              </a:extLst>
            </p:cNvPr>
            <p:cNvSpPr/>
            <p:nvPr/>
          </p:nvSpPr>
          <p:spPr>
            <a:xfrm>
              <a:off x="18365705" y="4181274"/>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Vendor Selection / RFP Development</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sp>
          <p:nvSpPr>
            <p:cNvPr id="56" name="Rectangle 55">
              <a:extLst>
                <a:ext uri="{FF2B5EF4-FFF2-40B4-BE49-F238E27FC236}">
                  <a16:creationId xmlns:a16="http://schemas.microsoft.com/office/drawing/2014/main" id="{CFF826C2-6193-4589-A952-5C6569123C8B}"/>
                </a:ext>
              </a:extLst>
            </p:cNvPr>
            <p:cNvSpPr/>
            <p:nvPr/>
          </p:nvSpPr>
          <p:spPr>
            <a:xfrm>
              <a:off x="3871024" y="4189415"/>
              <a:ext cx="2755283" cy="514192"/>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algn="ctr" defTabSz="457200"/>
              <a:r>
                <a:rPr lang="en-US" sz="1000" kern="0" dirty="0">
                  <a:solidFill>
                    <a:srgbClr val="44546A"/>
                  </a:solidFill>
                  <a:latin typeface="Roboto Condensed Light" panose="02000000000000000000" pitchFamily="2" charset="0"/>
                  <a:ea typeface="Roboto Condensed Light" panose="02000000000000000000" pitchFamily="2" charset="0"/>
                </a:rPr>
                <a:t>Modernization Program Staffing</a:t>
              </a:r>
              <a:endParaRPr lang="en-CA" sz="1000" kern="0" dirty="0">
                <a:solidFill>
                  <a:srgbClr val="44546A"/>
                </a:solidFill>
                <a:latin typeface="Roboto Condensed Light" panose="02000000000000000000" pitchFamily="2" charset="0"/>
                <a:ea typeface="Roboto Condensed Light" panose="02000000000000000000" pitchFamily="2" charset="0"/>
              </a:endParaRPr>
            </a:p>
          </p:txBody>
        </p:sp>
      </p:grpSp>
      <p:sp>
        <p:nvSpPr>
          <p:cNvPr id="4" name="Title 3">
            <a:extLst>
              <a:ext uri="{FF2B5EF4-FFF2-40B4-BE49-F238E27FC236}">
                <a16:creationId xmlns:a16="http://schemas.microsoft.com/office/drawing/2014/main" id="{54EB13B5-D8EC-408F-9BFB-2BD2ADE2C71A}"/>
              </a:ext>
            </a:extLst>
          </p:cNvPr>
          <p:cNvSpPr>
            <a:spLocks noGrp="1"/>
          </p:cNvSpPr>
          <p:nvPr>
            <p:ph type="title"/>
          </p:nvPr>
        </p:nvSpPr>
        <p:spPr>
          <a:xfrm>
            <a:off x="354106" y="544769"/>
            <a:ext cx="10859326" cy="565094"/>
          </a:xfrm>
        </p:spPr>
        <p:txBody>
          <a:bodyPr/>
          <a:lstStyle/>
          <a:p>
            <a:r>
              <a:rPr lang="en-US" dirty="0"/>
              <a:t>Modernize IT and the business</a:t>
            </a:r>
            <a:endParaRPr lang="en-CA" dirty="0"/>
          </a:p>
        </p:txBody>
      </p:sp>
      <p:sp>
        <p:nvSpPr>
          <p:cNvPr id="67" name="Rectangle 66">
            <a:extLst>
              <a:ext uri="{FF2B5EF4-FFF2-40B4-BE49-F238E27FC236}">
                <a16:creationId xmlns:a16="http://schemas.microsoft.com/office/drawing/2014/main" id="{3C8B2F57-BFB3-406A-9245-1E47DA6CCD02}"/>
              </a:ext>
            </a:extLst>
          </p:cNvPr>
          <p:cNvSpPr/>
          <p:nvPr/>
        </p:nvSpPr>
        <p:spPr>
          <a:xfrm>
            <a:off x="186445" y="1705272"/>
            <a:ext cx="5837370" cy="651014"/>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latin typeface="Montserrat SemiBold" panose="00000700000000000000" pitchFamily="2" charset="0"/>
              </a:rPr>
              <a:t>Business Strategy       Digital Strategy       IT Strategy</a:t>
            </a:r>
          </a:p>
          <a:p>
            <a:pPr algn="ctr"/>
            <a:endParaRPr lang="en-CA" sz="1600" dirty="0">
              <a:solidFill>
                <a:schemeClr val="tx1"/>
              </a:solidFill>
              <a:latin typeface="Montserrat SemiBold" panose="00000700000000000000" pitchFamily="2" charset="0"/>
            </a:endParaRPr>
          </a:p>
        </p:txBody>
      </p:sp>
      <p:sp>
        <p:nvSpPr>
          <p:cNvPr id="64" name="Arrow: Down 63">
            <a:extLst>
              <a:ext uri="{FF2B5EF4-FFF2-40B4-BE49-F238E27FC236}">
                <a16:creationId xmlns:a16="http://schemas.microsoft.com/office/drawing/2014/main" id="{19A6F55A-AAC0-4B44-B3FC-CCC475C63D0B}"/>
              </a:ext>
            </a:extLst>
          </p:cNvPr>
          <p:cNvSpPr/>
          <p:nvPr/>
        </p:nvSpPr>
        <p:spPr>
          <a:xfrm>
            <a:off x="2160761" y="2300680"/>
            <a:ext cx="837913" cy="630701"/>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dirty="0">
                <a:solidFill>
                  <a:schemeClr val="tx1"/>
                </a:solidFill>
                <a:latin typeface="Roboto Condensed Light" panose="02000000000000000000" pitchFamily="2" charset="0"/>
                <a:ea typeface="Roboto Condensed Light" panose="02000000000000000000" pitchFamily="2" charset="0"/>
              </a:rPr>
              <a:t>Informs   </a:t>
            </a:r>
            <a:endParaRPr lang="en-CA" dirty="0">
              <a:solidFill>
                <a:schemeClr val="tx1"/>
              </a:solidFill>
              <a:latin typeface="Roboto Condensed Light" panose="02000000000000000000" pitchFamily="2" charset="0"/>
              <a:ea typeface="Roboto Condensed Light" panose="02000000000000000000" pitchFamily="2" charset="0"/>
            </a:endParaRPr>
          </a:p>
        </p:txBody>
      </p:sp>
      <p:sp>
        <p:nvSpPr>
          <p:cNvPr id="66" name="Arrow: Down 65">
            <a:extLst>
              <a:ext uri="{FF2B5EF4-FFF2-40B4-BE49-F238E27FC236}">
                <a16:creationId xmlns:a16="http://schemas.microsoft.com/office/drawing/2014/main" id="{C5DBBA67-E917-4C58-8FEC-83584D822990}"/>
              </a:ext>
            </a:extLst>
          </p:cNvPr>
          <p:cNvSpPr/>
          <p:nvPr/>
        </p:nvSpPr>
        <p:spPr>
          <a:xfrm rot="10800000">
            <a:off x="9771598" y="2280367"/>
            <a:ext cx="837913" cy="651014"/>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dirty="0">
                <a:solidFill>
                  <a:schemeClr val="tx1"/>
                </a:solidFill>
                <a:latin typeface="Roboto Condensed Light" panose="02000000000000000000" pitchFamily="2" charset="0"/>
                <a:ea typeface="Roboto Condensed Light" panose="02000000000000000000" pitchFamily="2" charset="0"/>
              </a:rPr>
              <a:t>Delivers   </a:t>
            </a:r>
            <a:endParaRPr lang="en-CA" dirty="0">
              <a:solidFill>
                <a:schemeClr val="tx1"/>
              </a:solidFill>
              <a:latin typeface="Roboto Condensed Light" panose="02000000000000000000" pitchFamily="2" charset="0"/>
              <a:ea typeface="Roboto Condensed Light" panose="02000000000000000000" pitchFamily="2" charset="0"/>
            </a:endParaRPr>
          </a:p>
        </p:txBody>
      </p:sp>
      <p:sp>
        <p:nvSpPr>
          <p:cNvPr id="71" name="Arrow: Down 70">
            <a:extLst>
              <a:ext uri="{FF2B5EF4-FFF2-40B4-BE49-F238E27FC236}">
                <a16:creationId xmlns:a16="http://schemas.microsoft.com/office/drawing/2014/main" id="{DFF58742-BCFA-4323-92A2-10B667457ADD}"/>
              </a:ext>
            </a:extLst>
          </p:cNvPr>
          <p:cNvSpPr/>
          <p:nvPr/>
        </p:nvSpPr>
        <p:spPr>
          <a:xfrm rot="5400000">
            <a:off x="5851609" y="1685909"/>
            <a:ext cx="837913" cy="735213"/>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Roboto Condensed Light" panose="02000000000000000000" pitchFamily="2" charset="0"/>
                <a:ea typeface="Roboto Condensed Light" panose="02000000000000000000" pitchFamily="2" charset="0"/>
              </a:rPr>
              <a:t>Enables</a:t>
            </a:r>
            <a:endParaRPr lang="en-CA" dirty="0">
              <a:solidFill>
                <a:schemeClr val="tx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092099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F54F-FA27-45C4-AF3A-34CF5B93B7B0}"/>
              </a:ext>
            </a:extLst>
          </p:cNvPr>
          <p:cNvSpPr>
            <a:spLocks noGrp="1"/>
          </p:cNvSpPr>
          <p:nvPr>
            <p:ph type="title"/>
          </p:nvPr>
        </p:nvSpPr>
        <p:spPr/>
        <p:txBody>
          <a:bodyPr/>
          <a:lstStyle/>
          <a:p>
            <a:r>
              <a:rPr lang="en-US" dirty="0"/>
              <a:t>Make the case for change</a:t>
            </a:r>
            <a:endParaRPr lang="en-CA" dirty="0"/>
          </a:p>
        </p:txBody>
      </p:sp>
      <p:sp>
        <p:nvSpPr>
          <p:cNvPr id="24" name="Text Placeholder 23">
            <a:extLst>
              <a:ext uri="{FF2B5EF4-FFF2-40B4-BE49-F238E27FC236}">
                <a16:creationId xmlns:a16="http://schemas.microsoft.com/office/drawing/2014/main" id="{FABF685A-F0C7-4523-B140-234149481DEE}"/>
              </a:ext>
            </a:extLst>
          </p:cNvPr>
          <p:cNvSpPr>
            <a:spLocks noGrp="1"/>
          </p:cNvSpPr>
          <p:nvPr>
            <p:ph type="body" sz="quarter" idx="11"/>
          </p:nvPr>
        </p:nvSpPr>
        <p:spPr>
          <a:xfrm>
            <a:off x="367657" y="1643564"/>
            <a:ext cx="6504786" cy="669978"/>
          </a:xfrm>
        </p:spPr>
        <p:txBody>
          <a:bodyPr/>
          <a:lstStyle/>
          <a:p>
            <a:r>
              <a:rPr lang="en-US" dirty="0"/>
              <a:t>Communicate the business risk of technical debt and potential mitigation options.</a:t>
            </a:r>
            <a:endParaRPr lang="en-CA" dirty="0"/>
          </a:p>
        </p:txBody>
      </p:sp>
      <p:sp>
        <p:nvSpPr>
          <p:cNvPr id="4" name="Text Placeholder 3">
            <a:extLst>
              <a:ext uri="{FF2B5EF4-FFF2-40B4-BE49-F238E27FC236}">
                <a16:creationId xmlns:a16="http://schemas.microsoft.com/office/drawing/2014/main" id="{1C3A5AD5-C80F-4D10-B3E3-527E342670AC}"/>
              </a:ext>
            </a:extLst>
          </p:cNvPr>
          <p:cNvSpPr>
            <a:spLocks noGrp="1"/>
          </p:cNvSpPr>
          <p:nvPr>
            <p:ph type="body" sz="quarter" idx="33"/>
          </p:nvPr>
        </p:nvSpPr>
        <p:spPr>
          <a:xfrm>
            <a:off x="354106" y="2511937"/>
            <a:ext cx="6656294" cy="2999350"/>
          </a:xfrm>
        </p:spPr>
        <p:txBody>
          <a:bodyPr/>
          <a:lstStyle/>
          <a:p>
            <a:pPr marL="0" indent="0">
              <a:buNone/>
            </a:pPr>
            <a:r>
              <a:rPr lang="en-US" dirty="0"/>
              <a:t>For (almost) the last time: the business must ultimately decide whether to accept or mitigate technical debt. This decision must be an informed decision – informed by IT’s business impact analysis and the list of prioritized options to address technical debt. Follow the instructions in the template to communicate the following:</a:t>
            </a:r>
          </a:p>
          <a:p>
            <a:r>
              <a:rPr lang="en-US" b="1" dirty="0"/>
              <a:t>A summary of the business risk of technical debt:</a:t>
            </a:r>
            <a:r>
              <a:rPr lang="en-US" dirty="0"/>
              <a:t> A roll-up view of the impact of all assessed  technical debt in your environment.</a:t>
            </a:r>
          </a:p>
          <a:p>
            <a:r>
              <a:rPr lang="en-US" b="1" dirty="0"/>
              <a:t>An overview of your methodology:</a:t>
            </a:r>
            <a:r>
              <a:rPr lang="en-US" dirty="0"/>
              <a:t> An overview of the “Identify, Measure, and Manage” methodology you’ve followed in this blueprint.</a:t>
            </a:r>
            <a:endParaRPr lang="en-US" b="1" dirty="0"/>
          </a:p>
          <a:p>
            <a:r>
              <a:rPr lang="en-US" b="1" dirty="0"/>
              <a:t>Next steps:</a:t>
            </a:r>
            <a:r>
              <a:rPr lang="en-US" dirty="0"/>
              <a:t> A one-page summary of each critical technical debt and three options to address each one. You may choose to include actions that can help you limit the amount of new technical debt you take on or minimize the impact of the debt you have, which you’ll identify in Step 3.2.</a:t>
            </a:r>
            <a:endParaRPr lang="en-US" b="1" dirty="0"/>
          </a:p>
        </p:txBody>
      </p:sp>
      <p:grpSp>
        <p:nvGrpSpPr>
          <p:cNvPr id="18" name="Group 17">
            <a:extLst>
              <a:ext uri="{FF2B5EF4-FFF2-40B4-BE49-F238E27FC236}">
                <a16:creationId xmlns:a16="http://schemas.microsoft.com/office/drawing/2014/main" id="{3EA40C21-D7C5-49F6-BC9B-E83175BCA48D}"/>
              </a:ext>
            </a:extLst>
          </p:cNvPr>
          <p:cNvGrpSpPr/>
          <p:nvPr/>
        </p:nvGrpSpPr>
        <p:grpSpPr>
          <a:xfrm>
            <a:off x="354106" y="5837221"/>
            <a:ext cx="6518337" cy="468002"/>
            <a:chOff x="469425" y="5628818"/>
            <a:chExt cx="7716154" cy="554002"/>
          </a:xfrm>
        </p:grpSpPr>
        <p:sp>
          <p:nvSpPr>
            <p:cNvPr id="19" name="Rectangle 18">
              <a:hlinkClick r:id="rId2"/>
              <a:extLst>
                <a:ext uri="{FF2B5EF4-FFF2-40B4-BE49-F238E27FC236}">
                  <a16:creationId xmlns:a16="http://schemas.microsoft.com/office/drawing/2014/main" id="{D4BBBD81-238D-4F92-A9B2-120F6266CC25}"/>
                </a:ext>
              </a:extLst>
            </p:cNvPr>
            <p:cNvSpPr/>
            <p:nvPr/>
          </p:nvSpPr>
          <p:spPr>
            <a:xfrm>
              <a:off x="1022782" y="5628818"/>
              <a:ext cx="7162797" cy="554000"/>
            </a:xfrm>
            <a:prstGeom prst="rect">
              <a:avLst/>
            </a:prstGeom>
            <a:solidFill>
              <a:srgbClr val="257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Exo" panose="02000503000000000000" pitchFamily="2" charset="77"/>
                </a:rPr>
                <a:t>Download the </a:t>
              </a:r>
              <a:r>
                <a:rPr lang="en-US" sz="1200" i="1" dirty="0">
                  <a:solidFill>
                    <a:schemeClr val="bg1"/>
                  </a:solidFill>
                  <a:latin typeface="Exo" panose="02000503000000000000" pitchFamily="2" charset="77"/>
                </a:rPr>
                <a:t>Technical Debt Executive Summary Presentation </a:t>
              </a:r>
              <a:r>
                <a:rPr lang="en-US" sz="1200" dirty="0">
                  <a:solidFill>
                    <a:schemeClr val="bg1"/>
                  </a:solidFill>
                  <a:latin typeface="Exo" panose="02000503000000000000" pitchFamily="2" charset="77"/>
                </a:rPr>
                <a:t>template</a:t>
              </a:r>
              <a:endParaRPr lang="en-US" sz="1200" i="1" dirty="0">
                <a:solidFill>
                  <a:schemeClr val="bg1"/>
                </a:solidFill>
                <a:latin typeface="Exo" panose="02000503000000000000" pitchFamily="2" charset="77"/>
              </a:endParaRPr>
            </a:p>
          </p:txBody>
        </p:sp>
        <p:sp>
          <p:nvSpPr>
            <p:cNvPr id="20" name="Rectangle 19">
              <a:extLst>
                <a:ext uri="{FF2B5EF4-FFF2-40B4-BE49-F238E27FC236}">
                  <a16:creationId xmlns:a16="http://schemas.microsoft.com/office/drawing/2014/main" id="{AC37E393-1C6E-43C4-9CEA-1D5618E95B9D}"/>
                </a:ext>
              </a:extLst>
            </p:cNvPr>
            <p:cNvSpPr>
              <a:spLocks noChangeAspect="1"/>
            </p:cNvSpPr>
            <p:nvPr/>
          </p:nvSpPr>
          <p:spPr>
            <a:xfrm>
              <a:off x="469425" y="5628820"/>
              <a:ext cx="554000" cy="554000"/>
            </a:xfrm>
            <a:prstGeom prst="rect">
              <a:avLst/>
            </a:prstGeom>
            <a:solidFill>
              <a:srgbClr val="1E5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Exo" panose="02000503000000000000" pitchFamily="2" charset="77"/>
              </a:endParaRPr>
            </a:p>
          </p:txBody>
        </p:sp>
        <p:pic>
          <p:nvPicPr>
            <p:cNvPr id="21" name="Picture 20">
              <a:extLst>
                <a:ext uri="{FF2B5EF4-FFF2-40B4-BE49-F238E27FC236}">
                  <a16:creationId xmlns:a16="http://schemas.microsoft.com/office/drawing/2014/main" id="{B02E2BA4-F9FD-49B9-AA3E-E9502CDEC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8566" y="5748170"/>
              <a:ext cx="308823" cy="308824"/>
            </a:xfrm>
            <a:prstGeom prst="rect">
              <a:avLst/>
            </a:prstGeom>
          </p:spPr>
        </p:pic>
      </p:grpSp>
      <p:grpSp>
        <p:nvGrpSpPr>
          <p:cNvPr id="13" name="Group 12">
            <a:extLst>
              <a:ext uri="{FF2B5EF4-FFF2-40B4-BE49-F238E27FC236}">
                <a16:creationId xmlns:a16="http://schemas.microsoft.com/office/drawing/2014/main" id="{DFBB65D4-AB87-49B7-A100-DECC80CE0D41}"/>
              </a:ext>
            </a:extLst>
          </p:cNvPr>
          <p:cNvGrpSpPr/>
          <p:nvPr/>
        </p:nvGrpSpPr>
        <p:grpSpPr>
          <a:xfrm>
            <a:off x="7949945" y="1351776"/>
            <a:ext cx="3533916" cy="4057900"/>
            <a:chOff x="208617" y="3787123"/>
            <a:chExt cx="3533916" cy="4057900"/>
          </a:xfrm>
        </p:grpSpPr>
        <p:pic>
          <p:nvPicPr>
            <p:cNvPr id="14" name="Picture 13">
              <a:extLst>
                <a:ext uri="{FF2B5EF4-FFF2-40B4-BE49-F238E27FC236}">
                  <a16:creationId xmlns:a16="http://schemas.microsoft.com/office/drawing/2014/main" id="{F46A6E1E-3E9E-4C39-A7D2-13A798D7DA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8617" y="3787123"/>
              <a:ext cx="2909274" cy="1636466"/>
            </a:xfrm>
            <a:prstGeom prst="rect">
              <a:avLst/>
            </a:prstGeom>
            <a:ln>
              <a:solidFill>
                <a:schemeClr val="accent1"/>
              </a:solidFill>
            </a:ln>
          </p:spPr>
        </p:pic>
        <p:pic>
          <p:nvPicPr>
            <p:cNvPr id="15" name="Picture 14">
              <a:extLst>
                <a:ext uri="{FF2B5EF4-FFF2-40B4-BE49-F238E27FC236}">
                  <a16:creationId xmlns:a16="http://schemas.microsoft.com/office/drawing/2014/main" id="{60535EEA-B7CD-437A-998A-D1CE21E4EA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57172" y="6205910"/>
              <a:ext cx="2913979" cy="1639113"/>
            </a:xfrm>
            <a:prstGeom prst="rect">
              <a:avLst/>
            </a:prstGeom>
            <a:ln>
              <a:solidFill>
                <a:schemeClr val="accent1"/>
              </a:solidFill>
            </a:ln>
          </p:spPr>
        </p:pic>
        <p:pic>
          <p:nvPicPr>
            <p:cNvPr id="16" name="Picture 15">
              <a:extLst>
                <a:ext uri="{FF2B5EF4-FFF2-40B4-BE49-F238E27FC236}">
                  <a16:creationId xmlns:a16="http://schemas.microsoft.com/office/drawing/2014/main" id="{61D88272-941C-407B-879B-440271FF304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08139" y="4947284"/>
              <a:ext cx="2734394" cy="1538097"/>
            </a:xfrm>
            <a:prstGeom prst="rect">
              <a:avLst/>
            </a:prstGeom>
            <a:ln>
              <a:solidFill>
                <a:schemeClr val="accent1"/>
              </a:solidFill>
            </a:ln>
          </p:spPr>
        </p:pic>
      </p:grpSp>
    </p:spTree>
    <p:extLst>
      <p:ext uri="{BB962C8B-B14F-4D97-AF65-F5344CB8AC3E}">
        <p14:creationId xmlns:p14="http://schemas.microsoft.com/office/powerpoint/2010/main" val="369865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21AA-099B-EA4C-9C7B-5DB83A3BBF50}"/>
              </a:ext>
            </a:extLst>
          </p:cNvPr>
          <p:cNvSpPr>
            <a:spLocks noGrp="1"/>
          </p:cNvSpPr>
          <p:nvPr>
            <p:ph type="title"/>
          </p:nvPr>
        </p:nvSpPr>
        <p:spPr/>
        <p:txBody>
          <a:bodyPr/>
          <a:lstStyle/>
          <a:p>
            <a:r>
              <a:rPr lang="en-US" dirty="0"/>
              <a:t>Step 3.2</a:t>
            </a:r>
          </a:p>
        </p:txBody>
      </p:sp>
      <p:sp>
        <p:nvSpPr>
          <p:cNvPr id="3" name="Text Placeholder 2">
            <a:extLst>
              <a:ext uri="{FF2B5EF4-FFF2-40B4-BE49-F238E27FC236}">
                <a16:creationId xmlns:a16="http://schemas.microsoft.com/office/drawing/2014/main" id="{8FB4D050-8C0D-7E4F-BCDE-6363EC598613}"/>
              </a:ext>
            </a:extLst>
          </p:cNvPr>
          <p:cNvSpPr>
            <a:spLocks noGrp="1"/>
          </p:cNvSpPr>
          <p:nvPr>
            <p:ph type="body" sz="quarter" idx="11"/>
          </p:nvPr>
        </p:nvSpPr>
        <p:spPr>
          <a:xfrm>
            <a:off x="374088" y="1177271"/>
            <a:ext cx="5917297" cy="456696"/>
          </a:xfrm>
        </p:spPr>
        <p:txBody>
          <a:bodyPr/>
          <a:lstStyle/>
          <a:p>
            <a:r>
              <a:rPr lang="en-US" sz="2000" dirty="0"/>
              <a:t>Track and control technical debt</a:t>
            </a:r>
            <a:endParaRPr lang="en-US" dirty="0"/>
          </a:p>
        </p:txBody>
      </p:sp>
      <p:sp>
        <p:nvSpPr>
          <p:cNvPr id="24" name="Text Placeholder 6">
            <a:extLst>
              <a:ext uri="{FF2B5EF4-FFF2-40B4-BE49-F238E27FC236}">
                <a16:creationId xmlns:a16="http://schemas.microsoft.com/office/drawing/2014/main" id="{D5B10419-D6AB-4DDC-8A2C-BDD38A384494}"/>
              </a:ext>
            </a:extLst>
          </p:cNvPr>
          <p:cNvSpPr txBox="1">
            <a:spLocks/>
          </p:cNvSpPr>
          <p:nvPr/>
        </p:nvSpPr>
        <p:spPr>
          <a:xfrm>
            <a:off x="9296750" y="703655"/>
            <a:ext cx="2542732" cy="473616"/>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Exo" panose="02000503000000000000"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Insights &amp; Outcomes</a:t>
            </a:r>
          </a:p>
        </p:txBody>
      </p:sp>
      <p:sp>
        <p:nvSpPr>
          <p:cNvPr id="25" name="Text Placeholder 7">
            <a:extLst>
              <a:ext uri="{FF2B5EF4-FFF2-40B4-BE49-F238E27FC236}">
                <a16:creationId xmlns:a16="http://schemas.microsoft.com/office/drawing/2014/main" id="{C714EA17-0AAA-4BDB-96E3-D51F548B71F2}"/>
              </a:ext>
            </a:extLst>
          </p:cNvPr>
          <p:cNvSpPr txBox="1">
            <a:spLocks/>
          </p:cNvSpPr>
          <p:nvPr/>
        </p:nvSpPr>
        <p:spPr>
          <a:xfrm>
            <a:off x="9296750" y="1911080"/>
            <a:ext cx="2544797" cy="3229089"/>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Establish management practices that allow you to maintain a manageable and acceptable amount of technical debt that allows IT to continue meeting business demands.</a:t>
            </a:r>
            <a:endParaRPr lang="en-US" sz="1400" dirty="0"/>
          </a:p>
        </p:txBody>
      </p:sp>
      <p:grpSp>
        <p:nvGrpSpPr>
          <p:cNvPr id="27" name="Group 26">
            <a:extLst>
              <a:ext uri="{FF2B5EF4-FFF2-40B4-BE49-F238E27FC236}">
                <a16:creationId xmlns:a16="http://schemas.microsoft.com/office/drawing/2014/main" id="{8D0255B5-8260-4F55-8B72-C6D927B2A668}"/>
              </a:ext>
            </a:extLst>
          </p:cNvPr>
          <p:cNvGrpSpPr/>
          <p:nvPr/>
        </p:nvGrpSpPr>
        <p:grpSpPr>
          <a:xfrm>
            <a:off x="386840" y="2022363"/>
            <a:ext cx="2851212" cy="4077223"/>
            <a:chOff x="2454418" y="2144174"/>
            <a:chExt cx="1802289" cy="4077223"/>
          </a:xfrm>
        </p:grpSpPr>
        <p:sp>
          <p:nvSpPr>
            <p:cNvPr id="28" name="Rectangle 27">
              <a:extLst>
                <a:ext uri="{FF2B5EF4-FFF2-40B4-BE49-F238E27FC236}">
                  <a16:creationId xmlns:a16="http://schemas.microsoft.com/office/drawing/2014/main" id="{2326AB07-5777-4D75-99EF-DA3DF243E940}"/>
                </a:ext>
              </a:extLst>
            </p:cNvPr>
            <p:cNvSpPr/>
            <p:nvPr/>
          </p:nvSpPr>
          <p:spPr>
            <a:xfrm>
              <a:off x="2454418" y="2149687"/>
              <a:ext cx="1802289" cy="4071710"/>
            </a:xfrm>
            <a:prstGeom prst="rect">
              <a:avLst/>
            </a:prstGeom>
            <a:solidFill>
              <a:schemeClr val="bg1"/>
            </a:solidFill>
            <a:ln>
              <a:noFill/>
            </a:ln>
            <a:effectLst>
              <a:outerShdw blurRad="266700" sx="105000" sy="105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b="0" i="0" dirty="0">
                <a:latin typeface="Roboto Condensed Light" panose="02000000000000000000" pitchFamily="2" charset="0"/>
              </a:endParaRPr>
            </a:p>
          </p:txBody>
        </p:sp>
        <p:sp>
          <p:nvSpPr>
            <p:cNvPr id="29" name="Rectangle 28">
              <a:extLst>
                <a:ext uri="{FF2B5EF4-FFF2-40B4-BE49-F238E27FC236}">
                  <a16:creationId xmlns:a16="http://schemas.microsoft.com/office/drawing/2014/main" id="{675740D3-BCCC-4B8E-B2F5-A62EB9AF6251}"/>
                </a:ext>
              </a:extLst>
            </p:cNvPr>
            <p:cNvSpPr/>
            <p:nvPr/>
          </p:nvSpPr>
          <p:spPr>
            <a:xfrm>
              <a:off x="2454418" y="2144174"/>
              <a:ext cx="1802289" cy="54000"/>
            </a:xfrm>
            <a:prstGeom prst="rect">
              <a:avLst/>
            </a:prstGeom>
            <a:solidFill>
              <a:srgbClr val="2576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Roboto Condensed Light" panose="02000000000000000000" pitchFamily="2" charset="0"/>
              </a:endParaRPr>
            </a:p>
          </p:txBody>
        </p:sp>
        <p:sp>
          <p:nvSpPr>
            <p:cNvPr id="30" name="Text Placeholder 6">
              <a:extLst>
                <a:ext uri="{FF2B5EF4-FFF2-40B4-BE49-F238E27FC236}">
                  <a16:creationId xmlns:a16="http://schemas.microsoft.com/office/drawing/2014/main" id="{13EF461B-4DC9-457B-9E80-D62B7C87CEB5}"/>
                </a:ext>
              </a:extLst>
            </p:cNvPr>
            <p:cNvSpPr txBox="1">
              <a:spLocks/>
            </p:cNvSpPr>
            <p:nvPr/>
          </p:nvSpPr>
          <p:spPr>
            <a:xfrm>
              <a:off x="2556693" y="2467935"/>
              <a:ext cx="1618412" cy="1280232"/>
            </a:xfrm>
            <a:prstGeom prst="rect">
              <a:avLst/>
            </a:prstGeom>
          </p:spPr>
          <p:txBody>
            <a:bodyPr lIns="0" tIns="0" rIns="0" bIns="0">
              <a:noAutofit/>
            </a:bodyPr>
            <a:lstStyle>
              <a:lvl1pPr marL="0" indent="0" algn="ctr" defTabSz="914400" rtl="0" eaLnBrk="1" latinLnBrk="0" hangingPunct="1">
                <a:lnSpc>
                  <a:spcPct val="80000"/>
                </a:lnSpc>
                <a:spcBef>
                  <a:spcPts val="1000"/>
                </a:spcBef>
                <a:buFont typeface="Arial" panose="020B0604020202020204" pitchFamily="34" charset="0"/>
                <a:buNone/>
                <a:defRPr sz="1800" b="0" i="0" kern="1200">
                  <a:solidFill>
                    <a:srgbClr val="2576B7"/>
                  </a:solidFill>
                  <a:latin typeface="Montserrat SemiBold" pitchFamily="2" charset="77"/>
                  <a:ea typeface="+mn-ea"/>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alpha val="90000"/>
                    </a:schemeClr>
                  </a:solidFill>
                </a:rPr>
                <a:t>Phase 3: </a:t>
              </a:r>
            </a:p>
            <a:p>
              <a:pPr>
                <a:lnSpc>
                  <a:spcPct val="100000"/>
                </a:lnSpc>
              </a:pPr>
              <a:r>
                <a:rPr lang="en-US" dirty="0">
                  <a:solidFill>
                    <a:schemeClr val="accent1">
                      <a:alpha val="90000"/>
                    </a:schemeClr>
                  </a:solidFill>
                </a:rPr>
                <a:t>Manage Your Technical Debt</a:t>
              </a:r>
            </a:p>
          </p:txBody>
        </p:sp>
        <p:sp>
          <p:nvSpPr>
            <p:cNvPr id="31" name="Text Placeholder 7">
              <a:extLst>
                <a:ext uri="{FF2B5EF4-FFF2-40B4-BE49-F238E27FC236}">
                  <a16:creationId xmlns:a16="http://schemas.microsoft.com/office/drawing/2014/main" id="{B226E59B-DD62-4FC2-AB48-C0F484FB2D53}"/>
                </a:ext>
              </a:extLst>
            </p:cNvPr>
            <p:cNvSpPr txBox="1">
              <a:spLocks/>
            </p:cNvSpPr>
            <p:nvPr/>
          </p:nvSpPr>
          <p:spPr>
            <a:xfrm>
              <a:off x="2539244" y="4017928"/>
              <a:ext cx="1635862" cy="1725416"/>
            </a:xfrm>
            <a:prstGeom prst="rect">
              <a:avLst/>
            </a:prstGeom>
          </p:spPr>
          <p:txBody>
            <a:bodyPr lIns="0" tIns="0" rIns="0" bIns="0">
              <a:noAutofit/>
            </a:bodyPr>
            <a:lstStyle>
              <a:lvl1pPr marL="0" indent="0" algn="ctr" defTabSz="914400" rtl="0" eaLnBrk="1" latinLnBrk="0" hangingPunct="1">
                <a:lnSpc>
                  <a:spcPct val="100000"/>
                </a:lnSpc>
                <a:spcBef>
                  <a:spcPts val="0"/>
                </a:spcBef>
                <a:buFont typeface="Arial" panose="020B0604020202020204" pitchFamily="34" charset="0"/>
                <a:buNone/>
                <a:defRPr sz="1200" b="0" i="0" kern="1200">
                  <a:solidFill>
                    <a:srgbClr val="2576B7"/>
                  </a:solidFill>
                  <a:latin typeface="Roboto Condensed Light" panose="02000000000000000000" pitchFamily="2" charset="0"/>
                  <a:ea typeface="Roboto Condensed Light" panose="02000000000000000000" pitchFamily="2" charset="0"/>
                  <a:cs typeface="Arial" panose="020B0604020202020204" pitchFamily="34" charset="0"/>
                </a:defRPr>
              </a:lvl1pPr>
              <a:lvl2pPr marL="4572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400"/>
                </a:lnSpc>
                <a:spcBef>
                  <a:spcPts val="500"/>
                </a:spcBef>
                <a:buFont typeface="Arial" panose="020B0604020202020204" pitchFamily="34" charset="0"/>
                <a:buNone/>
                <a:defRPr sz="1400" kern="1200">
                  <a:solidFill>
                    <a:srgbClr val="2576B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3.1 Identify action items to reduce technical debt</a:t>
              </a:r>
            </a:p>
            <a:p>
              <a:endParaRPr lang="en-US" sz="1400" dirty="0"/>
            </a:p>
            <a:p>
              <a:r>
                <a:rPr lang="en-US" sz="1400" dirty="0"/>
                <a:t>3.2 Track and control technical debt</a:t>
              </a:r>
            </a:p>
          </p:txBody>
        </p:sp>
      </p:grpSp>
      <p:sp>
        <p:nvSpPr>
          <p:cNvPr id="6" name="Text Placeholder 3">
            <a:extLst>
              <a:ext uri="{FF2B5EF4-FFF2-40B4-BE49-F238E27FC236}">
                <a16:creationId xmlns:a16="http://schemas.microsoft.com/office/drawing/2014/main" id="{4C97A228-1F0A-4A7C-A455-C08C5A21E9A1}"/>
              </a:ext>
            </a:extLst>
          </p:cNvPr>
          <p:cNvSpPr txBox="1">
            <a:spLocks/>
          </p:cNvSpPr>
          <p:nvPr/>
        </p:nvSpPr>
        <p:spPr>
          <a:xfrm>
            <a:off x="3874424" y="2076363"/>
            <a:ext cx="4373301" cy="408961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solidFill>
                  <a:schemeClr val="tx1"/>
                </a:solidFill>
                <a:cs typeface="Arial Narrow"/>
              </a:rPr>
              <a:t>This step will walk you through the following </a:t>
            </a:r>
            <a:r>
              <a:rPr lang="en-CA" sz="1400" b="1" dirty="0">
                <a:solidFill>
                  <a:schemeClr val="tx1"/>
                </a:solidFill>
                <a:cs typeface="Arial Narrow"/>
              </a:rPr>
              <a:t>activities:</a:t>
            </a:r>
          </a:p>
          <a:p>
            <a:pPr marL="285750" indent="-285750">
              <a:buFont typeface="Arial" panose="020B0604020202020204" pitchFamily="34" charset="0"/>
              <a:buChar char="•"/>
            </a:pPr>
            <a:r>
              <a:rPr lang="en-CA" sz="1400" dirty="0">
                <a:solidFill>
                  <a:schemeClr val="tx1"/>
                </a:solidFill>
              </a:rPr>
              <a:t>Review options to manage new technical debt and align ownership of technical debt properly.</a:t>
            </a:r>
          </a:p>
          <a:p>
            <a:pPr marL="285750" indent="-285750">
              <a:buFont typeface="Arial" panose="020B0604020202020204" pitchFamily="34" charset="0"/>
              <a:buChar char="•"/>
            </a:pPr>
            <a:r>
              <a:rPr lang="en-CA" sz="1400" dirty="0">
                <a:solidFill>
                  <a:schemeClr val="tx1"/>
                </a:solidFill>
              </a:rPr>
              <a:t>Identify immediate next steps to improve how you manage the technical debt you have and to limit the amount of new tech debt you take on.</a:t>
            </a:r>
          </a:p>
          <a:p>
            <a:pPr>
              <a:spcBef>
                <a:spcPts val="1800"/>
              </a:spcBef>
            </a:pPr>
            <a:r>
              <a:rPr lang="en-CA" sz="1400" dirty="0">
                <a:solidFill>
                  <a:schemeClr val="tx1"/>
                </a:solidFill>
                <a:cs typeface="Arial Narrow"/>
              </a:rPr>
              <a:t>This step involves the following </a:t>
            </a:r>
            <a:r>
              <a:rPr lang="en-CA" sz="1400" b="1" dirty="0">
                <a:solidFill>
                  <a:schemeClr val="tx1"/>
                </a:solidFill>
                <a:cs typeface="Arial Narrow"/>
              </a:rPr>
              <a:t>participants:</a:t>
            </a:r>
          </a:p>
          <a:p>
            <a:pPr marL="285750" indent="-285750">
              <a:lnSpc>
                <a:spcPts val="1600"/>
              </a:lnSpc>
              <a:buFont typeface="Arial" panose="020B0604020202020204" pitchFamily="34" charset="0"/>
              <a:buChar char="•"/>
            </a:pPr>
            <a:r>
              <a:rPr lang="en-US" sz="1400" b="0" i="0" dirty="0">
                <a:solidFill>
                  <a:schemeClr val="tx1"/>
                </a:solidFill>
                <a:latin typeface="Roboto Condensed Light" panose="02000000000000000000" pitchFamily="2" charset="0"/>
                <a:ea typeface="Roboto Condensed Light" panose="02000000000000000000" pitchFamily="2" charset="0"/>
              </a:rPr>
              <a:t>Tech Debt Exercise Facilitator</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Management</a:t>
            </a:r>
          </a:p>
          <a:p>
            <a:pPr marL="285750" indent="-285750">
              <a:lnSpc>
                <a:spcPts val="1600"/>
              </a:lnSpc>
              <a:buFont typeface="Arial" panose="020B0604020202020204" pitchFamily="34" charset="0"/>
              <a:buChar char="•"/>
              <a:tabLst/>
            </a:pPr>
            <a:r>
              <a:rPr lang="en-US" sz="1400" b="0" i="0" dirty="0">
                <a:solidFill>
                  <a:schemeClr val="tx1"/>
                </a:solidFill>
                <a:latin typeface="Roboto Condensed Light" panose="02000000000000000000" pitchFamily="2" charset="0"/>
                <a:ea typeface="Roboto Condensed Light" panose="02000000000000000000" pitchFamily="2" charset="0"/>
              </a:rPr>
              <a:t>IT SMEs</a:t>
            </a:r>
          </a:p>
        </p:txBody>
      </p:sp>
    </p:spTree>
    <p:extLst>
      <p:ext uri="{BB962C8B-B14F-4D97-AF65-F5344CB8AC3E}">
        <p14:creationId xmlns:p14="http://schemas.microsoft.com/office/powerpoint/2010/main" val="143063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A333-E3CD-4DB9-B2F4-F86BF0734394}"/>
              </a:ext>
            </a:extLst>
          </p:cNvPr>
          <p:cNvSpPr>
            <a:spLocks noGrp="1"/>
          </p:cNvSpPr>
          <p:nvPr>
            <p:ph type="title"/>
          </p:nvPr>
        </p:nvSpPr>
        <p:spPr>
          <a:xfrm>
            <a:off x="2318341" y="462104"/>
            <a:ext cx="7605994" cy="691896"/>
          </a:xfrm>
        </p:spPr>
        <p:txBody>
          <a:bodyPr/>
          <a:lstStyle/>
          <a:p>
            <a:pPr algn="ctr"/>
            <a:r>
              <a:rPr lang="en-US" dirty="0"/>
              <a:t>The technical debt lifecycle</a:t>
            </a:r>
            <a:endParaRPr lang="en-CA" dirty="0"/>
          </a:p>
        </p:txBody>
      </p:sp>
      <p:grpSp>
        <p:nvGrpSpPr>
          <p:cNvPr id="11" name="Group 10">
            <a:extLst>
              <a:ext uri="{FF2B5EF4-FFF2-40B4-BE49-F238E27FC236}">
                <a16:creationId xmlns:a16="http://schemas.microsoft.com/office/drawing/2014/main" id="{DE482C9F-0CBB-4589-801E-AD3A5E2D18DF}"/>
              </a:ext>
            </a:extLst>
          </p:cNvPr>
          <p:cNvGrpSpPr/>
          <p:nvPr/>
        </p:nvGrpSpPr>
        <p:grpSpPr>
          <a:xfrm>
            <a:off x="353709" y="1021745"/>
            <a:ext cx="11486170" cy="5574639"/>
            <a:chOff x="295176" y="886265"/>
            <a:chExt cx="11486170" cy="5574639"/>
          </a:xfrm>
        </p:grpSpPr>
        <p:sp>
          <p:nvSpPr>
            <p:cNvPr id="24" name="Arrow: Curved Right 23">
              <a:extLst>
                <a:ext uri="{FF2B5EF4-FFF2-40B4-BE49-F238E27FC236}">
                  <a16:creationId xmlns:a16="http://schemas.microsoft.com/office/drawing/2014/main" id="{D2FBA098-DB12-4E65-BD98-20615CA6E8D4}"/>
                </a:ext>
              </a:extLst>
            </p:cNvPr>
            <p:cNvSpPr/>
            <p:nvPr/>
          </p:nvSpPr>
          <p:spPr>
            <a:xfrm rot="16200000">
              <a:off x="4863006" y="-2935681"/>
              <a:ext cx="2689029" cy="10332922"/>
            </a:xfrm>
            <a:prstGeom prst="curvedRightArrow">
              <a:avLst>
                <a:gd name="adj1" fmla="val 8862"/>
                <a:gd name="adj2" fmla="val 20789"/>
                <a:gd name="adj3" fmla="val 1194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 name="Rectangle 2">
              <a:extLst>
                <a:ext uri="{FF2B5EF4-FFF2-40B4-BE49-F238E27FC236}">
                  <a16:creationId xmlns:a16="http://schemas.microsoft.com/office/drawing/2014/main" id="{FCE8B5E3-EE63-45C8-A1C9-9AF7BB2A4349}"/>
                </a:ext>
              </a:extLst>
            </p:cNvPr>
            <p:cNvSpPr/>
            <p:nvPr/>
          </p:nvSpPr>
          <p:spPr>
            <a:xfrm>
              <a:off x="1141712" y="1354745"/>
              <a:ext cx="2160004" cy="526552"/>
            </a:xfrm>
            <a:prstGeom prst="rect">
              <a:avLst/>
            </a:prstGeom>
            <a:solidFill>
              <a:schemeClr val="accent1">
                <a:lumMod val="20000"/>
                <a:lumOff val="80000"/>
              </a:schemeClr>
            </a:solidFill>
            <a:ln>
              <a:noFill/>
            </a:ln>
          </p:spPr>
          <p:style>
            <a:lnRef idx="2">
              <a:scrgbClr r="0" g="0" b="0"/>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Principal</a:t>
              </a:r>
            </a:p>
          </p:txBody>
        </p:sp>
        <p:sp>
          <p:nvSpPr>
            <p:cNvPr id="4" name="Rectangle 3">
              <a:extLst>
                <a:ext uri="{FF2B5EF4-FFF2-40B4-BE49-F238E27FC236}">
                  <a16:creationId xmlns:a16="http://schemas.microsoft.com/office/drawing/2014/main" id="{6F3F369F-C193-4579-8B64-84417C89D45A}"/>
                </a:ext>
              </a:extLst>
            </p:cNvPr>
            <p:cNvSpPr/>
            <p:nvPr/>
          </p:nvSpPr>
          <p:spPr>
            <a:xfrm>
              <a:off x="5147205" y="2323066"/>
              <a:ext cx="1881689" cy="526552"/>
            </a:xfrm>
            <a:prstGeom prst="rect">
              <a:avLst/>
            </a:prstGeom>
            <a:solidFill>
              <a:schemeClr val="accent1">
                <a:lumMod val="40000"/>
                <a:lumOff val="60000"/>
              </a:schemeClr>
            </a:solidFill>
            <a:ln>
              <a:noFill/>
            </a:ln>
          </p:spPr>
          <p:style>
            <a:lnRef idx="2">
              <a:scrgbClr r="0" g="0" b="0"/>
            </a:lnRef>
            <a:fillRef idx="1">
              <a:schemeClr val="accent1">
                <a:shade val="80000"/>
                <a:alpha val="50000"/>
                <a:hueOff val="267459"/>
                <a:satOff val="-14837"/>
                <a:lumOff val="15873"/>
                <a:alphaOff val="0"/>
              </a:schemeClr>
            </a:fillRef>
            <a:effectRef idx="0">
              <a:schemeClr val="accent1">
                <a:shade val="80000"/>
                <a:alpha val="50000"/>
                <a:hueOff val="267459"/>
                <a:satOff val="-14837"/>
                <a:lumOff val="15873"/>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Interest</a:t>
              </a:r>
            </a:p>
          </p:txBody>
        </p:sp>
        <p:sp>
          <p:nvSpPr>
            <p:cNvPr id="5" name="Rectangle 4">
              <a:extLst>
                <a:ext uri="{FF2B5EF4-FFF2-40B4-BE49-F238E27FC236}">
                  <a16:creationId xmlns:a16="http://schemas.microsoft.com/office/drawing/2014/main" id="{0D0923E6-FBC7-4A78-B187-461F0ED54A34}"/>
                </a:ext>
              </a:extLst>
            </p:cNvPr>
            <p:cNvSpPr/>
            <p:nvPr/>
          </p:nvSpPr>
          <p:spPr>
            <a:xfrm>
              <a:off x="8774808" y="1376102"/>
              <a:ext cx="2362510" cy="526552"/>
            </a:xfrm>
            <a:prstGeom prst="rect">
              <a:avLst/>
            </a:prstGeom>
            <a:solidFill>
              <a:schemeClr val="accent1">
                <a:lumMod val="20000"/>
                <a:lumOff val="80000"/>
              </a:schemeClr>
            </a:solidFill>
            <a:ln>
              <a:noFill/>
            </a:ln>
          </p:spPr>
          <p:style>
            <a:lnRef idx="2">
              <a:scrgbClr r="0" g="0" b="0"/>
            </a:lnRef>
            <a:fillRef idx="1">
              <a:schemeClr val="accent1">
                <a:shade val="80000"/>
                <a:alpha val="50000"/>
                <a:hueOff val="534918"/>
                <a:satOff val="-29673"/>
                <a:lumOff val="31745"/>
                <a:alphaOff val="0"/>
              </a:schemeClr>
            </a:fillRef>
            <a:effectRef idx="0">
              <a:schemeClr val="accent1">
                <a:shade val="80000"/>
                <a:alpha val="50000"/>
                <a:hueOff val="534918"/>
                <a:satOff val="-29673"/>
                <a:lumOff val="31745"/>
                <a:alphaOff val="0"/>
              </a:schemeClr>
            </a:effectRef>
            <a:fontRef idx="minor">
              <a:schemeClr val="tx1"/>
            </a:fontRef>
          </p:style>
          <p:txBody>
            <a:bodyPr spcFirstLastPara="0" vert="horz" wrap="none" lIns="366886" tIns="284453" rIns="366886" bIns="284453" numCol="1" spcCol="1270" anchor="ctr" anchorCtr="0">
              <a:noAutofit/>
            </a:bodyPr>
            <a:lstStyle/>
            <a:p>
              <a:pPr marL="0" lvl="0" indent="0" algn="r" defTabSz="622300">
                <a:lnSpc>
                  <a:spcPct val="90000"/>
                </a:lnSpc>
                <a:spcBef>
                  <a:spcPct val="0"/>
                </a:spcBef>
                <a:spcAft>
                  <a:spcPct val="35000"/>
                </a:spcAft>
                <a:buNone/>
              </a:pPr>
              <a:r>
                <a:rPr lang="en-US" sz="1600" b="0" i="0" kern="1200" dirty="0">
                  <a:latin typeface="Montserrat Medium" pitchFamily="2" charset="77"/>
                </a:rPr>
                <a:t>Pay back</a:t>
              </a:r>
            </a:p>
          </p:txBody>
        </p:sp>
        <p:grpSp>
          <p:nvGrpSpPr>
            <p:cNvPr id="6" name="Group 5">
              <a:extLst>
                <a:ext uri="{FF2B5EF4-FFF2-40B4-BE49-F238E27FC236}">
                  <a16:creationId xmlns:a16="http://schemas.microsoft.com/office/drawing/2014/main" id="{13318FDB-3F40-4475-B4DE-2297AF38A478}"/>
                </a:ext>
              </a:extLst>
            </p:cNvPr>
            <p:cNvGrpSpPr/>
            <p:nvPr/>
          </p:nvGrpSpPr>
          <p:grpSpPr>
            <a:xfrm>
              <a:off x="8774808" y="1354745"/>
              <a:ext cx="577197" cy="577197"/>
              <a:chOff x="8732176" y="88716"/>
              <a:chExt cx="634917" cy="634917"/>
            </a:xfrm>
          </p:grpSpPr>
          <p:pic>
            <p:nvPicPr>
              <p:cNvPr id="7" name="Picture 6">
                <a:extLst>
                  <a:ext uri="{FF2B5EF4-FFF2-40B4-BE49-F238E27FC236}">
                    <a16:creationId xmlns:a16="http://schemas.microsoft.com/office/drawing/2014/main" id="{78C4DA5D-4FE9-4EF6-AEF9-473BD018AF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8732176" y="88716"/>
                <a:ext cx="634917" cy="634917"/>
              </a:xfrm>
              <a:prstGeom prst="rect">
                <a:avLst/>
              </a:prstGeom>
            </p:spPr>
          </p:pic>
          <p:pic>
            <p:nvPicPr>
              <p:cNvPr id="8" name="Picture 7">
                <a:extLst>
                  <a:ext uri="{FF2B5EF4-FFF2-40B4-BE49-F238E27FC236}">
                    <a16:creationId xmlns:a16="http://schemas.microsoft.com/office/drawing/2014/main" id="{11564AD2-855C-4074-903F-420AA47145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3721" y="204536"/>
                <a:ext cx="411824" cy="411824"/>
              </a:xfrm>
              <a:prstGeom prst="rect">
                <a:avLst/>
              </a:prstGeom>
            </p:spPr>
          </p:pic>
        </p:grpSp>
        <p:pic>
          <p:nvPicPr>
            <p:cNvPr id="9" name="Picture 8">
              <a:extLst>
                <a:ext uri="{FF2B5EF4-FFF2-40B4-BE49-F238E27FC236}">
                  <a16:creationId xmlns:a16="http://schemas.microsoft.com/office/drawing/2014/main" id="{2223E6A0-B617-457E-ADE6-4F34F84175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712" y="1360985"/>
              <a:ext cx="524725" cy="524725"/>
            </a:xfrm>
            <a:prstGeom prst="rect">
              <a:avLst/>
            </a:prstGeom>
          </p:spPr>
        </p:pic>
        <p:pic>
          <p:nvPicPr>
            <p:cNvPr id="10" name="Picture 9">
              <a:extLst>
                <a:ext uri="{FF2B5EF4-FFF2-40B4-BE49-F238E27FC236}">
                  <a16:creationId xmlns:a16="http://schemas.microsoft.com/office/drawing/2014/main" id="{E5F680D8-A818-4482-9010-DABA865774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917" y="2295324"/>
              <a:ext cx="554294" cy="554294"/>
            </a:xfrm>
            <a:prstGeom prst="rect">
              <a:avLst/>
            </a:prstGeom>
          </p:spPr>
        </p:pic>
        <p:sp>
          <p:nvSpPr>
            <p:cNvPr id="19" name="Rectangle 18">
              <a:extLst>
                <a:ext uri="{FF2B5EF4-FFF2-40B4-BE49-F238E27FC236}">
                  <a16:creationId xmlns:a16="http://schemas.microsoft.com/office/drawing/2014/main" id="{B67349D3-ABF3-4B95-8190-3AE2D3FB5512}"/>
                </a:ext>
              </a:extLst>
            </p:cNvPr>
            <p:cNvSpPr/>
            <p:nvPr/>
          </p:nvSpPr>
          <p:spPr>
            <a:xfrm>
              <a:off x="772656" y="1931942"/>
              <a:ext cx="2877819" cy="99576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A cost is avoided in an IT environment, for the moment.</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21" name="Rectangle 20">
              <a:extLst>
                <a:ext uri="{FF2B5EF4-FFF2-40B4-BE49-F238E27FC236}">
                  <a16:creationId xmlns:a16="http://schemas.microsoft.com/office/drawing/2014/main" id="{4AF49FD3-2A18-458A-9D88-279000934E08}"/>
                </a:ext>
              </a:extLst>
            </p:cNvPr>
            <p:cNvSpPr/>
            <p:nvPr/>
          </p:nvSpPr>
          <p:spPr>
            <a:xfrm>
              <a:off x="4553313" y="2900761"/>
              <a:ext cx="2903351" cy="99576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The initial cost avoidance leads to ongoing </a:t>
              </a:r>
              <a:r>
                <a:rPr lang="en-US" sz="1400" b="1" dirty="0">
                  <a:solidFill>
                    <a:schemeClr val="tx1"/>
                  </a:solidFill>
                  <a:latin typeface="Roboto Condensed Light" panose="02000000000000000000" pitchFamily="2" charset="0"/>
                  <a:ea typeface="Roboto Condensed Light" panose="02000000000000000000" pitchFamily="2" charset="0"/>
                </a:rPr>
                <a:t>business impact</a:t>
              </a:r>
              <a:r>
                <a:rPr lang="en-US" sz="1400" dirty="0">
                  <a:solidFill>
                    <a:schemeClr val="tx1"/>
                  </a:solidFill>
                  <a:latin typeface="Roboto Condensed Light" panose="02000000000000000000" pitchFamily="2" charset="0"/>
                  <a:ea typeface="Roboto Condensed Light" panose="02000000000000000000" pitchFamily="2" charset="0"/>
                </a:rPr>
                <a:t> (ongoing costs, user impacts, reduced flexibility, and increased risk).</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sp>
          <p:nvSpPr>
            <p:cNvPr id="23" name="Rectangle 22">
              <a:extLst>
                <a:ext uri="{FF2B5EF4-FFF2-40B4-BE49-F238E27FC236}">
                  <a16:creationId xmlns:a16="http://schemas.microsoft.com/office/drawing/2014/main" id="{D8A5C822-AFB9-43EC-9C02-8BBEA841DBEC}"/>
                </a:ext>
              </a:extLst>
            </p:cNvPr>
            <p:cNvSpPr/>
            <p:nvPr/>
          </p:nvSpPr>
          <p:spPr>
            <a:xfrm>
              <a:off x="8512040" y="1953229"/>
              <a:ext cx="2861942" cy="995767"/>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Condensed Light" panose="02000000000000000000" pitchFamily="2" charset="0"/>
                  <a:ea typeface="Roboto Condensed Light" panose="02000000000000000000" pitchFamily="2" charset="0"/>
                </a:rPr>
                <a:t>Business impact continues until the initial cost is addressed or the system carrying the debt is abandoned.</a:t>
              </a:r>
              <a:endParaRPr lang="en-CA" sz="1400" dirty="0">
                <a:solidFill>
                  <a:schemeClr val="tx1"/>
                </a:solidFill>
                <a:latin typeface="Roboto Condensed Light" panose="02000000000000000000" pitchFamily="2" charset="0"/>
                <a:ea typeface="Roboto Condensed Light" panose="02000000000000000000" pitchFamily="2" charset="0"/>
              </a:endParaRPr>
            </a:p>
          </p:txBody>
        </p:sp>
        <p:grpSp>
          <p:nvGrpSpPr>
            <p:cNvPr id="47" name="Group 46">
              <a:extLst>
                <a:ext uri="{FF2B5EF4-FFF2-40B4-BE49-F238E27FC236}">
                  <a16:creationId xmlns:a16="http://schemas.microsoft.com/office/drawing/2014/main" id="{69441709-5500-4365-804C-9F2265F4C1BB}"/>
                </a:ext>
              </a:extLst>
            </p:cNvPr>
            <p:cNvGrpSpPr/>
            <p:nvPr/>
          </p:nvGrpSpPr>
          <p:grpSpPr>
            <a:xfrm>
              <a:off x="4290082" y="1391804"/>
              <a:ext cx="3614892" cy="482563"/>
              <a:chOff x="3919478" y="2145136"/>
              <a:chExt cx="4374019" cy="482563"/>
            </a:xfrm>
          </p:grpSpPr>
          <p:sp>
            <p:nvSpPr>
              <p:cNvPr id="26" name="Rectangle 25">
                <a:extLst>
                  <a:ext uri="{FF2B5EF4-FFF2-40B4-BE49-F238E27FC236}">
                    <a16:creationId xmlns:a16="http://schemas.microsoft.com/office/drawing/2014/main" id="{F4ACD725-D47C-4238-8997-9A2904340F82}"/>
                  </a:ext>
                </a:extLst>
              </p:cNvPr>
              <p:cNvSpPr/>
              <p:nvPr/>
            </p:nvSpPr>
            <p:spPr>
              <a:xfrm>
                <a:off x="3919478" y="2166034"/>
                <a:ext cx="1226885" cy="4514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Exo" panose="02000303000000000000" pitchFamily="2" charset="0"/>
                    <a:ea typeface="Roboto Condensed Light" panose="02000000000000000000" pitchFamily="2" charset="0"/>
                  </a:rPr>
                  <a:t>Direct Costs</a:t>
                </a:r>
                <a:endParaRPr lang="en-CA" sz="1200" b="1" dirty="0">
                  <a:solidFill>
                    <a:schemeClr val="tx1"/>
                  </a:solidFill>
                  <a:latin typeface="Exo" panose="02000303000000000000" pitchFamily="2" charset="0"/>
                  <a:ea typeface="Roboto Condensed Light" panose="02000000000000000000" pitchFamily="2" charset="0"/>
                </a:endParaRPr>
              </a:p>
            </p:txBody>
          </p:sp>
          <p:sp>
            <p:nvSpPr>
              <p:cNvPr id="28" name="Rectangle 27">
                <a:extLst>
                  <a:ext uri="{FF2B5EF4-FFF2-40B4-BE49-F238E27FC236}">
                    <a16:creationId xmlns:a16="http://schemas.microsoft.com/office/drawing/2014/main" id="{71840224-4D8C-422A-86B4-E5801E1F96F2}"/>
                  </a:ext>
                </a:extLst>
              </p:cNvPr>
              <p:cNvSpPr/>
              <p:nvPr/>
            </p:nvSpPr>
            <p:spPr>
              <a:xfrm>
                <a:off x="5483321" y="2173424"/>
                <a:ext cx="1226885" cy="4514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Exo" panose="02000303000000000000" pitchFamily="2" charset="0"/>
                    <a:ea typeface="Roboto Condensed Light" panose="02000000000000000000" pitchFamily="2" charset="0"/>
                  </a:rPr>
                  <a:t>Strategic Impact</a:t>
                </a:r>
                <a:endParaRPr lang="en-CA" sz="1200" b="1" dirty="0">
                  <a:solidFill>
                    <a:schemeClr val="tx1"/>
                  </a:solidFill>
                  <a:latin typeface="Exo" panose="02000303000000000000" pitchFamily="2" charset="0"/>
                  <a:ea typeface="Roboto Condensed Light" panose="02000000000000000000" pitchFamily="2" charset="0"/>
                </a:endParaRPr>
              </a:p>
            </p:txBody>
          </p:sp>
          <p:sp>
            <p:nvSpPr>
              <p:cNvPr id="30" name="Rectangle 29">
                <a:extLst>
                  <a:ext uri="{FF2B5EF4-FFF2-40B4-BE49-F238E27FC236}">
                    <a16:creationId xmlns:a16="http://schemas.microsoft.com/office/drawing/2014/main" id="{81776FCA-A2A3-4937-886E-9B61971B34D7}"/>
                  </a:ext>
                </a:extLst>
              </p:cNvPr>
              <p:cNvSpPr/>
              <p:nvPr/>
            </p:nvSpPr>
            <p:spPr>
              <a:xfrm>
                <a:off x="7066612" y="2174566"/>
                <a:ext cx="1226885" cy="4514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Exo" panose="02000303000000000000" pitchFamily="2" charset="0"/>
                    <a:ea typeface="Roboto Condensed Light" panose="02000000000000000000" pitchFamily="2" charset="0"/>
                  </a:rPr>
                  <a:t>Uncertainty</a:t>
                </a:r>
                <a:endParaRPr lang="en-CA" sz="1200" b="1" dirty="0">
                  <a:solidFill>
                    <a:schemeClr val="tx1"/>
                  </a:solidFill>
                  <a:latin typeface="Exo" panose="02000303000000000000" pitchFamily="2" charset="0"/>
                  <a:ea typeface="Roboto Condensed Light" panose="02000000000000000000" pitchFamily="2" charset="0"/>
                </a:endParaRPr>
              </a:p>
            </p:txBody>
          </p:sp>
          <p:sp>
            <p:nvSpPr>
              <p:cNvPr id="35" name="TextBox 34">
                <a:extLst>
                  <a:ext uri="{FF2B5EF4-FFF2-40B4-BE49-F238E27FC236}">
                    <a16:creationId xmlns:a16="http://schemas.microsoft.com/office/drawing/2014/main" id="{CB39BDE8-EC88-453E-81B1-20F70338131D}"/>
                  </a:ext>
                </a:extLst>
              </p:cNvPr>
              <p:cNvSpPr txBox="1"/>
              <p:nvPr/>
            </p:nvSpPr>
            <p:spPr>
              <a:xfrm>
                <a:off x="5146362" y="2166034"/>
                <a:ext cx="350437" cy="461665"/>
              </a:xfrm>
              <a:prstGeom prst="rect">
                <a:avLst/>
              </a:prstGeom>
              <a:noFill/>
            </p:spPr>
            <p:txBody>
              <a:bodyPr wrap="square">
                <a:spAutoFit/>
              </a:bodyPr>
              <a:lstStyle/>
              <a:p>
                <a:r>
                  <a:rPr lang="en-US" sz="2400" b="1" dirty="0">
                    <a:solidFill>
                      <a:schemeClr val="tx1"/>
                    </a:solidFill>
                    <a:latin typeface="Exo" panose="02000303000000000000" pitchFamily="2" charset="0"/>
                    <a:ea typeface="Roboto Condensed Light" panose="02000000000000000000" pitchFamily="2" charset="0"/>
                  </a:rPr>
                  <a:t>+</a:t>
                </a:r>
                <a:endParaRPr lang="en-CA" sz="2000" dirty="0"/>
              </a:p>
            </p:txBody>
          </p:sp>
          <p:sp>
            <p:nvSpPr>
              <p:cNvPr id="37" name="TextBox 36">
                <a:extLst>
                  <a:ext uri="{FF2B5EF4-FFF2-40B4-BE49-F238E27FC236}">
                    <a16:creationId xmlns:a16="http://schemas.microsoft.com/office/drawing/2014/main" id="{5C34084F-556C-47CD-B737-B1733591A4F6}"/>
                  </a:ext>
                </a:extLst>
              </p:cNvPr>
              <p:cNvSpPr txBox="1"/>
              <p:nvPr/>
            </p:nvSpPr>
            <p:spPr>
              <a:xfrm>
                <a:off x="6710205" y="2145136"/>
                <a:ext cx="350437" cy="461665"/>
              </a:xfrm>
              <a:prstGeom prst="rect">
                <a:avLst/>
              </a:prstGeom>
              <a:noFill/>
            </p:spPr>
            <p:txBody>
              <a:bodyPr wrap="square">
                <a:spAutoFit/>
              </a:bodyPr>
              <a:lstStyle/>
              <a:p>
                <a:r>
                  <a:rPr lang="en-US" sz="2400" b="1" dirty="0">
                    <a:solidFill>
                      <a:schemeClr val="tx1"/>
                    </a:solidFill>
                    <a:latin typeface="Exo" panose="02000303000000000000" pitchFamily="2" charset="0"/>
                    <a:ea typeface="Roboto Condensed Light" panose="02000000000000000000" pitchFamily="2" charset="0"/>
                  </a:rPr>
                  <a:t>+</a:t>
                </a:r>
                <a:endParaRPr lang="en-CA" sz="2000" dirty="0"/>
              </a:p>
            </p:txBody>
          </p:sp>
        </p:grpSp>
        <p:sp>
          <p:nvSpPr>
            <p:cNvPr id="39" name="TextBox 38">
              <a:extLst>
                <a:ext uri="{FF2B5EF4-FFF2-40B4-BE49-F238E27FC236}">
                  <a16:creationId xmlns:a16="http://schemas.microsoft.com/office/drawing/2014/main" id="{BAB919A4-9797-4299-A938-62BB1A8E3C30}"/>
                </a:ext>
              </a:extLst>
            </p:cNvPr>
            <p:cNvSpPr txBox="1"/>
            <p:nvPr/>
          </p:nvSpPr>
          <p:spPr>
            <a:xfrm>
              <a:off x="5910275" y="1868209"/>
              <a:ext cx="350437" cy="539192"/>
            </a:xfrm>
            <a:prstGeom prst="rect">
              <a:avLst/>
            </a:prstGeom>
            <a:noFill/>
          </p:spPr>
          <p:txBody>
            <a:bodyPr wrap="square">
              <a:spAutoFit/>
            </a:bodyPr>
            <a:lstStyle/>
            <a:p>
              <a:r>
                <a:rPr lang="en-US" sz="2800" b="1" dirty="0">
                  <a:solidFill>
                    <a:schemeClr val="tx1"/>
                  </a:solidFill>
                  <a:latin typeface="Exo" panose="02000303000000000000" pitchFamily="2" charset="0"/>
                  <a:ea typeface="Roboto Condensed Light" panose="02000000000000000000" pitchFamily="2" charset="0"/>
                </a:rPr>
                <a:t>=</a:t>
              </a:r>
              <a:endParaRPr lang="en-CA" sz="2400" dirty="0"/>
            </a:p>
          </p:txBody>
        </p:sp>
        <p:sp>
          <p:nvSpPr>
            <p:cNvPr id="42" name="Rectangle 41">
              <a:extLst>
                <a:ext uri="{FF2B5EF4-FFF2-40B4-BE49-F238E27FC236}">
                  <a16:creationId xmlns:a16="http://schemas.microsoft.com/office/drawing/2014/main" id="{DF95A154-952D-410D-AA17-4BDE655562F4}"/>
                </a:ext>
              </a:extLst>
            </p:cNvPr>
            <p:cNvSpPr/>
            <p:nvPr/>
          </p:nvSpPr>
          <p:spPr>
            <a:xfrm>
              <a:off x="295176" y="3036212"/>
              <a:ext cx="3850438" cy="249984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Messy code is deployed to meet a deadline.</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Equipment refreshes are deferred.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Security vulnerabilities are left unpatched.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Machine learning algorithms are not analyzed for accuracy or bias.</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Data is ungoverned; APIs don’t follow standards.</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Broken service management processes are not fixed.</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Training budgets are cut.</a:t>
              </a:r>
              <a:endParaRPr lang="en-US" sz="1400" dirty="0">
                <a:solidFill>
                  <a:schemeClr val="tx1"/>
                </a:solidFill>
                <a:latin typeface="Roboto condensed light"/>
                <a:ea typeface="Roboto condensed light"/>
              </a:endParaRPr>
            </a:p>
            <a:p>
              <a:pPr marL="171450" indent="-171450">
                <a:spcAft>
                  <a:spcPts val="300"/>
                </a:spcAft>
                <a:buFont typeface="Arial" panose="020B0604020202020204" pitchFamily="34" charset="0"/>
                <a:buChar char="•"/>
              </a:pPr>
              <a:r>
                <a:rPr lang="en-US" sz="1400" dirty="0">
                  <a:solidFill>
                    <a:schemeClr val="tx1"/>
                  </a:solidFill>
                  <a:latin typeface="Roboto condensed light"/>
                  <a:ea typeface="+mn-lt"/>
                  <a:cs typeface="+mn-lt"/>
                </a:rPr>
                <a:t>Old technologies are not replaced.</a:t>
              </a:r>
              <a:endParaRPr lang="en-US" sz="1400" dirty="0">
                <a:solidFill>
                  <a:schemeClr val="tx1"/>
                </a:solidFill>
                <a:latin typeface="Roboto condensed light"/>
                <a:ea typeface="Roboto condensed light"/>
              </a:endParaRPr>
            </a:p>
          </p:txBody>
        </p:sp>
        <p:sp>
          <p:nvSpPr>
            <p:cNvPr id="44" name="Rectangle 43">
              <a:extLst>
                <a:ext uri="{FF2B5EF4-FFF2-40B4-BE49-F238E27FC236}">
                  <a16:creationId xmlns:a16="http://schemas.microsoft.com/office/drawing/2014/main" id="{5104BC3B-9DC4-47CE-B306-0A063BA267DE}"/>
                </a:ext>
              </a:extLst>
            </p:cNvPr>
            <p:cNvSpPr/>
            <p:nvPr/>
          </p:nvSpPr>
          <p:spPr>
            <a:xfrm>
              <a:off x="4253760" y="3961058"/>
              <a:ext cx="3618091" cy="2499846"/>
            </a:xfrm>
            <a:prstGeom prst="rect">
              <a:avLst/>
            </a:prstGeom>
            <a:solidFill>
              <a:srgbClr val="A7C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New features are slower to code and more likely to break, limiting business agility.</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EUDs are slow and hinder productivity.</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Data is unusable for analytics or the results are badly flawed.</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Integrations are difficult or impossible.</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Reliance on expensive outside contractors; slow response, escalation, and resolution times.</a:t>
              </a:r>
            </a:p>
            <a:p>
              <a:pPr marL="171450" indent="-171450">
                <a:spcAft>
                  <a:spcPts val="300"/>
                </a:spcAft>
                <a:buFont typeface="Arial" panose="020B0604020202020204" pitchFamily="34" charset="0"/>
                <a:buChar char="•"/>
              </a:pPr>
              <a:r>
                <a:rPr lang="en-US" sz="1400" dirty="0">
                  <a:solidFill>
                    <a:schemeClr val="tx1"/>
                  </a:solidFill>
                  <a:latin typeface="Roboto Condensed Light" panose="02000000000000000000" pitchFamily="2" charset="0"/>
                  <a:ea typeface="Roboto Condensed Light" panose="02000000000000000000" pitchFamily="2" charset="0"/>
                </a:rPr>
                <a:t>A future upgrade becomes gradually more painful.</a:t>
              </a:r>
            </a:p>
          </p:txBody>
        </p:sp>
        <p:sp>
          <p:nvSpPr>
            <p:cNvPr id="46" name="Rectangle 45">
              <a:extLst>
                <a:ext uri="{FF2B5EF4-FFF2-40B4-BE49-F238E27FC236}">
                  <a16:creationId xmlns:a16="http://schemas.microsoft.com/office/drawing/2014/main" id="{8372A5E2-3F2A-4383-9E5F-1359F11C8447}"/>
                </a:ext>
              </a:extLst>
            </p:cNvPr>
            <p:cNvSpPr/>
            <p:nvPr/>
          </p:nvSpPr>
          <p:spPr>
            <a:xfrm>
              <a:off x="8013120" y="2998907"/>
              <a:ext cx="3768226" cy="24874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Code is iteratively refactored until it meets acceptable standards.</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Patches and updates are scheduled and applied.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New devices are purchased and deployed.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The legacy system is replaced.</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A data governance program is developed and enforced. </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A training and knowledge management program is developed. </a:t>
              </a:r>
            </a:p>
            <a:p>
              <a:pPr marL="171450" indent="-171450">
                <a:spcAft>
                  <a:spcPts val="300"/>
                </a:spcAft>
                <a:buFont typeface="Arial" panose="020B0604020202020204" pitchFamily="34" charset="0"/>
                <a:buChar char="•"/>
              </a:pPr>
              <a:r>
                <a:rPr lang="en-US" sz="1400" dirty="0">
                  <a:solidFill>
                    <a:schemeClr val="tx1"/>
                  </a:solidFill>
                  <a:latin typeface="Roboto Condensed Light"/>
                  <a:ea typeface="Roboto Condensed Light"/>
                </a:rPr>
                <a:t>Unused or little-used systems are retired.</a:t>
              </a:r>
            </a:p>
          </p:txBody>
        </p:sp>
      </p:grpSp>
    </p:spTree>
    <p:extLst>
      <p:ext uri="{BB962C8B-B14F-4D97-AF65-F5344CB8AC3E}">
        <p14:creationId xmlns:p14="http://schemas.microsoft.com/office/powerpoint/2010/main" val="2261114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automatically generated">
            <a:extLst>
              <a:ext uri="{FF2B5EF4-FFF2-40B4-BE49-F238E27FC236}">
                <a16:creationId xmlns:a16="http://schemas.microsoft.com/office/drawing/2014/main" id="{DFDA3B42-6D5A-49EC-8310-B0862FC640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41977" y="1165006"/>
            <a:ext cx="3598795" cy="4540469"/>
          </a:xfrm>
          <a:prstGeom prst="rect">
            <a:avLst/>
          </a:prstGeom>
        </p:spPr>
      </p:pic>
      <p:sp>
        <p:nvSpPr>
          <p:cNvPr id="3" name="Title 2">
            <a:extLst>
              <a:ext uri="{FF2B5EF4-FFF2-40B4-BE49-F238E27FC236}">
                <a16:creationId xmlns:a16="http://schemas.microsoft.com/office/drawing/2014/main" id="{D174A479-E62F-4342-B931-A431C5C7FFC1}"/>
              </a:ext>
            </a:extLst>
          </p:cNvPr>
          <p:cNvSpPr>
            <a:spLocks noGrp="1"/>
          </p:cNvSpPr>
          <p:nvPr>
            <p:ph type="title"/>
          </p:nvPr>
        </p:nvSpPr>
        <p:spPr>
          <a:xfrm>
            <a:off x="354106" y="530021"/>
            <a:ext cx="6912968" cy="1130188"/>
          </a:xfrm>
        </p:spPr>
        <p:txBody>
          <a:bodyPr/>
          <a:lstStyle/>
          <a:p>
            <a:r>
              <a:rPr lang="en-US" dirty="0"/>
              <a:t>Get the technical debt monkeys off your back</a:t>
            </a:r>
            <a:endParaRPr lang="en-CA" dirty="0"/>
          </a:p>
        </p:txBody>
      </p:sp>
      <p:sp>
        <p:nvSpPr>
          <p:cNvPr id="6" name="Text Placeholder 5">
            <a:extLst>
              <a:ext uri="{FF2B5EF4-FFF2-40B4-BE49-F238E27FC236}">
                <a16:creationId xmlns:a16="http://schemas.microsoft.com/office/drawing/2014/main" id="{8133AA58-A2E0-4971-83B1-1907176354BA}"/>
              </a:ext>
            </a:extLst>
          </p:cNvPr>
          <p:cNvSpPr>
            <a:spLocks noGrp="1"/>
          </p:cNvSpPr>
          <p:nvPr>
            <p:ph type="body" sz="quarter" idx="33"/>
          </p:nvPr>
        </p:nvSpPr>
        <p:spPr>
          <a:xfrm>
            <a:off x="354105" y="1823366"/>
            <a:ext cx="6387843" cy="4729834"/>
          </a:xfrm>
        </p:spPr>
        <p:txBody>
          <a:bodyPr/>
          <a:lstStyle/>
          <a:p>
            <a:r>
              <a:rPr lang="en-US" dirty="0"/>
              <a:t>The burden of managing tech debt </a:t>
            </a:r>
            <a:r>
              <a:rPr lang="en-US" b="1" dirty="0"/>
              <a:t>does not belong on any one group’s shoulders alone.</a:t>
            </a:r>
            <a:endParaRPr lang="en-US" dirty="0"/>
          </a:p>
          <a:p>
            <a:r>
              <a:rPr lang="en-US" dirty="0"/>
              <a:t>Technical debt is a business risk. It is up the business to decide whether to mitigate or accept risk. Technical SMEs and IT management must identify and measure technical debt and propose options to manage technical debt, to enable the business to make good choices. </a:t>
            </a:r>
          </a:p>
          <a:p>
            <a:r>
              <a:rPr lang="en-US" dirty="0"/>
              <a:t>Better management practices will help you better avoid, identify, assess, and address technical debt. Different stakeholders have different roles to play.</a:t>
            </a:r>
          </a:p>
          <a:p>
            <a:r>
              <a:rPr lang="en-US" dirty="0"/>
              <a:t>Everyone’s responsible for surfacing technical debt when they find it; technical SMEs must identify options to address technical debt. Project teams are responsible for communicating technical debt that arises from unfinished or rescoped projects.</a:t>
            </a:r>
          </a:p>
          <a:p>
            <a:r>
              <a:rPr lang="en-US" dirty="0"/>
              <a:t>IT management is responsible for ensuring technical debt is tracked, prioritizing their team’s work and communicating technical debt and possible remediations to business decision makers where necessary.</a:t>
            </a:r>
          </a:p>
          <a:p>
            <a:r>
              <a:rPr lang="en-US" dirty="0"/>
              <a:t>The business is ultimately accountable to decide what action to take (if any) to address technical debt and to ensure that those actions are appropriately funded, resourced, and supported.</a:t>
            </a:r>
            <a:endParaRPr lang="en-CA" dirty="0"/>
          </a:p>
        </p:txBody>
      </p:sp>
    </p:spTree>
    <p:extLst>
      <p:ext uri="{BB962C8B-B14F-4D97-AF65-F5344CB8AC3E}">
        <p14:creationId xmlns:p14="http://schemas.microsoft.com/office/powerpoint/2010/main" val="3235927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82DDAF-7E63-314D-A77A-10058488C653}"/>
              </a:ext>
            </a:extLst>
          </p:cNvPr>
          <p:cNvSpPr/>
          <p:nvPr/>
        </p:nvSpPr>
        <p:spPr>
          <a:xfrm>
            <a:off x="4828032" y="0"/>
            <a:ext cx="7365556" cy="6858000"/>
          </a:xfrm>
          <a:prstGeom prst="rect">
            <a:avLst/>
          </a:prstGeom>
          <a:gradFill>
            <a:gsLst>
              <a:gs pos="15000">
                <a:schemeClr val="bg1"/>
              </a:gs>
              <a:gs pos="85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A8BFC59A-C0D9-2848-AB8D-5B5C8E97041D}"/>
              </a:ext>
            </a:extLst>
          </p:cNvPr>
          <p:cNvSpPr>
            <a:spLocks noGrp="1"/>
          </p:cNvSpPr>
          <p:nvPr>
            <p:ph type="title"/>
          </p:nvPr>
        </p:nvSpPr>
        <p:spPr>
          <a:xfrm>
            <a:off x="354106" y="639748"/>
            <a:ext cx="3522950" cy="2992452"/>
          </a:xfrm>
        </p:spPr>
        <p:txBody>
          <a:bodyPr/>
          <a:lstStyle/>
          <a:p>
            <a:pPr defTabSz="554437">
              <a:spcAft>
                <a:spcPts val="600"/>
              </a:spcAft>
            </a:pPr>
            <a:r>
              <a:rPr lang="en-US" sz="3200" dirty="0">
                <a:solidFill>
                  <a:srgbClr val="494949"/>
                </a:solidFill>
                <a:latin typeface="Montserrat SemiBold" panose="00000700000000000000" pitchFamily="2" charset="0"/>
                <a:ea typeface="Roboto Condensed Light" panose="02000000000000000000" pitchFamily="2" charset="0"/>
              </a:rPr>
              <a:t>Adopt these six practices to manage existing  technical debt, and slow down the introduction of debt</a:t>
            </a:r>
          </a:p>
        </p:txBody>
      </p:sp>
      <p:graphicFrame>
        <p:nvGraphicFramePr>
          <p:cNvPr id="14" name="Table 13">
            <a:extLst>
              <a:ext uri="{FF2B5EF4-FFF2-40B4-BE49-F238E27FC236}">
                <a16:creationId xmlns:a16="http://schemas.microsoft.com/office/drawing/2014/main" id="{92B7E2C3-051D-A846-8511-19C73F3EFFB5}"/>
              </a:ext>
            </a:extLst>
          </p:cNvPr>
          <p:cNvGraphicFramePr>
            <a:graphicFrameLocks noGrp="1"/>
          </p:cNvGraphicFramePr>
          <p:nvPr>
            <p:extLst>
              <p:ext uri="{D42A27DB-BD31-4B8C-83A1-F6EECF244321}">
                <p14:modId xmlns:p14="http://schemas.microsoft.com/office/powerpoint/2010/main" val="435331918"/>
              </p:ext>
            </p:extLst>
          </p:nvPr>
        </p:nvGraphicFramePr>
        <p:xfrm>
          <a:off x="5001959" y="814578"/>
          <a:ext cx="6388608" cy="5400000"/>
        </p:xfrm>
        <a:graphic>
          <a:graphicData uri="http://schemas.openxmlformats.org/drawingml/2006/table">
            <a:tbl>
              <a:tblPr firstRow="1" bandRow="1">
                <a:tableStyleId>{5C22544A-7EE6-4342-B048-85BDC9FD1C3A}</a:tableStyleId>
              </a:tblPr>
              <a:tblGrid>
                <a:gridCol w="890016">
                  <a:extLst>
                    <a:ext uri="{9D8B030D-6E8A-4147-A177-3AD203B41FA5}">
                      <a16:colId xmlns:a16="http://schemas.microsoft.com/office/drawing/2014/main" val="969920913"/>
                    </a:ext>
                  </a:extLst>
                </a:gridCol>
                <a:gridCol w="5498592">
                  <a:extLst>
                    <a:ext uri="{9D8B030D-6E8A-4147-A177-3AD203B41FA5}">
                      <a16:colId xmlns:a16="http://schemas.microsoft.com/office/drawing/2014/main" val="319046751"/>
                    </a:ext>
                  </a:extLst>
                </a:gridCol>
              </a:tblGrid>
              <a:tr h="900000">
                <a:tc>
                  <a:txBody>
                    <a:bodyPr/>
                    <a:lstStyle/>
                    <a:p>
                      <a:pPr algn="ctr"/>
                      <a:r>
                        <a:rPr lang="en-US" sz="4000" b="0" i="0" dirty="0">
                          <a:solidFill>
                            <a:srgbClr val="2576B7"/>
                          </a:solidFill>
                          <a:latin typeface="Montserrat Medium" pitchFamily="2" charset="77"/>
                        </a:rPr>
                        <a:t>1</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Track new tech debt.</a:t>
                      </a:r>
                      <a:r>
                        <a:rPr lang="en-US" sz="1400" b="0" i="0" dirty="0">
                          <a:solidFill>
                            <a:srgbClr val="000000"/>
                          </a:solidFill>
                          <a:latin typeface="Roboto Condensed Light" panose="02000000000000000000" pitchFamily="2" charset="0"/>
                          <a:ea typeface="Roboto Condensed Light" panose="02000000000000000000" pitchFamily="2" charset="0"/>
                        </a:rPr>
                        <a:t> Encourage teams to track smaller tech debt items in their own backlog; ensure new technical debt is identified at project closure.</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02905411"/>
                  </a:ext>
                </a:extLst>
              </a:tr>
              <a:tr h="900000">
                <a:tc>
                  <a:txBody>
                    <a:bodyPr/>
                    <a:lstStyle/>
                    <a:p>
                      <a:pPr algn="ctr"/>
                      <a:r>
                        <a:rPr lang="en-US" sz="4000" b="0" i="0" dirty="0">
                          <a:solidFill>
                            <a:srgbClr val="2576B7"/>
                          </a:solidFill>
                          <a:latin typeface="Montserrat Medium" pitchFamily="2" charset="77"/>
                        </a:rPr>
                        <a:t>2</a:t>
                      </a:r>
                    </a:p>
                  </a:txBody>
                  <a:tcPr anchor="ctr">
                    <a:lnL w="3175"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Improve architectural practices.</a:t>
                      </a:r>
                      <a:r>
                        <a:rPr lang="en-US" sz="1400" b="0" i="0" dirty="0">
                          <a:solidFill>
                            <a:srgbClr val="000000"/>
                          </a:solidFill>
                          <a:latin typeface="Roboto Condensed Light" panose="02000000000000000000" pitchFamily="2" charset="0"/>
                          <a:ea typeface="Roboto Condensed Light" panose="02000000000000000000" pitchFamily="2" charset="0"/>
                        </a:rPr>
                        <a:t> Establish practices that identify the core structural elements of business systems, and ensure those elements remain in good order.</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8314962"/>
                  </a:ext>
                </a:extLst>
              </a:tr>
              <a:tr h="900000">
                <a:tc>
                  <a:txBody>
                    <a:bodyPr/>
                    <a:lstStyle/>
                    <a:p>
                      <a:pPr algn="ctr"/>
                      <a:r>
                        <a:rPr lang="en-US" sz="4000" b="0" i="0" dirty="0">
                          <a:solidFill>
                            <a:srgbClr val="2576B7"/>
                          </a:solidFill>
                          <a:latin typeface="Montserrat Medium" pitchFamily="2" charset="77"/>
                        </a:rPr>
                        <a:t>3</a:t>
                      </a:r>
                    </a:p>
                  </a:txBody>
                  <a:tcPr anchor="ctr">
                    <a:lnL w="31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Improve problem management practices</a:t>
                      </a:r>
                      <a:r>
                        <a:rPr lang="en-US" sz="1400" b="0" i="0" dirty="0">
                          <a:solidFill>
                            <a:srgbClr val="000000"/>
                          </a:solidFill>
                          <a:latin typeface="Roboto Condensed Light" panose="02000000000000000000" pitchFamily="2" charset="0"/>
                          <a:ea typeface="Roboto Condensed Light" panose="02000000000000000000" pitchFamily="2" charset="0"/>
                        </a:rPr>
                        <a:t> to identify the root cause of recurring incidents.</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33729328"/>
                  </a:ext>
                </a:extLst>
              </a:tr>
              <a:tr h="900000">
                <a:tc>
                  <a:txBody>
                    <a:bodyPr/>
                    <a:lstStyle/>
                    <a:p>
                      <a:pPr algn="ctr"/>
                      <a:r>
                        <a:rPr lang="en-US" sz="4000" b="0" i="0" dirty="0">
                          <a:solidFill>
                            <a:srgbClr val="2576B7"/>
                          </a:solidFill>
                          <a:latin typeface="Montserrat Medium" pitchFamily="2" charset="77"/>
                        </a:rPr>
                        <a:t>4</a:t>
                      </a:r>
                    </a:p>
                  </a:txBody>
                  <a:tcPr anchor="ctr">
                    <a:lnL w="31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Budget for replacements.</a:t>
                      </a:r>
                      <a:r>
                        <a:rPr lang="en-US" sz="1400" b="0" i="0" dirty="0">
                          <a:solidFill>
                            <a:srgbClr val="000000"/>
                          </a:solidFill>
                          <a:latin typeface="Roboto Condensed Light" panose="02000000000000000000" pitchFamily="2" charset="0"/>
                          <a:ea typeface="Roboto Condensed Light" panose="02000000000000000000" pitchFamily="2" charset="0"/>
                        </a:rPr>
                        <a:t> Spread out replacement cycles and set aside budget for technology replacements.</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28151919"/>
                  </a:ext>
                </a:extLst>
              </a:tr>
              <a:tr h="900000">
                <a:tc>
                  <a:txBody>
                    <a:bodyPr/>
                    <a:lstStyle/>
                    <a:p>
                      <a:pPr algn="ctr"/>
                      <a:r>
                        <a:rPr lang="en-US" sz="4000" b="0" i="0" dirty="0">
                          <a:solidFill>
                            <a:srgbClr val="2576B7"/>
                          </a:solidFill>
                          <a:latin typeface="Montserrat Medium" pitchFamily="2" charset="77"/>
                        </a:rPr>
                        <a:t>5</a:t>
                      </a:r>
                    </a:p>
                  </a:txBody>
                  <a:tcPr anchor="ctr">
                    <a:lnL w="31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Manage the time spent on maintenance activities. </a:t>
                      </a:r>
                      <a:r>
                        <a:rPr lang="en-US" sz="1400" b="0" i="0" dirty="0">
                          <a:solidFill>
                            <a:srgbClr val="000000"/>
                          </a:solidFill>
                          <a:latin typeface="Roboto Condensed Light" panose="02000000000000000000" pitchFamily="2" charset="0"/>
                          <a:ea typeface="Roboto Condensed Light" panose="02000000000000000000" pitchFamily="2" charset="0"/>
                        </a:rPr>
                        <a:t>A high and increasing amount of time given to maintenance can be a sign that technical debt loads are too high.</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50892230"/>
                  </a:ext>
                </a:extLst>
              </a:tr>
              <a:tr h="900000">
                <a:tc>
                  <a:txBody>
                    <a:bodyPr/>
                    <a:lstStyle/>
                    <a:p>
                      <a:pPr algn="ctr"/>
                      <a:r>
                        <a:rPr lang="en-US" sz="4000" b="0" i="0" dirty="0">
                          <a:solidFill>
                            <a:srgbClr val="2576B7"/>
                          </a:solidFill>
                          <a:latin typeface="Montserrat Medium" pitchFamily="2" charset="77"/>
                        </a:rPr>
                        <a:t>6</a:t>
                      </a:r>
                    </a:p>
                  </a:txBody>
                  <a:tcPr anchor="ctr">
                    <a:lnL w="31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1" i="0" dirty="0">
                          <a:solidFill>
                            <a:srgbClr val="000000"/>
                          </a:solidFill>
                          <a:latin typeface="Roboto Condensed Light" panose="02000000000000000000" pitchFamily="2" charset="0"/>
                          <a:ea typeface="Roboto Condensed Light" panose="02000000000000000000" pitchFamily="2" charset="0"/>
                        </a:rPr>
                        <a:t>Continue to track and measure technical debt. </a:t>
                      </a:r>
                      <a:r>
                        <a:rPr lang="en-US" sz="1400" b="0" i="0" dirty="0">
                          <a:solidFill>
                            <a:srgbClr val="000000"/>
                          </a:solidFill>
                          <a:latin typeface="Roboto Condensed Light" panose="02000000000000000000" pitchFamily="2" charset="0"/>
                          <a:ea typeface="Roboto Condensed Light" panose="02000000000000000000" pitchFamily="2" charset="0"/>
                        </a:rPr>
                        <a:t>If the business impact of technical debt starts to climb, take action to tighten up rules and limit the amount of new debt you take on or refocus on paying back the debt you have.</a:t>
                      </a:r>
                      <a:endParaRPr lang="en-US" sz="1400" b="1" i="0" dirty="0">
                        <a:solidFill>
                          <a:srgbClr val="000000"/>
                        </a:solidFill>
                        <a:latin typeface="Roboto Condensed Light" panose="02000000000000000000" pitchFamily="2" charset="0"/>
                        <a:ea typeface="Roboto Condensed Light" panose="02000000000000000000" pitchFamily="2" charset="0"/>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574332"/>
                  </a:ext>
                </a:extLst>
              </a:tr>
            </a:tbl>
          </a:graphicData>
        </a:graphic>
      </p:graphicFrame>
    </p:spTree>
    <p:extLst>
      <p:ext uri="{BB962C8B-B14F-4D97-AF65-F5344CB8AC3E}">
        <p14:creationId xmlns:p14="http://schemas.microsoft.com/office/powerpoint/2010/main" val="195297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3A3D1-E7B9-4ACB-84D5-BAFDAA0AE958}"/>
              </a:ext>
            </a:extLst>
          </p:cNvPr>
          <p:cNvSpPr>
            <a:spLocks noGrp="1"/>
          </p:cNvSpPr>
          <p:nvPr>
            <p:ph type="title"/>
          </p:nvPr>
        </p:nvSpPr>
        <p:spPr>
          <a:xfrm>
            <a:off x="354106" y="544769"/>
            <a:ext cx="6952216" cy="1130188"/>
          </a:xfrm>
        </p:spPr>
        <p:txBody>
          <a:bodyPr/>
          <a:lstStyle/>
          <a:p>
            <a:r>
              <a:rPr lang="en-US" dirty="0"/>
              <a:t>Track new and existing technical debt</a:t>
            </a:r>
            <a:endParaRPr lang="en-CA" dirty="0"/>
          </a:p>
        </p:txBody>
      </p:sp>
      <p:sp>
        <p:nvSpPr>
          <p:cNvPr id="7" name="Text Placeholder 6">
            <a:extLst>
              <a:ext uri="{FF2B5EF4-FFF2-40B4-BE49-F238E27FC236}">
                <a16:creationId xmlns:a16="http://schemas.microsoft.com/office/drawing/2014/main" id="{3D4DBB03-66BA-40AC-99F4-A2C414C03202}"/>
              </a:ext>
            </a:extLst>
          </p:cNvPr>
          <p:cNvSpPr>
            <a:spLocks noGrp="1"/>
          </p:cNvSpPr>
          <p:nvPr>
            <p:ph type="body" sz="quarter" idx="11"/>
          </p:nvPr>
        </p:nvSpPr>
        <p:spPr>
          <a:xfrm>
            <a:off x="367657" y="1772865"/>
            <a:ext cx="6408703" cy="669978"/>
          </a:xfrm>
        </p:spPr>
        <p:txBody>
          <a:bodyPr/>
          <a:lstStyle/>
          <a:p>
            <a:r>
              <a:rPr lang="en-US" dirty="0"/>
              <a:t>Your business impact analysis is now your first technical debt register.</a:t>
            </a:r>
            <a:endParaRPr lang="en-CA" dirty="0"/>
          </a:p>
        </p:txBody>
      </p:sp>
      <p:sp>
        <p:nvSpPr>
          <p:cNvPr id="8" name="Text Placeholder 7">
            <a:extLst>
              <a:ext uri="{FF2B5EF4-FFF2-40B4-BE49-F238E27FC236}">
                <a16:creationId xmlns:a16="http://schemas.microsoft.com/office/drawing/2014/main" id="{074BDDB5-9041-4631-BE1C-AFEBD91986DD}"/>
              </a:ext>
            </a:extLst>
          </p:cNvPr>
          <p:cNvSpPr>
            <a:spLocks noGrp="1"/>
          </p:cNvSpPr>
          <p:nvPr>
            <p:ph type="body" sz="quarter" idx="33"/>
          </p:nvPr>
        </p:nvSpPr>
        <p:spPr>
          <a:xfrm>
            <a:off x="367657" y="2566901"/>
            <a:ext cx="7242818" cy="2120601"/>
          </a:xfrm>
        </p:spPr>
        <p:txBody>
          <a:bodyPr/>
          <a:lstStyle/>
          <a:p>
            <a:r>
              <a:rPr lang="en-US" sz="1500" dirty="0"/>
              <a:t>If you don’t keep track of your technical debt, you can’t manage it. Make your copy of the </a:t>
            </a:r>
            <a:r>
              <a:rPr lang="en-US" sz="1500" i="1" dirty="0">
                <a:hlinkClick r:id="rId2"/>
              </a:rPr>
              <a:t>Technical Debt Business Impact Analysis Tool</a:t>
            </a:r>
            <a:r>
              <a:rPr lang="en-US" sz="1500" i="1" dirty="0"/>
              <a:t> </a:t>
            </a:r>
            <a:r>
              <a:rPr lang="en-US" sz="1500" dirty="0"/>
              <a:t>a living document and update it on a regular basis (e.g. quarterly or yearly). Validate the impact scores and update the list of technical debts as appropriate. </a:t>
            </a:r>
          </a:p>
          <a:p>
            <a:r>
              <a:rPr lang="en-US" sz="1500" dirty="0"/>
              <a:t>For lower-impact, but still important technical debt, delegate debt tracking to individual teams and their backlogs. Use Info-Tech’s research to </a:t>
            </a:r>
            <a:r>
              <a:rPr lang="en-CA" sz="1500" i="1" u="sng" dirty="0">
                <a:solidFill>
                  <a:srgbClr val="2476B7"/>
                </a:solidFill>
                <a:latin typeface="Roboto Condensed Light" panose="02000000000000000000" pitchFamily="2" charset="0"/>
                <a:ea typeface="Roboto Condensed Light" panose="02000000000000000000" pitchFamily="2" charset="0"/>
                <a:hlinkClick r:id="rId3">
                  <a:extLst>
                    <a:ext uri="{A12FA001-AC4F-418D-AE19-62706E023703}">
                      <ahyp:hlinkClr xmlns:ahyp="http://schemas.microsoft.com/office/drawing/2018/hyperlinkcolor" val="tx"/>
                    </a:ext>
                  </a:extLst>
                </a:hlinkClick>
              </a:rPr>
              <a:t>Build a Better Backlog</a:t>
            </a:r>
            <a:r>
              <a:rPr lang="en-CA" sz="1500" dirty="0">
                <a:solidFill>
                  <a:srgbClr val="2476B7"/>
                </a:solidFill>
                <a:latin typeface="Roboto Condensed Light" panose="02000000000000000000" pitchFamily="2" charset="0"/>
                <a:ea typeface="Roboto Condensed Light" panose="02000000000000000000" pitchFamily="2" charset="0"/>
              </a:rPr>
              <a:t>.</a:t>
            </a:r>
            <a:r>
              <a:rPr lang="en-CA" sz="1500" dirty="0">
                <a:solidFill>
                  <a:srgbClr val="2476B7"/>
                </a:solidFill>
                <a:latin typeface="Roboto Condensed Light" panose="02000000000000000000" pitchFamily="2" charset="0"/>
                <a:ea typeface="Roboto Condensed Light" panose="02000000000000000000" pitchFamily="2" charset="0"/>
                <a:hlinkClick r:id="rId3">
                  <a:extLst>
                    <a:ext uri="{A12FA001-AC4F-418D-AE19-62706E023703}">
                      <ahyp:hlinkClr xmlns:ahyp="http://schemas.microsoft.com/office/drawing/2018/hyperlinkcolor" val="tx"/>
                    </a:ext>
                  </a:extLst>
                </a:hlinkClick>
              </a:rPr>
              <a:t> </a:t>
            </a:r>
            <a:r>
              <a:rPr lang="en-CA" sz="1500" i="1" dirty="0">
                <a:solidFill>
                  <a:srgbClr val="2476B7"/>
                </a:solidFill>
                <a:latin typeface="Roboto Condensed Light" panose="02000000000000000000" pitchFamily="2" charset="0"/>
                <a:ea typeface="Roboto Condensed Light" panose="02000000000000000000" pitchFamily="2" charset="0"/>
                <a:hlinkClick r:id="rId3">
                  <a:extLst>
                    <a:ext uri="{A12FA001-AC4F-418D-AE19-62706E023703}">
                      <ahyp:hlinkClr xmlns:ahyp="http://schemas.microsoft.com/office/drawing/2018/hyperlinkcolor" val="tx"/>
                    </a:ext>
                  </a:extLst>
                </a:hlinkClick>
              </a:rPr>
              <a:t> </a:t>
            </a:r>
            <a:endParaRPr lang="en-US" sz="1500" dirty="0"/>
          </a:p>
          <a:p>
            <a:r>
              <a:rPr lang="en-US" sz="1500" dirty="0"/>
              <a:t>Ensure that incomplete work from project cycles is added to the backlog during the project closure process. </a:t>
            </a:r>
          </a:p>
        </p:txBody>
      </p:sp>
      <p:grpSp>
        <p:nvGrpSpPr>
          <p:cNvPr id="5" name="Group 4">
            <a:extLst>
              <a:ext uri="{FF2B5EF4-FFF2-40B4-BE49-F238E27FC236}">
                <a16:creationId xmlns:a16="http://schemas.microsoft.com/office/drawing/2014/main" id="{4EA9DFE8-112F-4125-987E-3FF80774BF76}"/>
              </a:ext>
            </a:extLst>
          </p:cNvPr>
          <p:cNvGrpSpPr/>
          <p:nvPr/>
        </p:nvGrpSpPr>
        <p:grpSpPr>
          <a:xfrm>
            <a:off x="349254" y="4875175"/>
            <a:ext cx="7375521" cy="1701721"/>
            <a:chOff x="6353842" y="3127248"/>
            <a:chExt cx="3887438" cy="1664208"/>
          </a:xfrm>
        </p:grpSpPr>
        <p:sp>
          <p:nvSpPr>
            <p:cNvPr id="9" name="Rectangle 8">
              <a:extLst>
                <a:ext uri="{FF2B5EF4-FFF2-40B4-BE49-F238E27FC236}">
                  <a16:creationId xmlns:a16="http://schemas.microsoft.com/office/drawing/2014/main" id="{4A8FA16E-AF34-4ABA-9E83-391DCB228D69}"/>
                </a:ext>
              </a:extLst>
            </p:cNvPr>
            <p:cNvSpPr/>
            <p:nvPr/>
          </p:nvSpPr>
          <p:spPr>
            <a:xfrm>
              <a:off x="6353842" y="3127248"/>
              <a:ext cx="3887438" cy="1664208"/>
            </a:xfrm>
            <a:prstGeom prst="rect">
              <a:avLst/>
            </a:prstGeom>
            <a:solidFill>
              <a:schemeClr val="bg1"/>
            </a:solidFill>
            <a:ln w="187325"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24000" tIns="324000" rIns="324000" bIns="324000" rtlCol="0" anchor="ctr">
              <a:noAutofit/>
            </a:bodyPr>
            <a:lstStyle/>
            <a:p>
              <a:pPr>
                <a:spcBef>
                  <a:spcPts val="800"/>
                </a:spcBef>
              </a:pPr>
              <a:r>
                <a:rPr lang="en-US" sz="1600" dirty="0">
                  <a:solidFill>
                    <a:schemeClr val="tx1"/>
                  </a:solidFill>
                  <a:latin typeface="Montserrat Medium" pitchFamily="2" charset="77"/>
                </a:rPr>
                <a:t>Don’t let project closure become an afterthought</a:t>
              </a:r>
            </a:p>
            <a:p>
              <a:pPr marL="7938"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Roboto Condensed Light" panose="02000000000000000000" pitchFamily="2" charset="0"/>
                  <a:ea typeface="Roboto Condensed Light" panose="02000000000000000000" pitchFamily="2" charset="0"/>
                  <a:cs typeface="+mn-cs"/>
                </a:rPr>
                <a:t>An effective project closure process starts with </a:t>
              </a:r>
              <a:r>
                <a:rPr kumimoji="0" lang="en-US" sz="1400" b="1" u="none" strike="noStrike" kern="1200" cap="none" spc="0" normalizeH="0" baseline="0" noProof="0" dirty="0">
                  <a:ln>
                    <a:noFill/>
                  </a:ln>
                  <a:solidFill>
                    <a:schemeClr val="tx1"/>
                  </a:solidFill>
                  <a:effectLst/>
                  <a:uLnTx/>
                  <a:uFillTx/>
                  <a:latin typeface="Roboto Condensed Light" panose="02000000000000000000" pitchFamily="2" charset="0"/>
                  <a:ea typeface="Roboto Condensed Light" panose="02000000000000000000" pitchFamily="2" charset="0"/>
                  <a:cs typeface="+mn-cs"/>
                </a:rPr>
                <a:t>intake, </a:t>
              </a:r>
              <a:r>
                <a:rPr kumimoji="0" lang="en-US" sz="1400" b="0" i="0" u="none" strike="noStrike" kern="1200" cap="none" spc="0" normalizeH="0" baseline="0" noProof="0" dirty="0">
                  <a:ln>
                    <a:noFill/>
                  </a:ln>
                  <a:solidFill>
                    <a:schemeClr val="tx1"/>
                  </a:solidFill>
                  <a:effectLst/>
                  <a:uLnTx/>
                  <a:uFillTx/>
                  <a:latin typeface="Roboto Condensed Light" panose="02000000000000000000" pitchFamily="2" charset="0"/>
                  <a:ea typeface="Roboto Condensed Light" panose="02000000000000000000" pitchFamily="2" charset="0"/>
                  <a:cs typeface="+mn-cs"/>
                </a:rPr>
                <a:t>because completion criteria for a project should be first defined at intake. Use completion criteria to identify technical debt and make this a standard step in your project closure process. Use Info-Tech’s methodology, tools, and templates to manage project closure in such a way that you </a:t>
              </a:r>
              <a:r>
                <a:rPr kumimoji="0" lang="en-US" sz="1400" b="0" i="0" u="none" strike="noStrike" kern="1200" cap="none" spc="0" normalizeH="0" baseline="0" noProof="0" dirty="0">
                  <a:ln>
                    <a:noFill/>
                  </a:ln>
                  <a:solidFill>
                    <a:schemeClr val="tx1"/>
                  </a:solidFill>
                  <a:effectLst/>
                  <a:uLnTx/>
                  <a:uFillTx/>
                  <a:latin typeface="Roboto Condensed Light" panose="02000000000000000000" pitchFamily="2" charset="0"/>
                  <a:ea typeface="Roboto Condensed Light" panose="02000000000000000000" pitchFamily="2" charset="0"/>
                  <a:cs typeface="+mn-cs"/>
                  <a:hlinkClick r:id="rId4"/>
                </a:rPr>
                <a:t>begin your projects with the end in mind</a:t>
              </a:r>
              <a:r>
                <a:rPr kumimoji="0" lang="en-US" sz="1400" b="0" i="0" u="none" strike="noStrike" kern="1200" cap="none" spc="0" normalizeH="0" baseline="0" noProof="0" dirty="0">
                  <a:ln>
                    <a:noFill/>
                  </a:ln>
                  <a:solidFill>
                    <a:schemeClr val="tx1"/>
                  </a:solidFill>
                  <a:effectLst/>
                  <a:uLnTx/>
                  <a:uFillTx/>
                  <a:latin typeface="Roboto Condensed Light" panose="02000000000000000000" pitchFamily="2" charset="0"/>
                  <a:ea typeface="Roboto Condensed Light" panose="02000000000000000000" pitchFamily="2" charset="0"/>
                  <a:cs typeface="+mn-cs"/>
                </a:rPr>
                <a:t>.</a:t>
              </a:r>
            </a:p>
          </p:txBody>
        </p:sp>
        <p:sp>
          <p:nvSpPr>
            <p:cNvPr id="10" name="Rectangle 9">
              <a:extLst>
                <a:ext uri="{FF2B5EF4-FFF2-40B4-BE49-F238E27FC236}">
                  <a16:creationId xmlns:a16="http://schemas.microsoft.com/office/drawing/2014/main" id="{B96B5362-E759-4842-AC06-ADE3881F3068}"/>
                </a:ext>
              </a:extLst>
            </p:cNvPr>
            <p:cNvSpPr/>
            <p:nvPr/>
          </p:nvSpPr>
          <p:spPr>
            <a:xfrm>
              <a:off x="6353842" y="3127248"/>
              <a:ext cx="3887438" cy="1664208"/>
            </a:xfrm>
            <a:prstGeom prst="rect">
              <a:avLst/>
            </a:prstGeom>
            <a:noFill/>
            <a:ln w="3175" cmpd="thinThick">
              <a:gradFill>
                <a:gsLst>
                  <a:gs pos="0">
                    <a:srgbClr val="2576B7"/>
                  </a:gs>
                  <a:gs pos="50000">
                    <a:srgbClr val="2576B7">
                      <a:alpha val="0"/>
                    </a:srgbClr>
                  </a:gs>
                  <a:gs pos="99000">
                    <a:srgbClr val="2576B7"/>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noAutofit/>
            </a:bodyPr>
            <a:lstStyle/>
            <a:p>
              <a:pPr>
                <a:spcBef>
                  <a:spcPts val="800"/>
                </a:spcBef>
              </a:pPr>
              <a:endParaRPr lang="en-US" sz="1400" dirty="0">
                <a:solidFill>
                  <a:srgbClr val="2576B7"/>
                </a:solidFill>
                <a:latin typeface="Roboto Condensed Light" panose="02000000000000000000" pitchFamily="2" charset="0"/>
                <a:ea typeface="Roboto Condensed Light" panose="02000000000000000000" pitchFamily="2" charset="0"/>
              </a:endParaRPr>
            </a:p>
          </p:txBody>
        </p:sp>
      </p:grpSp>
      <p:pic>
        <p:nvPicPr>
          <p:cNvPr id="11" name="Picture 10" descr="A picture containing person, building, man, looking&#10;&#10;Description automatically generated">
            <a:extLst>
              <a:ext uri="{FF2B5EF4-FFF2-40B4-BE49-F238E27FC236}">
                <a16:creationId xmlns:a16="http://schemas.microsoft.com/office/drawing/2014/main" id="{DEB6B0CC-28F3-4507-AEBF-0B1B5685FC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40032" y="1"/>
            <a:ext cx="3753556" cy="6858000"/>
          </a:xfrm>
          <a:prstGeom prst="rect">
            <a:avLst/>
          </a:prstGeom>
        </p:spPr>
      </p:pic>
    </p:spTree>
    <p:extLst>
      <p:ext uri="{BB962C8B-B14F-4D97-AF65-F5344CB8AC3E}">
        <p14:creationId xmlns:p14="http://schemas.microsoft.com/office/powerpoint/2010/main" val="3605453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3A3D1-E7B9-4ACB-84D5-BAFDAA0AE958}"/>
              </a:ext>
            </a:extLst>
          </p:cNvPr>
          <p:cNvSpPr>
            <a:spLocks noGrp="1"/>
          </p:cNvSpPr>
          <p:nvPr>
            <p:ph type="title"/>
          </p:nvPr>
        </p:nvSpPr>
        <p:spPr>
          <a:xfrm>
            <a:off x="354106" y="544769"/>
            <a:ext cx="5689599" cy="702003"/>
          </a:xfrm>
        </p:spPr>
        <p:txBody>
          <a:bodyPr/>
          <a:lstStyle/>
          <a:p>
            <a:r>
              <a:rPr lang="en-US" dirty="0"/>
              <a:t>Build better systems</a:t>
            </a:r>
            <a:endParaRPr lang="en-CA" dirty="0"/>
          </a:p>
        </p:txBody>
      </p:sp>
      <p:sp>
        <p:nvSpPr>
          <p:cNvPr id="7" name="Text Placeholder 6">
            <a:extLst>
              <a:ext uri="{FF2B5EF4-FFF2-40B4-BE49-F238E27FC236}">
                <a16:creationId xmlns:a16="http://schemas.microsoft.com/office/drawing/2014/main" id="{3D4DBB03-66BA-40AC-99F4-A2C414C03202}"/>
              </a:ext>
            </a:extLst>
          </p:cNvPr>
          <p:cNvSpPr>
            <a:spLocks noGrp="1"/>
          </p:cNvSpPr>
          <p:nvPr>
            <p:ph type="body" sz="quarter" idx="11"/>
          </p:nvPr>
        </p:nvSpPr>
        <p:spPr>
          <a:xfrm>
            <a:off x="354106" y="1110414"/>
            <a:ext cx="4497648" cy="669978"/>
          </a:xfrm>
        </p:spPr>
        <p:txBody>
          <a:bodyPr/>
          <a:lstStyle/>
          <a:p>
            <a:pPr>
              <a:spcBef>
                <a:spcPts val="300"/>
              </a:spcBef>
            </a:pPr>
            <a:r>
              <a:rPr lang="en-US" dirty="0"/>
              <a:t>Smart people solve problems. Wise people avoid them.</a:t>
            </a:r>
            <a:endParaRPr lang="en-CA" dirty="0"/>
          </a:p>
        </p:txBody>
      </p:sp>
      <p:sp>
        <p:nvSpPr>
          <p:cNvPr id="8" name="Text Placeholder 7">
            <a:extLst>
              <a:ext uri="{FF2B5EF4-FFF2-40B4-BE49-F238E27FC236}">
                <a16:creationId xmlns:a16="http://schemas.microsoft.com/office/drawing/2014/main" id="{074BDDB5-9041-4631-BE1C-AFEBD91986DD}"/>
              </a:ext>
            </a:extLst>
          </p:cNvPr>
          <p:cNvSpPr>
            <a:spLocks noGrp="1"/>
          </p:cNvSpPr>
          <p:nvPr>
            <p:ph type="body" sz="quarter" idx="33"/>
          </p:nvPr>
        </p:nvSpPr>
        <p:spPr>
          <a:xfrm>
            <a:off x="354106" y="1898920"/>
            <a:ext cx="6659253" cy="4520929"/>
          </a:xfrm>
        </p:spPr>
        <p:txBody>
          <a:bodyPr/>
          <a:lstStyle/>
          <a:p>
            <a:r>
              <a:rPr lang="en-US" dirty="0"/>
              <a:t>Humans can understand shifting needs in changing conditions and adapt to meet the demands of the moment. Technology isn’t like that. The more complex the technology, the more challenging it is to change quickly and effectively. </a:t>
            </a:r>
          </a:p>
          <a:p>
            <a:r>
              <a:rPr lang="en-US" dirty="0"/>
              <a:t>The future is inherently uncertain. In the face of uncertainty, it’s better to have </a:t>
            </a:r>
            <a:r>
              <a:rPr lang="en-US" b="1" dirty="0"/>
              <a:t>flexible</a:t>
            </a:r>
            <a:r>
              <a:rPr lang="en-US" dirty="0"/>
              <a:t> technologies that can adapt to the future you’re given than rigid systems that are built for a future you think you’ll have. </a:t>
            </a:r>
          </a:p>
          <a:p>
            <a:r>
              <a:rPr lang="en-US" dirty="0"/>
              <a:t>Architecture identifies the important, structural elements of the new and existing environment and sets the direction to keep those elements in good working order over time, to enable the </a:t>
            </a:r>
            <a:r>
              <a:rPr lang="en-US" b="1" dirty="0"/>
              <a:t>agility</a:t>
            </a:r>
            <a:r>
              <a:rPr lang="en-US" dirty="0"/>
              <a:t> required to accommodate new business demands. By managing important elements, you can more effectively balance changing business needs with cost-to-serve and technical serviceability, availability, reliability, and flexibility.</a:t>
            </a:r>
          </a:p>
          <a:p>
            <a:r>
              <a:rPr lang="en-US" dirty="0"/>
              <a:t>The role of architecture is to develop a holistic view of the “important elements” (e.g. security, risk &amp; control, performance, fit-for-purpose, data, performance) and enable teams to build solutions that align with good design practices.</a:t>
            </a:r>
          </a:p>
          <a:p>
            <a:r>
              <a:rPr lang="en-CA" dirty="0"/>
              <a:t>Better architecture helps manage technical debt. A holistic view of “good design” helps identify changes that undermine that design, explain the business impact of the change, offer improvements to align with design principles, and track issues that can’t be immediately fixed.</a:t>
            </a:r>
          </a:p>
        </p:txBody>
      </p:sp>
      <p:sp>
        <p:nvSpPr>
          <p:cNvPr id="10" name="TextBox 9">
            <a:extLst>
              <a:ext uri="{FF2B5EF4-FFF2-40B4-BE49-F238E27FC236}">
                <a16:creationId xmlns:a16="http://schemas.microsoft.com/office/drawing/2014/main" id="{6F1772B4-35BF-40FE-9395-7A358FECBA1D}"/>
              </a:ext>
            </a:extLst>
          </p:cNvPr>
          <p:cNvSpPr txBox="1"/>
          <p:nvPr/>
        </p:nvSpPr>
        <p:spPr>
          <a:xfrm>
            <a:off x="7836568" y="803666"/>
            <a:ext cx="3864875" cy="5250668"/>
          </a:xfrm>
          <a:prstGeom prst="rect">
            <a:avLst/>
          </a:prstGeom>
          <a:noFill/>
        </p:spPr>
        <p:txBody>
          <a:bodyPr wrap="square">
            <a:spAutoFit/>
          </a:bodyPr>
          <a:lstStyle/>
          <a:p>
            <a:pPr algn="ctr"/>
            <a:r>
              <a:rPr lang="en-US" sz="1800" b="1" dirty="0">
                <a:solidFill>
                  <a:srgbClr val="303633"/>
                </a:solidFill>
                <a:latin typeface="Montserrat SemiBold" panose="00000700000000000000" pitchFamily="2" charset="0"/>
              </a:rPr>
              <a:t>“‘</a:t>
            </a:r>
            <a:r>
              <a:rPr lang="en-US" sz="1800" b="1" i="0" dirty="0">
                <a:solidFill>
                  <a:srgbClr val="303633"/>
                </a:solidFill>
                <a:effectLst/>
                <a:latin typeface="Montserrat SemiBold" panose="00000700000000000000" pitchFamily="2" charset="0"/>
              </a:rPr>
              <a:t>Architecture is about the important stuff. Whatever that is</a:t>
            </a:r>
            <a:r>
              <a:rPr lang="en-US" sz="1800" b="0" i="0" dirty="0">
                <a:solidFill>
                  <a:srgbClr val="303633"/>
                </a:solidFill>
                <a:effectLst/>
                <a:latin typeface="Montserrat SemiBold" panose="00000700000000000000" pitchFamily="2" charset="0"/>
              </a:rPr>
              <a:t>.’</a:t>
            </a:r>
          </a:p>
          <a:p>
            <a:pPr algn="ctr"/>
            <a:endParaRPr lang="en-US" sz="1600" i="0" dirty="0">
              <a:solidFill>
                <a:srgbClr val="303633"/>
              </a:solidFill>
              <a:effectLst/>
              <a:latin typeface="Roboto Condensed Light" panose="02000000000000000000" pitchFamily="2" charset="0"/>
              <a:ea typeface="Roboto Condensed Light" panose="02000000000000000000" pitchFamily="2" charset="0"/>
            </a:endParaRPr>
          </a:p>
          <a:p>
            <a:pPr algn="ctr">
              <a:lnSpc>
                <a:spcPct val="120000"/>
              </a:lnSpc>
            </a:pPr>
            <a:r>
              <a:rPr lang="en-US" sz="1600" i="0" dirty="0">
                <a:solidFill>
                  <a:srgbClr val="303633"/>
                </a:solidFill>
                <a:effectLst/>
                <a:latin typeface="Roboto Condensed Light" panose="02000000000000000000" pitchFamily="2" charset="0"/>
                <a:ea typeface="Roboto Condensed Light" panose="02000000000000000000" pitchFamily="2" charset="0"/>
              </a:rPr>
              <a:t>On first blush, that sounds trite, but I find it carries a lot of richness. It means that the heart of thinking architecturally about software is to decide what is important, (i.e. what is architectural), and then expend energy on keeping those architectural elements in good condition. For a developer to become an architect, they need to be able to recognize what elements are important, recognizing what elements are likely to result in serious problems should they not be controlled.”</a:t>
            </a:r>
          </a:p>
          <a:p>
            <a:endParaRPr lang="en-CA" sz="1800" dirty="0">
              <a:latin typeface="Montserrat SemiBold" panose="00000700000000000000" pitchFamily="2" charset="0"/>
            </a:endParaRPr>
          </a:p>
          <a:p>
            <a:pPr algn="r"/>
            <a:r>
              <a:rPr lang="en-CA" sz="1800" dirty="0">
                <a:latin typeface="Montserrat SemiBold" panose="00000700000000000000" pitchFamily="2" charset="0"/>
              </a:rPr>
              <a:t>Martin Fowler, </a:t>
            </a:r>
          </a:p>
          <a:p>
            <a:pPr algn="r"/>
            <a:r>
              <a:rPr lang="en-CA" sz="1600" i="1" dirty="0">
                <a:latin typeface="Montserrat SemiBold" panose="00000700000000000000" pitchFamily="2" charset="0"/>
              </a:rPr>
              <a:t>Software Architecture Guide</a:t>
            </a:r>
            <a:endParaRPr lang="en-CA" sz="1600" dirty="0">
              <a:latin typeface="Montserrat SemiBold" panose="00000700000000000000" pitchFamily="2" charset="0"/>
            </a:endParaRPr>
          </a:p>
        </p:txBody>
      </p:sp>
    </p:spTree>
    <p:extLst>
      <p:ext uri="{BB962C8B-B14F-4D97-AF65-F5344CB8AC3E}">
        <p14:creationId xmlns:p14="http://schemas.microsoft.com/office/powerpoint/2010/main" val="1135911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951E-E90A-427E-8D81-C6055AB2BB3D}"/>
              </a:ext>
            </a:extLst>
          </p:cNvPr>
          <p:cNvSpPr>
            <a:spLocks noGrp="1"/>
          </p:cNvSpPr>
          <p:nvPr>
            <p:ph type="title"/>
          </p:nvPr>
        </p:nvSpPr>
        <p:spPr>
          <a:xfrm>
            <a:off x="354106" y="544769"/>
            <a:ext cx="5833630" cy="1130188"/>
          </a:xfrm>
        </p:spPr>
        <p:txBody>
          <a:bodyPr/>
          <a:lstStyle/>
          <a:p>
            <a:r>
              <a:rPr lang="en-US" dirty="0"/>
              <a:t>Identify root cause</a:t>
            </a:r>
            <a:endParaRPr lang="en-CA" dirty="0"/>
          </a:p>
        </p:txBody>
      </p:sp>
      <p:sp>
        <p:nvSpPr>
          <p:cNvPr id="3" name="Text Placeholder 2">
            <a:extLst>
              <a:ext uri="{FF2B5EF4-FFF2-40B4-BE49-F238E27FC236}">
                <a16:creationId xmlns:a16="http://schemas.microsoft.com/office/drawing/2014/main" id="{52FA80BA-6A9F-4055-AD9B-11AAC8FD4EEE}"/>
              </a:ext>
            </a:extLst>
          </p:cNvPr>
          <p:cNvSpPr>
            <a:spLocks noGrp="1"/>
          </p:cNvSpPr>
          <p:nvPr>
            <p:ph type="body" sz="quarter" idx="11"/>
          </p:nvPr>
        </p:nvSpPr>
        <p:spPr>
          <a:xfrm>
            <a:off x="371476" y="1339968"/>
            <a:ext cx="6459271" cy="669978"/>
          </a:xfrm>
        </p:spPr>
        <p:txBody>
          <a:bodyPr/>
          <a:lstStyle/>
          <a:p>
            <a:r>
              <a:rPr lang="en-US" dirty="0"/>
              <a:t>Problem management can help you prevent technical debt fires before they burst into flame.</a:t>
            </a:r>
            <a:endParaRPr lang="en-CA" dirty="0"/>
          </a:p>
        </p:txBody>
      </p:sp>
      <p:sp>
        <p:nvSpPr>
          <p:cNvPr id="4" name="Text Placeholder 3">
            <a:extLst>
              <a:ext uri="{FF2B5EF4-FFF2-40B4-BE49-F238E27FC236}">
                <a16:creationId xmlns:a16="http://schemas.microsoft.com/office/drawing/2014/main" id="{907BD0E7-4EDD-4521-88B3-94E60E364F54}"/>
              </a:ext>
            </a:extLst>
          </p:cNvPr>
          <p:cNvSpPr>
            <a:spLocks noGrp="1"/>
          </p:cNvSpPr>
          <p:nvPr>
            <p:ph type="body" sz="quarter" idx="33"/>
          </p:nvPr>
        </p:nvSpPr>
        <p:spPr>
          <a:xfrm>
            <a:off x="371476" y="2266545"/>
            <a:ext cx="7172323" cy="4173166"/>
          </a:xfrm>
        </p:spPr>
        <p:txBody>
          <a:bodyPr/>
          <a:lstStyle/>
          <a:p>
            <a:r>
              <a:rPr lang="en-US" sz="1600" dirty="0"/>
              <a:t>Problems are the underlying root cause of one or more actual or potential incidents. The Problem Manager is the fire marshal to the firefighting incident management team.</a:t>
            </a:r>
          </a:p>
          <a:p>
            <a:r>
              <a:rPr lang="en-US" sz="1600" dirty="0"/>
              <a:t>Problems and known errors are themselves a type of technical debt until they’re addressed. They can also be symptoms of a larger issue. For example, a high number of problems in a particular area could be a symptom of a larger technical debt. Problem management can be a starting point to identify previously unknown technical debt.</a:t>
            </a:r>
          </a:p>
          <a:p>
            <a:r>
              <a:rPr lang="en-US" sz="1600" dirty="0"/>
              <a:t>Problem management can also help inform the business impact analysis and make the case for action items to resolve technical debt. You can use data on the incidents caused by a particular problem to build a reasonable case to permanently address known but unresolved errors.</a:t>
            </a:r>
          </a:p>
          <a:p>
            <a:r>
              <a:rPr lang="en-US" sz="1600" dirty="0"/>
              <a:t>Tooling can help to identify and track potential issues, but effective processes and dedicated resource time to investigate and address problems is still absolutely required. Leverage Info-Tech’s methodology to improve both </a:t>
            </a:r>
            <a:r>
              <a:rPr lang="en-US" sz="1600" i="1" dirty="0">
                <a:hlinkClick r:id="rId2"/>
              </a:rPr>
              <a:t>Incident and Problem Management</a:t>
            </a:r>
            <a:r>
              <a:rPr lang="en-US" sz="1600" i="1" dirty="0"/>
              <a:t>.</a:t>
            </a:r>
            <a:endParaRPr lang="en-US" sz="1600" dirty="0"/>
          </a:p>
        </p:txBody>
      </p:sp>
      <p:pic>
        <p:nvPicPr>
          <p:cNvPr id="6" name="Picture 5" descr="A picture containing bottle&#10;&#10;Description automatically generated">
            <a:extLst>
              <a:ext uri="{FF2B5EF4-FFF2-40B4-BE49-F238E27FC236}">
                <a16:creationId xmlns:a16="http://schemas.microsoft.com/office/drawing/2014/main" id="{B0AAC240-1186-4E18-87ED-2B77F7F4F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9580" y="1221225"/>
            <a:ext cx="2943700" cy="4415550"/>
          </a:xfrm>
          <a:prstGeom prst="rect">
            <a:avLst/>
          </a:prstGeom>
        </p:spPr>
      </p:pic>
    </p:spTree>
    <p:extLst>
      <p:ext uri="{BB962C8B-B14F-4D97-AF65-F5344CB8AC3E}">
        <p14:creationId xmlns:p14="http://schemas.microsoft.com/office/powerpoint/2010/main" val="878786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354106" y="530021"/>
            <a:ext cx="5686987" cy="1130188"/>
          </a:xfrm>
        </p:spPr>
        <p:txBody>
          <a:bodyPr/>
          <a:lstStyle/>
          <a:p>
            <a:r>
              <a:rPr lang="en-US" dirty="0">
                <a:solidFill>
                  <a:schemeClr val="tx1"/>
                </a:solidFill>
              </a:rPr>
              <a:t>Secure a technology replacement budget</a:t>
            </a:r>
          </a:p>
        </p:txBody>
      </p:sp>
      <p:sp>
        <p:nvSpPr>
          <p:cNvPr id="15" name="object 19">
            <a:extLst>
              <a:ext uri="{FF2B5EF4-FFF2-40B4-BE49-F238E27FC236}">
                <a16:creationId xmlns:a16="http://schemas.microsoft.com/office/drawing/2014/main" id="{07D0A3C8-43C2-9A42-BDE5-4C44F613756D}"/>
              </a:ext>
            </a:extLst>
          </p:cNvPr>
          <p:cNvSpPr/>
          <p:nvPr/>
        </p:nvSpPr>
        <p:spPr>
          <a:xfrm rot="10800000" flipH="1">
            <a:off x="7048498" y="914400"/>
            <a:ext cx="379861" cy="5071871"/>
          </a:xfrm>
          <a:custGeom>
            <a:avLst/>
            <a:gdLst/>
            <a:ahLst/>
            <a:cxnLst/>
            <a:rect l="l" t="t" r="r" b="b"/>
            <a:pathLst>
              <a:path h="7791450">
                <a:moveTo>
                  <a:pt x="0" y="0"/>
                </a:moveTo>
                <a:lnTo>
                  <a:pt x="0" y="7790956"/>
                </a:lnTo>
              </a:path>
            </a:pathLst>
          </a:custGeom>
          <a:ln w="3175">
            <a:solidFill>
              <a:srgbClr val="C9C9C9"/>
            </a:solidFill>
          </a:ln>
        </p:spPr>
        <p:txBody>
          <a:bodyPr wrap="square" lIns="0" tIns="0" rIns="0" bIns="0" rtlCol="0">
            <a:noAutofit/>
          </a:bodyPr>
          <a:lstStyle/>
          <a:p>
            <a:endParaRPr sz="662" dirty="0">
              <a:latin typeface="Roboto Condensed Light" panose="02000000000000000000" pitchFamily="2" charset="0"/>
            </a:endParaRPr>
          </a:p>
        </p:txBody>
      </p:sp>
      <p:sp>
        <p:nvSpPr>
          <p:cNvPr id="24" name="Text Placeholder 7">
            <a:extLst>
              <a:ext uri="{FF2B5EF4-FFF2-40B4-BE49-F238E27FC236}">
                <a16:creationId xmlns:a16="http://schemas.microsoft.com/office/drawing/2014/main" id="{F2E898C7-A1DC-D745-BBB2-F0F0CB08192A}"/>
              </a:ext>
            </a:extLst>
          </p:cNvPr>
          <p:cNvSpPr txBox="1">
            <a:spLocks/>
          </p:cNvSpPr>
          <p:nvPr/>
        </p:nvSpPr>
        <p:spPr>
          <a:xfrm>
            <a:off x="371473" y="2552699"/>
            <a:ext cx="5962651" cy="3919537"/>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4150" indent="-184150">
              <a:lnSpc>
                <a:spcPct val="110000"/>
              </a:lnSpc>
              <a:buFont typeface="Arial" panose="020B0604020202020204" pitchFamily="34" charset="0"/>
              <a:buChar char="•"/>
            </a:pPr>
            <a:r>
              <a:rPr lang="en-CA" sz="1600" dirty="0">
                <a:solidFill>
                  <a:srgbClr val="000000"/>
                </a:solidFill>
              </a:rPr>
              <a:t>It makes business sense to get all the value you can out of your purchased technology. The problem – that’s not always obvious to the business – is that you often stop getting value long before the technology breaks.</a:t>
            </a:r>
          </a:p>
          <a:p>
            <a:pPr marL="184150" indent="-184150">
              <a:lnSpc>
                <a:spcPct val="110000"/>
              </a:lnSpc>
              <a:buFont typeface="Arial" panose="020B0604020202020204" pitchFamily="34" charset="0"/>
              <a:buChar char="•"/>
            </a:pPr>
            <a:r>
              <a:rPr lang="en-CA" sz="1600" dirty="0">
                <a:solidFill>
                  <a:srgbClr val="000000"/>
                </a:solidFill>
              </a:rPr>
              <a:t>Consider a legacy physical server. While it still runs Windows XP as well as it ever did, it’s impossible to change, patch, or update it because it’s been out of support for so long. The business has identified a number of neat new features that would deliver value, but the system is so fragile you can’t make changes because no support’s available if it goes down. Because it can’t be patched, it’s an enormous security vulnerability and has to be isolated from the rest of the network. </a:t>
            </a:r>
          </a:p>
          <a:p>
            <a:pPr marL="184150" indent="-184150">
              <a:lnSpc>
                <a:spcPct val="110000"/>
              </a:lnSpc>
              <a:buFont typeface="Arial" panose="020B0604020202020204" pitchFamily="34" charset="0"/>
              <a:buChar char="•"/>
            </a:pPr>
            <a:r>
              <a:rPr lang="en-CA" sz="1600" dirty="0">
                <a:solidFill>
                  <a:srgbClr val="000000"/>
                </a:solidFill>
              </a:rPr>
              <a:t>You can reuse the impact analysis as needed to help you make the case for replacement. Use the tactics at right for large-scale, and plannable, technology updates.</a:t>
            </a:r>
          </a:p>
        </p:txBody>
      </p:sp>
      <p:sp>
        <p:nvSpPr>
          <p:cNvPr id="25" name="Text Placeholder 7">
            <a:extLst>
              <a:ext uri="{FF2B5EF4-FFF2-40B4-BE49-F238E27FC236}">
                <a16:creationId xmlns:a16="http://schemas.microsoft.com/office/drawing/2014/main" id="{7ADC85E1-A98B-1847-B2C4-B319B6276C03}"/>
              </a:ext>
            </a:extLst>
          </p:cNvPr>
          <p:cNvSpPr txBox="1">
            <a:spLocks/>
          </p:cNvSpPr>
          <p:nvPr/>
        </p:nvSpPr>
        <p:spPr>
          <a:xfrm>
            <a:off x="7428359" y="1181100"/>
            <a:ext cx="4257574" cy="488632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245" indent="-182245">
              <a:lnSpc>
                <a:spcPts val="2000"/>
              </a:lnSpc>
              <a:buFont typeface="+mj-lt"/>
              <a:buAutoNum type="arabicPeriod"/>
            </a:pPr>
            <a:r>
              <a:rPr lang="en-CA" b="1" dirty="0">
                <a:solidFill>
                  <a:srgbClr val="000000"/>
                </a:solidFill>
                <a:latin typeface="Montserrat"/>
              </a:rPr>
              <a:t>Spread out replacement cycles.</a:t>
            </a:r>
            <a:r>
              <a:rPr lang="en-CA" dirty="0">
                <a:solidFill>
                  <a:srgbClr val="000000"/>
                </a:solidFill>
                <a:latin typeface="Montserrat"/>
              </a:rPr>
              <a:t> For example, rather than replacing every laptop in your fleet next year, plan for a gradual phase-out. Replace devices as they break, prioritize departments and groups that require PCs with higher specifications, and have spares for individual requests. Spreading out the spend can make it easier to secure budget and to allocate IT resources to the project. </a:t>
            </a:r>
            <a:endParaRPr lang="en-US" dirty="0"/>
          </a:p>
          <a:p>
            <a:pPr marL="182245" indent="-182245">
              <a:lnSpc>
                <a:spcPts val="2000"/>
              </a:lnSpc>
              <a:buFont typeface="+mj-lt"/>
              <a:buAutoNum type="arabicPeriod"/>
            </a:pPr>
            <a:r>
              <a:rPr lang="en-CA" b="1" dirty="0">
                <a:solidFill>
                  <a:srgbClr val="000000"/>
                </a:solidFill>
                <a:latin typeface="Montserrat" pitchFamily="2" charset="77"/>
              </a:rPr>
              <a:t>Adopt a technique from personal finance: envelope budgeting.</a:t>
            </a:r>
            <a:r>
              <a:rPr lang="en-CA" dirty="0">
                <a:solidFill>
                  <a:srgbClr val="000000"/>
                </a:solidFill>
                <a:latin typeface="Montserrat" pitchFamily="2" charset="77"/>
              </a:rPr>
              <a:t> It’s a budget method where the cash for certain recurring monthly expenses is added to envelopes, preventing it from being spent elsewhere. Set aside required funds for replacement equipment each year to ensure funds are available when the replacement bill comes due.</a:t>
            </a:r>
            <a:endParaRPr lang="en-CA" b="1" dirty="0">
              <a:solidFill>
                <a:srgbClr val="000000"/>
              </a:solidFill>
              <a:latin typeface="Montserrat" pitchFamily="2" charset="77"/>
            </a:endParaRPr>
          </a:p>
        </p:txBody>
      </p:sp>
      <p:sp>
        <p:nvSpPr>
          <p:cNvPr id="8" name="Text Placeholder 2">
            <a:extLst>
              <a:ext uri="{FF2B5EF4-FFF2-40B4-BE49-F238E27FC236}">
                <a16:creationId xmlns:a16="http://schemas.microsoft.com/office/drawing/2014/main" id="{673B4D9E-B902-4320-8016-93CA8275DC15}"/>
              </a:ext>
            </a:extLst>
          </p:cNvPr>
          <p:cNvSpPr txBox="1">
            <a:spLocks/>
          </p:cNvSpPr>
          <p:nvPr/>
        </p:nvSpPr>
        <p:spPr>
          <a:xfrm>
            <a:off x="367657" y="1643564"/>
            <a:ext cx="5537843" cy="669978"/>
          </a:xfrm>
          <a:prstGeom prst="rect">
            <a:avLst/>
          </a:prstGeom>
        </p:spPr>
        <p:txBody>
          <a:bodyPr lIns="0" tIns="0" rIns="0" bIns="0">
            <a:noAutofit/>
          </a:bodyPr>
          <a:lstStyle>
            <a:lvl1pPr marL="0" indent="0" algn="l" defTabSz="914400" rtl="0" eaLnBrk="1" latinLnBrk="0" hangingPunct="1">
              <a:lnSpc>
                <a:spcPct val="110000"/>
              </a:lnSpc>
              <a:spcBef>
                <a:spcPts val="1000"/>
              </a:spcBef>
              <a:buFont typeface="Arial" panose="020B0604020202020204" pitchFamily="34" charset="0"/>
              <a:buNone/>
              <a:defRPr sz="2000" b="0" i="0" kern="1200">
                <a:solidFill>
                  <a:srgbClr val="4A4A4A"/>
                </a:solidFill>
                <a:latin typeface="Montserrat SemiBold"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Avoid letting equipment turn into technical debt.</a:t>
            </a:r>
            <a:endParaRPr lang="en-CA" dirty="0"/>
          </a:p>
        </p:txBody>
      </p:sp>
    </p:spTree>
    <p:extLst>
      <p:ext uri="{BB962C8B-B14F-4D97-AF65-F5344CB8AC3E}">
        <p14:creationId xmlns:p14="http://schemas.microsoft.com/office/powerpoint/2010/main" val="4220453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C0EA-0C85-4BFC-AD9D-12DDA10417A8}"/>
              </a:ext>
            </a:extLst>
          </p:cNvPr>
          <p:cNvSpPr>
            <a:spLocks noGrp="1"/>
          </p:cNvSpPr>
          <p:nvPr>
            <p:ph type="title"/>
          </p:nvPr>
        </p:nvSpPr>
        <p:spPr>
          <a:xfrm>
            <a:off x="354106" y="544769"/>
            <a:ext cx="5706969" cy="1130188"/>
          </a:xfrm>
        </p:spPr>
        <p:txBody>
          <a:bodyPr/>
          <a:lstStyle/>
          <a:p>
            <a:r>
              <a:rPr lang="en-US" dirty="0"/>
              <a:t>Manage your maintenance</a:t>
            </a:r>
            <a:endParaRPr lang="en-CA" dirty="0"/>
          </a:p>
        </p:txBody>
      </p:sp>
      <p:sp>
        <p:nvSpPr>
          <p:cNvPr id="3" name="Text Placeholder 2">
            <a:extLst>
              <a:ext uri="{FF2B5EF4-FFF2-40B4-BE49-F238E27FC236}">
                <a16:creationId xmlns:a16="http://schemas.microsoft.com/office/drawing/2014/main" id="{4F6AE72E-9018-4123-8668-322A4289063E}"/>
              </a:ext>
            </a:extLst>
          </p:cNvPr>
          <p:cNvSpPr>
            <a:spLocks noGrp="1"/>
          </p:cNvSpPr>
          <p:nvPr>
            <p:ph type="body" sz="quarter" idx="11"/>
          </p:nvPr>
        </p:nvSpPr>
        <p:spPr>
          <a:xfrm>
            <a:off x="367658" y="1643564"/>
            <a:ext cx="5515906" cy="669978"/>
          </a:xfrm>
        </p:spPr>
        <p:txBody>
          <a:bodyPr/>
          <a:lstStyle/>
          <a:p>
            <a:r>
              <a:rPr lang="en-US" dirty="0"/>
              <a:t>Too much maintenance is a symptom of too much technical debt.</a:t>
            </a:r>
            <a:endParaRPr lang="en-CA" dirty="0"/>
          </a:p>
        </p:txBody>
      </p:sp>
      <p:sp>
        <p:nvSpPr>
          <p:cNvPr id="4" name="Text Placeholder 3">
            <a:extLst>
              <a:ext uri="{FF2B5EF4-FFF2-40B4-BE49-F238E27FC236}">
                <a16:creationId xmlns:a16="http://schemas.microsoft.com/office/drawing/2014/main" id="{EB03553B-D3E0-43BB-AFCE-7A74E18D70D4}"/>
              </a:ext>
            </a:extLst>
          </p:cNvPr>
          <p:cNvSpPr>
            <a:spLocks noGrp="1"/>
          </p:cNvSpPr>
          <p:nvPr>
            <p:ph type="body" sz="quarter" idx="33"/>
          </p:nvPr>
        </p:nvSpPr>
        <p:spPr>
          <a:xfrm>
            <a:off x="371477" y="2535810"/>
            <a:ext cx="5990822" cy="3173874"/>
          </a:xfrm>
        </p:spPr>
        <p:txBody>
          <a:bodyPr/>
          <a:lstStyle/>
          <a:p>
            <a:r>
              <a:rPr lang="en-CA" sz="1600" dirty="0"/>
              <a:t>Spikes in the time spent maintaining technology can serve as the canary in the coal mine that technical debt loads are becoming unsustainable and can help you make the case to reduce technical debt.  </a:t>
            </a:r>
          </a:p>
          <a:p>
            <a:r>
              <a:rPr lang="en-CA" sz="1600" dirty="0"/>
              <a:t>Accurately tracking time allocation can be challenging. Matrixed work structures, changing day-to-day demand, and interruption-driven work all interfere with productive project work and usable and reliable capacity data.</a:t>
            </a:r>
          </a:p>
          <a:p>
            <a:r>
              <a:rPr lang="en-CA" sz="1600" dirty="0"/>
              <a:t>If you’re going to track maintenance time, make sure you have a process and an end-goal in mind. </a:t>
            </a:r>
          </a:p>
          <a:p>
            <a:r>
              <a:rPr lang="en-CA" sz="1600" dirty="0"/>
              <a:t>Use Info-Tech’s methodology, tools and templates to </a:t>
            </a:r>
            <a:r>
              <a:rPr lang="en-CA" sz="1600" i="1" dirty="0">
                <a:hlinkClick r:id="rId2"/>
              </a:rPr>
              <a:t>Establish Realistic IT Resource Management Practices</a:t>
            </a:r>
            <a:r>
              <a:rPr lang="en-CA" sz="1600" i="1" dirty="0"/>
              <a:t>.</a:t>
            </a:r>
            <a:endParaRPr lang="en-CA" sz="1600" dirty="0"/>
          </a:p>
        </p:txBody>
      </p:sp>
      <p:sp>
        <p:nvSpPr>
          <p:cNvPr id="6" name="TextBox 5">
            <a:extLst>
              <a:ext uri="{FF2B5EF4-FFF2-40B4-BE49-F238E27FC236}">
                <a16:creationId xmlns:a16="http://schemas.microsoft.com/office/drawing/2014/main" id="{5182B75A-94D2-48F8-B2A0-722B5BC3AB0C}"/>
              </a:ext>
            </a:extLst>
          </p:cNvPr>
          <p:cNvSpPr txBox="1"/>
          <p:nvPr/>
        </p:nvSpPr>
        <p:spPr>
          <a:xfrm>
            <a:off x="7440612" y="1109863"/>
            <a:ext cx="4381499" cy="4832092"/>
          </a:xfrm>
          <a:prstGeom prst="rect">
            <a:avLst/>
          </a:prstGeom>
          <a:noFill/>
        </p:spPr>
        <p:txBody>
          <a:bodyPr wrap="square">
            <a:spAutoFit/>
          </a:bodyPr>
          <a:lstStyle/>
          <a:p>
            <a:pPr algn="ctr"/>
            <a:r>
              <a:rPr lang="en-US" sz="1600" dirty="0">
                <a:solidFill>
                  <a:schemeClr val="tx1">
                    <a:lumMod val="50000"/>
                  </a:schemeClr>
                </a:solidFill>
                <a:latin typeface="Roboto Condensed Light" panose="02000000000000000000" pitchFamily="2" charset="0"/>
                <a:ea typeface="Roboto Condensed Light" panose="02000000000000000000" pitchFamily="2" charset="0"/>
              </a:rPr>
              <a:t>“I was in charge of a programming environment, which had been evolving for over 20 years. T</a:t>
            </a:r>
            <a:r>
              <a:rPr lang="en-US" sz="1600" b="0" i="0" dirty="0">
                <a:solidFill>
                  <a:schemeClr val="tx1">
                    <a:lumMod val="50000"/>
                  </a:schemeClr>
                </a:solidFill>
                <a:effectLst/>
                <a:latin typeface="Roboto Condensed Light" panose="02000000000000000000" pitchFamily="2" charset="0"/>
                <a:ea typeface="Roboto Condensed Light" panose="02000000000000000000" pitchFamily="2" charset="0"/>
              </a:rPr>
              <a:t>here was a lot of technical debt. And we got to the point where really we weren't putting out new features. And so, for a month, I had everyone record where their time went. And it turned out about </a:t>
            </a:r>
            <a:r>
              <a:rPr lang="en-US" sz="1600" b="1" i="0" dirty="0">
                <a:solidFill>
                  <a:schemeClr val="tx1">
                    <a:lumMod val="50000"/>
                  </a:schemeClr>
                </a:solidFill>
                <a:effectLst/>
                <a:latin typeface="Roboto Condensed Light" panose="02000000000000000000" pitchFamily="2" charset="0"/>
                <a:ea typeface="Roboto Condensed Light" panose="02000000000000000000" pitchFamily="2" charset="0"/>
              </a:rPr>
              <a:t>60 percent of their time </a:t>
            </a:r>
            <a:r>
              <a:rPr lang="en-US" sz="1600" b="0" i="0" dirty="0">
                <a:solidFill>
                  <a:schemeClr val="tx1">
                    <a:lumMod val="50000"/>
                  </a:schemeClr>
                </a:solidFill>
                <a:effectLst/>
                <a:latin typeface="Roboto Condensed Light" panose="02000000000000000000" pitchFamily="2" charset="0"/>
                <a:ea typeface="Roboto Condensed Light" panose="02000000000000000000" pitchFamily="2" charset="0"/>
              </a:rPr>
              <a:t>coding was spent addressing technical debt or defects … if you added meetings, there was like five percent of overall time available for new work. It was brutal. </a:t>
            </a:r>
          </a:p>
          <a:p>
            <a:pPr algn="ctr"/>
            <a:endParaRPr lang="en-US" sz="1600" dirty="0">
              <a:solidFill>
                <a:schemeClr val="tx1">
                  <a:lumMod val="50000"/>
                </a:schemeClr>
              </a:solidFill>
              <a:latin typeface="Roboto Condensed Light" panose="02000000000000000000" pitchFamily="2" charset="0"/>
              <a:ea typeface="Roboto Condensed Light" panose="02000000000000000000" pitchFamily="2" charset="0"/>
            </a:endParaRPr>
          </a:p>
          <a:p>
            <a:pPr algn="ctr"/>
            <a:r>
              <a:rPr lang="en-US" sz="1600" b="0" i="0" dirty="0">
                <a:solidFill>
                  <a:schemeClr val="tx1">
                    <a:lumMod val="50000"/>
                  </a:schemeClr>
                </a:solidFill>
                <a:effectLst/>
                <a:latin typeface="Roboto Condensed Light" panose="02000000000000000000" pitchFamily="2" charset="0"/>
                <a:ea typeface="Roboto Condensed Light" panose="02000000000000000000" pitchFamily="2" charset="0"/>
              </a:rPr>
              <a:t>I got the GM to agree to do a release to address all the technical debt. </a:t>
            </a:r>
          </a:p>
          <a:p>
            <a:pPr algn="ctr"/>
            <a:endParaRPr lang="en-US" sz="1600" b="0" i="0" dirty="0">
              <a:solidFill>
                <a:schemeClr val="tx1">
                  <a:lumMod val="50000"/>
                </a:schemeClr>
              </a:solidFill>
              <a:effectLst/>
              <a:latin typeface="Roboto Condensed Light" panose="02000000000000000000" pitchFamily="2" charset="0"/>
              <a:ea typeface="Roboto Condensed Light" panose="02000000000000000000" pitchFamily="2" charset="0"/>
            </a:endParaRPr>
          </a:p>
          <a:p>
            <a:pPr algn="ctr"/>
            <a:r>
              <a:rPr lang="en-US" sz="1600" b="0" i="0" dirty="0">
                <a:solidFill>
                  <a:schemeClr val="tx1">
                    <a:lumMod val="50000"/>
                  </a:schemeClr>
                </a:solidFill>
                <a:effectLst/>
                <a:latin typeface="Roboto Condensed Light" panose="02000000000000000000" pitchFamily="2" charset="0"/>
                <a:ea typeface="Roboto Condensed Light" panose="02000000000000000000" pitchFamily="2" charset="0"/>
              </a:rPr>
              <a:t>And our customers loved it! When we finally did the release, it was like ‘you’ve finally fixed all the problems that we’ve been hassling you about for years.’”</a:t>
            </a:r>
          </a:p>
          <a:p>
            <a:pPr algn="ctr"/>
            <a:endParaRPr lang="en-US" sz="1400" dirty="0">
              <a:solidFill>
                <a:schemeClr val="tx1">
                  <a:lumMod val="50000"/>
                </a:schemeClr>
              </a:solidFill>
              <a:latin typeface="Roboto Condensed Light" panose="02000000000000000000" pitchFamily="2" charset="0"/>
              <a:ea typeface="Roboto Condensed Light" panose="02000000000000000000" pitchFamily="2" charset="0"/>
            </a:endParaRPr>
          </a:p>
          <a:p>
            <a:pPr algn="ctr"/>
            <a:r>
              <a:rPr lang="en-CA" sz="1400" dirty="0">
                <a:solidFill>
                  <a:schemeClr val="tx1">
                    <a:lumMod val="50000"/>
                  </a:schemeClr>
                </a:solidFill>
                <a:latin typeface="Montserrat SemiBold" panose="00000700000000000000" pitchFamily="2" charset="0"/>
                <a:ea typeface="Roboto Condensed Light" panose="02000000000000000000" pitchFamily="2" charset="0"/>
              </a:rPr>
              <a:t>– Robert Fayle</a:t>
            </a:r>
          </a:p>
          <a:p>
            <a:pPr algn="ctr"/>
            <a:r>
              <a:rPr lang="en-CA" sz="1200" dirty="0">
                <a:solidFill>
                  <a:schemeClr val="tx1">
                    <a:lumMod val="50000"/>
                  </a:schemeClr>
                </a:solidFill>
                <a:latin typeface="Montserrat Medium" panose="00000600000000000000" pitchFamily="2" charset="0"/>
                <a:ea typeface="Roboto Condensed Light" panose="02000000000000000000" pitchFamily="2" charset="0"/>
              </a:rPr>
              <a:t>Research Director, Applications Practice</a:t>
            </a:r>
          </a:p>
          <a:p>
            <a:pPr algn="ctr"/>
            <a:r>
              <a:rPr lang="en-CA" sz="1200" dirty="0">
                <a:solidFill>
                  <a:schemeClr val="tx1">
                    <a:lumMod val="50000"/>
                  </a:schemeClr>
                </a:solidFill>
                <a:latin typeface="Montserrat Medium" panose="00000600000000000000" pitchFamily="2" charset="0"/>
                <a:ea typeface="Roboto Condensed Light" panose="02000000000000000000" pitchFamily="2" charset="0"/>
              </a:rPr>
              <a:t>Info-Tech Research Group</a:t>
            </a:r>
          </a:p>
        </p:txBody>
      </p:sp>
    </p:spTree>
    <p:extLst>
      <p:ext uri="{BB962C8B-B14F-4D97-AF65-F5344CB8AC3E}">
        <p14:creationId xmlns:p14="http://schemas.microsoft.com/office/powerpoint/2010/main" val="1744785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C0EA-0C85-4BFC-AD9D-12DDA10417A8}"/>
              </a:ext>
            </a:extLst>
          </p:cNvPr>
          <p:cNvSpPr>
            <a:spLocks noGrp="1"/>
          </p:cNvSpPr>
          <p:nvPr>
            <p:ph type="title"/>
          </p:nvPr>
        </p:nvSpPr>
        <p:spPr>
          <a:xfrm>
            <a:off x="354106" y="544769"/>
            <a:ext cx="11468005" cy="1130188"/>
          </a:xfrm>
        </p:spPr>
        <p:txBody>
          <a:bodyPr/>
          <a:lstStyle/>
          <a:p>
            <a:r>
              <a:rPr lang="en-US" dirty="0"/>
              <a:t>Mind the level of tech debt you own </a:t>
            </a:r>
            <a:endParaRPr lang="en-CA" dirty="0"/>
          </a:p>
        </p:txBody>
      </p:sp>
      <p:sp>
        <p:nvSpPr>
          <p:cNvPr id="3" name="Text Placeholder 2">
            <a:extLst>
              <a:ext uri="{FF2B5EF4-FFF2-40B4-BE49-F238E27FC236}">
                <a16:creationId xmlns:a16="http://schemas.microsoft.com/office/drawing/2014/main" id="{4F6AE72E-9018-4123-8668-322A4289063E}"/>
              </a:ext>
            </a:extLst>
          </p:cNvPr>
          <p:cNvSpPr>
            <a:spLocks noGrp="1"/>
          </p:cNvSpPr>
          <p:nvPr>
            <p:ph type="body" sz="quarter" idx="11"/>
          </p:nvPr>
        </p:nvSpPr>
        <p:spPr>
          <a:xfrm>
            <a:off x="354106" y="1339968"/>
            <a:ext cx="7401856" cy="669978"/>
          </a:xfrm>
        </p:spPr>
        <p:txBody>
          <a:bodyPr/>
          <a:lstStyle/>
          <a:p>
            <a:r>
              <a:rPr lang="en-US" dirty="0"/>
              <a:t>Take steps to limit the introduction of any new technical debt when the amount you already have is high.</a:t>
            </a:r>
            <a:endParaRPr lang="en-CA" dirty="0"/>
          </a:p>
        </p:txBody>
      </p:sp>
      <p:sp>
        <p:nvSpPr>
          <p:cNvPr id="4" name="Text Placeholder 3">
            <a:extLst>
              <a:ext uri="{FF2B5EF4-FFF2-40B4-BE49-F238E27FC236}">
                <a16:creationId xmlns:a16="http://schemas.microsoft.com/office/drawing/2014/main" id="{EB03553B-D3E0-43BB-AFCE-7A74E18D70D4}"/>
              </a:ext>
            </a:extLst>
          </p:cNvPr>
          <p:cNvSpPr>
            <a:spLocks noGrp="1"/>
          </p:cNvSpPr>
          <p:nvPr>
            <p:ph type="body" sz="quarter" idx="33"/>
          </p:nvPr>
        </p:nvSpPr>
        <p:spPr>
          <a:xfrm>
            <a:off x="358082" y="2355332"/>
            <a:ext cx="6385618" cy="3957900"/>
          </a:xfrm>
        </p:spPr>
        <p:txBody>
          <a:bodyPr/>
          <a:lstStyle/>
          <a:p>
            <a:r>
              <a:rPr lang="en-CA" sz="1600" dirty="0"/>
              <a:t>Because you’ll never get rid of it all, managing tech debt is a balancing act. You have to keep the impact of technical debt within manageable levels.</a:t>
            </a:r>
          </a:p>
          <a:p>
            <a:r>
              <a:rPr lang="en-CA" sz="1600" dirty="0"/>
              <a:t>Think of managing technical debt like bailing out a leaky boat.</a:t>
            </a:r>
          </a:p>
          <a:p>
            <a:r>
              <a:rPr lang="en-CA" sz="1600" dirty="0"/>
              <a:t>You can focus your energy on plugging the leaks (preventing new debt from entering the environment) or bailing out the water (getting rid of the existing debt). You have to do one or the other or at some point the boat will sink. </a:t>
            </a:r>
          </a:p>
          <a:p>
            <a:r>
              <a:rPr lang="en-CA" sz="1600" dirty="0"/>
              <a:t>The goal is to tackle debt before it becomes an unacceptable drag on the business – and before repaying the debt is unmanageable. </a:t>
            </a:r>
          </a:p>
          <a:p>
            <a:r>
              <a:rPr lang="en-CA" sz="1600" dirty="0"/>
              <a:t>Review and update the technical debt business impact analysis periodically. If your amount of debt reaches unacceptable levels, you may need to tighten rules for a period of time to avoid taking on new technical debt or redirect resources to paying more debt back.</a:t>
            </a:r>
          </a:p>
        </p:txBody>
      </p:sp>
      <p:pic>
        <p:nvPicPr>
          <p:cNvPr id="6" name="Picture 5" descr="A picture containing drawing&#10;&#10;Description automatically generated">
            <a:extLst>
              <a:ext uri="{FF2B5EF4-FFF2-40B4-BE49-F238E27FC236}">
                <a16:creationId xmlns:a16="http://schemas.microsoft.com/office/drawing/2014/main" id="{DCE27BCC-A0D0-497A-A474-925DB8D6D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269" y="2635966"/>
            <a:ext cx="4570420" cy="2665731"/>
          </a:xfrm>
          <a:prstGeom prst="rect">
            <a:avLst/>
          </a:prstGeom>
        </p:spPr>
      </p:pic>
    </p:spTree>
    <p:extLst>
      <p:ext uri="{BB962C8B-B14F-4D97-AF65-F5344CB8AC3E}">
        <p14:creationId xmlns:p14="http://schemas.microsoft.com/office/powerpoint/2010/main" val="15767179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F4220-8530-3646-AD71-C1DA0270D955}"/>
              </a:ext>
            </a:extLst>
          </p:cNvPr>
          <p:cNvSpPr/>
          <p:nvPr/>
        </p:nvSpPr>
        <p:spPr>
          <a:xfrm>
            <a:off x="7856162" y="0"/>
            <a:ext cx="4337425" cy="6858000"/>
          </a:xfrm>
          <a:prstGeom prst="rect">
            <a:avLst/>
          </a:prstGeom>
          <a:solidFill>
            <a:schemeClr val="bg2"/>
          </a:solidFill>
          <a:ln>
            <a:noFill/>
          </a:ln>
          <a:effectLst>
            <a:outerShdw blurRad="254000" sx="105000" sy="10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8" name="Table 37">
            <a:extLst>
              <a:ext uri="{FF2B5EF4-FFF2-40B4-BE49-F238E27FC236}">
                <a16:creationId xmlns:a16="http://schemas.microsoft.com/office/drawing/2014/main" id="{855E0152-6164-974F-9E73-8275AEFEEE0A}"/>
              </a:ext>
            </a:extLst>
          </p:cNvPr>
          <p:cNvGraphicFramePr>
            <a:graphicFrameLocks noGrp="1"/>
          </p:cNvGraphicFramePr>
          <p:nvPr>
            <p:extLst>
              <p:ext uri="{D42A27DB-BD31-4B8C-83A1-F6EECF244321}">
                <p14:modId xmlns:p14="http://schemas.microsoft.com/office/powerpoint/2010/main" val="3449695261"/>
              </p:ext>
            </p:extLst>
          </p:nvPr>
        </p:nvGraphicFramePr>
        <p:xfrm>
          <a:off x="7856162" y="0"/>
          <a:ext cx="4337426" cy="6858001"/>
        </p:xfrm>
        <a:graphic>
          <a:graphicData uri="http://schemas.openxmlformats.org/drawingml/2006/table">
            <a:tbl>
              <a:tblPr firstRow="1" bandRow="1">
                <a:effectLst/>
                <a:tableStyleId>{5C22544A-7EE6-4342-B048-85BDC9FD1C3A}</a:tableStyleId>
              </a:tblPr>
              <a:tblGrid>
                <a:gridCol w="2168713">
                  <a:extLst>
                    <a:ext uri="{9D8B030D-6E8A-4147-A177-3AD203B41FA5}">
                      <a16:colId xmlns:a16="http://schemas.microsoft.com/office/drawing/2014/main" val="866264451"/>
                    </a:ext>
                  </a:extLst>
                </a:gridCol>
                <a:gridCol w="2168713">
                  <a:extLst>
                    <a:ext uri="{9D8B030D-6E8A-4147-A177-3AD203B41FA5}">
                      <a16:colId xmlns:a16="http://schemas.microsoft.com/office/drawing/2014/main" val="2703970457"/>
                    </a:ext>
                  </a:extLst>
                </a:gridCol>
              </a:tblGrid>
              <a:tr h="717885">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Input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indent="0" algn="ctr">
                        <a:lnSpc>
                          <a:spcPts val="1000"/>
                        </a:lnSpc>
                        <a:spcBef>
                          <a:spcPts val="1000"/>
                        </a:spcBef>
                        <a:buFont typeface="Arial" panose="020B0604020202020204" pitchFamily="34" charset="0"/>
                        <a:buNone/>
                      </a:pPr>
                      <a:r>
                        <a:rPr lang="en-US" sz="1800" b="0" i="0" dirty="0">
                          <a:solidFill>
                            <a:schemeClr val="bg1"/>
                          </a:solidFill>
                          <a:latin typeface="Exo" panose="02000503000000000000" pitchFamily="2" charset="77"/>
                          <a:ea typeface="Roboto Condensed Light" panose="02000000000000000000" pitchFamily="2" charset="0"/>
                        </a:rPr>
                        <a:t>Output</a:t>
                      </a:r>
                    </a:p>
                  </a:txBody>
                  <a:tcPr marL="0" marR="0" marT="320040" marB="228600" anchor="ct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1610303713"/>
                  </a:ext>
                </a:extLst>
              </a:tr>
              <a:tr h="2691120">
                <a:tc>
                  <a:txBody>
                    <a:bodyPr/>
                    <a:lstStyle/>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Technical debt management techniques</a:t>
                      </a:r>
                    </a:p>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Participant viewpoints</a:t>
                      </a:r>
                    </a:p>
                    <a:p>
                      <a:pPr marL="173038" marR="0" lvl="0" indent="-173038" algn="l" defTabSz="914400" rtl="0" eaLnBrk="1" fontAlgn="auto" latinLnBrk="0" hangingPunct="1">
                        <a:lnSpc>
                          <a:spcPts val="1600"/>
                        </a:lnSpc>
                        <a:spcBef>
                          <a:spcPts val="800"/>
                        </a:spcBef>
                        <a:spcAft>
                          <a:spcPts val="0"/>
                        </a:spcAft>
                        <a:buClrTx/>
                        <a:buSzPts val="1100"/>
                        <a:buFont typeface="Arial" panose="020B0604020202020204" pitchFamily="34" charset="0"/>
                        <a:buChar char="•"/>
                        <a:tabLst/>
                        <a:defRPr/>
                      </a:pPr>
                      <a:r>
                        <a:rPr lang="en-US" sz="1200" b="0" i="0" dirty="0">
                          <a:solidFill>
                            <a:srgbClr val="000000"/>
                          </a:solidFill>
                          <a:latin typeface="Roboto Condensed Light" panose="02000000000000000000" pitchFamily="2" charset="0"/>
                          <a:ea typeface="Roboto Condensed Light" panose="02000000000000000000" pitchFamily="2" charset="0"/>
                        </a:rPr>
                        <a:t>Technical debt business impact analysis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lnB w="12700" cmpd="sng">
                      <a:noFill/>
                    </a:lnB>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Immediate next steps to improve tech debt management</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lnB w="12700" cmpd="sng">
                      <a:noFill/>
                    </a:lnB>
                    <a:solidFill>
                      <a:schemeClr val="bg1"/>
                    </a:solidFill>
                  </a:tcPr>
                </a:tc>
                <a:extLst>
                  <a:ext uri="{0D108BD9-81ED-4DB2-BD59-A6C34878D82A}">
                    <a16:rowId xmlns:a16="http://schemas.microsoft.com/office/drawing/2014/main" val="686074955"/>
                  </a:ext>
                </a:extLst>
              </a:tr>
              <a:tr h="717885">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Materials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tc>
                  <a:txBody>
                    <a:bodyPr/>
                    <a:lstStyle/>
                    <a:p>
                      <a:pPr marL="0" marR="0" lvl="0" indent="0" algn="ctr" defTabSz="914400" rtl="0" eaLnBrk="1" fontAlgn="auto" latinLnBrk="0" hangingPunct="1">
                        <a:lnSpc>
                          <a:spcPts val="1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Exo" panose="02000503000000000000" pitchFamily="2" charset="77"/>
                          <a:ea typeface="Roboto Condensed Light" panose="02000000000000000000" pitchFamily="2" charset="0"/>
                          <a:cs typeface="+mn-cs"/>
                        </a:rPr>
                        <a:t>Participants</a:t>
                      </a:r>
                    </a:p>
                  </a:txBody>
                  <a:tcPr marL="0" marR="0" marT="320040" marB="228600">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0">
                          <a:schemeClr val="accent1">
                            <a:lumMod val="60000"/>
                            <a:lumOff val="40000"/>
                          </a:schemeClr>
                        </a:gs>
                        <a:gs pos="95000">
                          <a:srgbClr val="2576B7"/>
                        </a:gs>
                      </a:gsLst>
                      <a:lin ang="3000000" scaled="0"/>
                    </a:gradFill>
                  </a:tcPr>
                </a:tc>
                <a:extLst>
                  <a:ext uri="{0D108BD9-81ED-4DB2-BD59-A6C34878D82A}">
                    <a16:rowId xmlns:a16="http://schemas.microsoft.com/office/drawing/2014/main" val="4151227522"/>
                  </a:ext>
                </a:extLst>
              </a:tr>
              <a:tr h="2731111">
                <a:tc>
                  <a:txBody>
                    <a:bodyPr/>
                    <a:lstStyle/>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Flip chart paper</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“Dot” stickers or whiteboard markers.</a:t>
                      </a:r>
                    </a:p>
                    <a:p>
                      <a:pPr marL="173038" indent="-173038" rtl="0">
                        <a:lnSpc>
                          <a:spcPts val="1600"/>
                        </a:lnSpc>
                        <a:spcBef>
                          <a:spcPts val="800"/>
                        </a:spcBef>
                        <a:buSzPts val="1100"/>
                        <a:buFont typeface="Arial" panose="020B0604020202020204" pitchFamily="34" charset="0"/>
                        <a:buChar char="•"/>
                        <a:tabLst/>
                      </a:pPr>
                      <a:r>
                        <a:rPr lang="en-US" sz="1200" b="0" i="0" u="none" strike="noStrike" baseline="0" dirty="0">
                          <a:solidFill>
                            <a:srgbClr val="000000"/>
                          </a:solidFill>
                          <a:latin typeface="Roboto Condensed Light" panose="02000000000000000000" pitchFamily="2" charset="0"/>
                          <a:ea typeface="Roboto Condensed Light" panose="02000000000000000000" pitchFamily="2" charset="0"/>
                        </a:rPr>
                        <a:t>Sticky notes</a:t>
                      </a:r>
                    </a:p>
                    <a:p>
                      <a:pPr marL="173038" indent="-173038"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p>
                      <a:pPr marL="182563" indent="-182563" rtl="0">
                        <a:lnSpc>
                          <a:spcPts val="1600"/>
                        </a:lnSpc>
                        <a:spcBef>
                          <a:spcPts val="800"/>
                        </a:spcBef>
                        <a:buSzPts val="1100"/>
                        <a:buFont typeface="Arial" panose="020B0604020202020204" pitchFamily="34" charset="0"/>
                        <a:buChar char="•"/>
                        <a:tabLst/>
                      </a:pPr>
                      <a:endParaRPr lang="en-US" sz="1200" b="0" i="0" u="none" strike="noStrike" baseline="0" dirty="0">
                        <a:solidFill>
                          <a:srgbClr val="000000"/>
                        </a:solidFill>
                        <a:latin typeface="Roboto Condensed Light" panose="02000000000000000000" pitchFamily="2" charset="0"/>
                        <a:ea typeface="Roboto Condensed Light" panose="02000000000000000000" pitchFamily="2" charset="0"/>
                      </a:endParaRPr>
                    </a:p>
                  </a:txBody>
                  <a:tcPr marL="288000" marR="288000" marT="251999" marB="288000">
                    <a:lnR w="3175" cap="flat" cmpd="sng" algn="ctr">
                      <a:solidFill>
                        <a:schemeClr val="bg1">
                          <a:lumMod val="75000"/>
                        </a:schemeClr>
                      </a:solidFill>
                      <a:prstDash val="solid"/>
                      <a:round/>
                      <a:headEnd type="none" w="med" len="med"/>
                      <a:tailEnd type="none" w="med" len="med"/>
                    </a:lnR>
                    <a:lnT w="38100" cmpd="sng">
                      <a:noFill/>
                    </a:lnT>
                    <a:solidFill>
                      <a:schemeClr val="bg1"/>
                    </a:solidFill>
                  </a:tcPr>
                </a:tc>
                <a:tc>
                  <a:txBody>
                    <a:bodyPr/>
                    <a:lstStyle/>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Tech Debt Exercise Facilitator</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Management</a:t>
                      </a:r>
                    </a:p>
                    <a:p>
                      <a:pPr marL="173038" indent="-173038">
                        <a:lnSpc>
                          <a:spcPts val="1600"/>
                        </a:lnSpc>
                        <a:spcBef>
                          <a:spcPts val="800"/>
                        </a:spcBef>
                        <a:buFont typeface="Arial" panose="020B0604020202020204" pitchFamily="34" charset="0"/>
                        <a:buChar char="•"/>
                        <a:tabLst/>
                      </a:pPr>
                      <a:r>
                        <a:rPr lang="en-US" sz="1200" b="0" i="0" dirty="0">
                          <a:solidFill>
                            <a:srgbClr val="000000"/>
                          </a:solidFill>
                          <a:latin typeface="Roboto Condensed Light" panose="02000000000000000000" pitchFamily="2" charset="0"/>
                          <a:ea typeface="Roboto Condensed Light" panose="02000000000000000000" pitchFamily="2" charset="0"/>
                        </a:rPr>
                        <a:t>IT SMEs</a:t>
                      </a:r>
                    </a:p>
                  </a:txBody>
                  <a:tcPr marL="288000" marR="288000" marT="251999" marB="288000">
                    <a:lnL w="3175" cap="flat" cmpd="sng" algn="ctr">
                      <a:solidFill>
                        <a:schemeClr val="bg1">
                          <a:lumMod val="75000"/>
                        </a:schemeClr>
                      </a:solidFill>
                      <a:prstDash val="solid"/>
                      <a:round/>
                      <a:headEnd type="none" w="med" len="med"/>
                      <a:tailEnd type="none" w="med" len="med"/>
                    </a:lnL>
                    <a:lnT w="38100" cmpd="sng">
                      <a:noFill/>
                    </a:lnT>
                    <a:solidFill>
                      <a:schemeClr val="bg1"/>
                    </a:solidFill>
                  </a:tcPr>
                </a:tc>
                <a:extLst>
                  <a:ext uri="{0D108BD9-81ED-4DB2-BD59-A6C34878D82A}">
                    <a16:rowId xmlns:a16="http://schemas.microsoft.com/office/drawing/2014/main" val="2918002838"/>
                  </a:ext>
                </a:extLst>
              </a:tr>
            </a:tbl>
          </a:graphicData>
        </a:graphic>
      </p:graphicFrame>
      <p:sp>
        <p:nvSpPr>
          <p:cNvPr id="3" name="Title 2">
            <a:extLst>
              <a:ext uri="{FF2B5EF4-FFF2-40B4-BE49-F238E27FC236}">
                <a16:creationId xmlns:a16="http://schemas.microsoft.com/office/drawing/2014/main" id="{5E75BB4F-3BD6-3E47-844A-0D1C1B77ED32}"/>
              </a:ext>
            </a:extLst>
          </p:cNvPr>
          <p:cNvSpPr>
            <a:spLocks noGrp="1"/>
          </p:cNvSpPr>
          <p:nvPr>
            <p:ph type="title"/>
          </p:nvPr>
        </p:nvSpPr>
        <p:spPr>
          <a:xfrm>
            <a:off x="354106" y="544769"/>
            <a:ext cx="6773242" cy="1130188"/>
          </a:xfrm>
        </p:spPr>
        <p:txBody>
          <a:bodyPr/>
          <a:lstStyle/>
          <a:p>
            <a:r>
              <a:rPr lang="en-US" dirty="0">
                <a:solidFill>
                  <a:srgbClr val="2576B7"/>
                </a:solidFill>
              </a:rPr>
              <a:t>3.2.1 </a:t>
            </a:r>
            <a:r>
              <a:rPr lang="en-US" dirty="0"/>
              <a:t>Improve ongoing tech debt management</a:t>
            </a:r>
          </a:p>
        </p:txBody>
      </p:sp>
      <p:sp>
        <p:nvSpPr>
          <p:cNvPr id="4" name="Text Placeholder 3">
            <a:extLst>
              <a:ext uri="{FF2B5EF4-FFF2-40B4-BE49-F238E27FC236}">
                <a16:creationId xmlns:a16="http://schemas.microsoft.com/office/drawing/2014/main" id="{7E6D4A53-04AD-4347-B2E1-D571EE0378C6}"/>
              </a:ext>
            </a:extLst>
          </p:cNvPr>
          <p:cNvSpPr>
            <a:spLocks noGrp="1"/>
          </p:cNvSpPr>
          <p:nvPr>
            <p:ph type="body" sz="quarter" idx="11"/>
          </p:nvPr>
        </p:nvSpPr>
        <p:spPr>
          <a:xfrm>
            <a:off x="354105" y="1674957"/>
            <a:ext cx="4116208" cy="474685"/>
          </a:xfrm>
        </p:spPr>
        <p:txBody>
          <a:bodyPr/>
          <a:lstStyle/>
          <a:p>
            <a:r>
              <a:rPr lang="en-US" sz="1600" dirty="0">
                <a:latin typeface="Exo" panose="02000503000000000000" pitchFamily="2" charset="77"/>
              </a:rPr>
              <a:t>1 hour</a:t>
            </a:r>
          </a:p>
        </p:txBody>
      </p:sp>
      <p:sp>
        <p:nvSpPr>
          <p:cNvPr id="5" name="Rectangle 4">
            <a:extLst>
              <a:ext uri="{FF2B5EF4-FFF2-40B4-BE49-F238E27FC236}">
                <a16:creationId xmlns:a16="http://schemas.microsoft.com/office/drawing/2014/main" id="{FEDE3E68-0BDE-4EB7-AC7C-4AF4D19E0193}"/>
              </a:ext>
            </a:extLst>
          </p:cNvPr>
          <p:cNvSpPr/>
          <p:nvPr/>
        </p:nvSpPr>
        <p:spPr>
          <a:xfrm>
            <a:off x="354104" y="2157203"/>
            <a:ext cx="3365639" cy="4062651"/>
          </a:xfrm>
          <a:prstGeom prst="rect">
            <a:avLst/>
          </a:prstGeom>
        </p:spPr>
        <p:txBody>
          <a:bodyPr wrap="square">
            <a:spAutoFit/>
          </a:bodyPr>
          <a:lstStyle/>
          <a:p>
            <a:pPr marL="342900" indent="-342900">
              <a:spcAft>
                <a:spcPts val="600"/>
              </a:spcAft>
              <a:buFont typeface="+mj-lt"/>
              <a:buAutoNum type="arabicPeriod"/>
            </a:pPr>
            <a:r>
              <a:rPr lang="en-US" sz="1400" dirty="0">
                <a:latin typeface="Roboto Condensed Light" panose="02000000000000000000" pitchFamily="2" charset="0"/>
                <a:ea typeface="Roboto Condensed Light" panose="02000000000000000000" pitchFamily="2" charset="0"/>
              </a:rPr>
              <a:t>Write out the six areas of focus for technical debt management, at right, on a whiteboard.</a:t>
            </a:r>
          </a:p>
          <a:p>
            <a:pPr marL="342900" indent="-342900">
              <a:spcAft>
                <a:spcPts val="600"/>
              </a:spcAft>
              <a:buFont typeface="+mj-lt"/>
              <a:buAutoNum type="arabicPeriod"/>
            </a:pPr>
            <a:r>
              <a:rPr lang="en-US" sz="1400" dirty="0">
                <a:latin typeface="Roboto Condensed Light" panose="02000000000000000000" pitchFamily="2" charset="0"/>
                <a:ea typeface="Roboto Condensed Light" panose="02000000000000000000" pitchFamily="2" charset="0"/>
              </a:rPr>
              <a:t>Give each participant three “dots” and ask them to vote on the area of focus most in need of urgent attention and improvement.</a:t>
            </a:r>
          </a:p>
          <a:p>
            <a:pPr marL="342900" indent="-342900">
              <a:spcAft>
                <a:spcPts val="600"/>
              </a:spcAft>
              <a:buFont typeface="+mj-lt"/>
              <a:buAutoNum type="arabicPeriod"/>
            </a:pPr>
            <a:r>
              <a:rPr lang="en-US" sz="1400" dirty="0">
                <a:latin typeface="Roboto Condensed Light" panose="02000000000000000000" pitchFamily="2" charset="0"/>
                <a:ea typeface="Roboto Condensed Light" panose="02000000000000000000" pitchFamily="2" charset="0"/>
              </a:rPr>
              <a:t>Take the two areas of improvement with the most dots. For each area, identify at least three actions you can take in the immediate future that can improve technical debt management.</a:t>
            </a:r>
          </a:p>
          <a:p>
            <a:pPr marL="342900" indent="-342900">
              <a:spcAft>
                <a:spcPts val="600"/>
              </a:spcAft>
              <a:buFont typeface="+mj-lt"/>
              <a:buAutoNum type="arabicPeriod"/>
            </a:pPr>
            <a:r>
              <a:rPr lang="en-US" sz="1400" dirty="0">
                <a:latin typeface="Roboto Condensed Light" panose="02000000000000000000" pitchFamily="2" charset="0"/>
                <a:ea typeface="Roboto Condensed Light" panose="02000000000000000000" pitchFamily="2" charset="0"/>
              </a:rPr>
              <a:t>Assign each next action to one of the participants.</a:t>
            </a:r>
          </a:p>
          <a:p>
            <a:pPr marL="342900" indent="-342900">
              <a:spcAft>
                <a:spcPts val="600"/>
              </a:spcAft>
              <a:buFont typeface="+mj-lt"/>
              <a:buAutoNum type="arabicPeriod"/>
            </a:pPr>
            <a:r>
              <a:rPr lang="en-US" sz="1400" dirty="0">
                <a:latin typeface="Roboto Condensed Light" panose="02000000000000000000" pitchFamily="2" charset="0"/>
                <a:ea typeface="Roboto Condensed Light" panose="02000000000000000000" pitchFamily="2" charset="0"/>
              </a:rPr>
              <a:t>Add any items that would need executive approval to your copy of the </a:t>
            </a:r>
            <a:r>
              <a:rPr lang="en-US" sz="1400" i="1" dirty="0">
                <a:latin typeface="Roboto Condensed Light" panose="02000000000000000000" pitchFamily="2" charset="0"/>
                <a:ea typeface="Roboto Condensed Light" panose="02000000000000000000" pitchFamily="2" charset="0"/>
                <a:hlinkClick r:id="rId3"/>
              </a:rPr>
              <a:t>Technical Debt Executive Summary</a:t>
            </a:r>
            <a:r>
              <a:rPr lang="en-US" sz="1400" dirty="0">
                <a:latin typeface="Roboto Condensed Light" panose="02000000000000000000" pitchFamily="2" charset="0"/>
                <a:ea typeface="Roboto Condensed Light" panose="02000000000000000000" pitchFamily="2" charset="0"/>
                <a:hlinkClick r:id="rId3"/>
              </a:rPr>
              <a:t> </a:t>
            </a:r>
            <a:r>
              <a:rPr lang="en-US" sz="1400" i="1" dirty="0">
                <a:latin typeface="Roboto Condensed Light" panose="02000000000000000000" pitchFamily="2" charset="0"/>
                <a:ea typeface="Roboto Condensed Light" panose="02000000000000000000" pitchFamily="2" charset="0"/>
                <a:hlinkClick r:id="rId3"/>
              </a:rPr>
              <a:t>Presentation</a:t>
            </a:r>
            <a:r>
              <a:rPr lang="en-US" sz="1400" i="1" dirty="0">
                <a:latin typeface="Roboto Condensed Light" panose="02000000000000000000" pitchFamily="2" charset="0"/>
                <a:ea typeface="Roboto Condensed Light" panose="02000000000000000000" pitchFamily="2" charset="0"/>
              </a:rPr>
              <a:t>.</a:t>
            </a:r>
          </a:p>
        </p:txBody>
      </p:sp>
      <p:graphicFrame>
        <p:nvGraphicFramePr>
          <p:cNvPr id="6" name="Table 5">
            <a:extLst>
              <a:ext uri="{FF2B5EF4-FFF2-40B4-BE49-F238E27FC236}">
                <a16:creationId xmlns:a16="http://schemas.microsoft.com/office/drawing/2014/main" id="{AF5C93C2-21B0-4FFA-AF06-A867A4CA3393}"/>
              </a:ext>
            </a:extLst>
          </p:cNvPr>
          <p:cNvGraphicFramePr>
            <a:graphicFrameLocks noGrp="1"/>
          </p:cNvGraphicFramePr>
          <p:nvPr>
            <p:extLst>
              <p:ext uri="{D42A27DB-BD31-4B8C-83A1-F6EECF244321}">
                <p14:modId xmlns:p14="http://schemas.microsoft.com/office/powerpoint/2010/main" val="4036534237"/>
              </p:ext>
            </p:extLst>
          </p:nvPr>
        </p:nvGraphicFramePr>
        <p:xfrm>
          <a:off x="4337428" y="2015230"/>
          <a:ext cx="3021158" cy="4394448"/>
        </p:xfrm>
        <a:graphic>
          <a:graphicData uri="http://schemas.openxmlformats.org/drawingml/2006/table">
            <a:tbl>
              <a:tblPr firstRow="1" bandRow="1">
                <a:tableStyleId>{5C22544A-7EE6-4342-B048-85BDC9FD1C3A}</a:tableStyleId>
              </a:tblPr>
              <a:tblGrid>
                <a:gridCol w="3021158">
                  <a:extLst>
                    <a:ext uri="{9D8B030D-6E8A-4147-A177-3AD203B41FA5}">
                      <a16:colId xmlns:a16="http://schemas.microsoft.com/office/drawing/2014/main" val="335487111"/>
                    </a:ext>
                  </a:extLst>
                </a:gridCol>
              </a:tblGrid>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Track new tech debt. </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5128501"/>
                  </a:ext>
                </a:extLst>
              </a:tr>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Improve architectural practices. </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31463818"/>
                  </a:ext>
                </a:extLst>
              </a:tr>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Improve problem management practices.</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28880"/>
                  </a:ext>
                </a:extLst>
              </a:tr>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Budget for replacements. </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13212510"/>
                  </a:ext>
                </a:extLst>
              </a:tr>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Manage the time spent on maintenance activities. </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38178079"/>
                  </a:ext>
                </a:extLst>
              </a:tr>
              <a:tr h="732408">
                <a:tc>
                  <a:txBody>
                    <a:bodyPr/>
                    <a:lstStyle/>
                    <a:p>
                      <a:pPr algn="ctr"/>
                      <a:r>
                        <a:rPr lang="en-US" sz="1600" b="0" i="0" dirty="0">
                          <a:solidFill>
                            <a:srgbClr val="000000"/>
                          </a:solidFill>
                          <a:latin typeface="Roboto Condensed Light" panose="02000000000000000000" pitchFamily="2" charset="0"/>
                          <a:ea typeface="Roboto Condensed Light" panose="02000000000000000000" pitchFamily="2" charset="0"/>
                        </a:rPr>
                        <a:t>Continue to track and measure technical debt. </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037322"/>
                  </a:ext>
                </a:extLst>
              </a:tr>
            </a:tbl>
          </a:graphicData>
        </a:graphic>
      </p:graphicFrame>
    </p:spTree>
    <p:extLst>
      <p:ext uri="{BB962C8B-B14F-4D97-AF65-F5344CB8AC3E}">
        <p14:creationId xmlns:p14="http://schemas.microsoft.com/office/powerpoint/2010/main" val="1303264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4D8B41F-FABB-48A2-BB85-46D684274E63}"/>
              </a:ext>
            </a:extLst>
          </p:cNvPr>
          <p:cNvSpPr>
            <a:spLocks noGrp="1"/>
          </p:cNvSpPr>
          <p:nvPr>
            <p:ph type="body" sz="quarter" idx="19"/>
          </p:nvPr>
        </p:nvSpPr>
        <p:spPr/>
        <p:txBody>
          <a:bodyPr/>
          <a:lstStyle/>
          <a:p>
            <a:r>
              <a:rPr lang="en-US" b="1" dirty="0">
                <a:hlinkClick r:id="rId2"/>
              </a:rPr>
              <a:t>Modernize Your Applications</a:t>
            </a:r>
            <a:endParaRPr lang="en-CA" b="1" dirty="0"/>
          </a:p>
        </p:txBody>
      </p:sp>
      <p:sp>
        <p:nvSpPr>
          <p:cNvPr id="7" name="Text Placeholder 6">
            <a:extLst>
              <a:ext uri="{FF2B5EF4-FFF2-40B4-BE49-F238E27FC236}">
                <a16:creationId xmlns:a16="http://schemas.microsoft.com/office/drawing/2014/main" id="{238704BE-B0DB-4509-928D-D75F47D8B87B}"/>
              </a:ext>
            </a:extLst>
          </p:cNvPr>
          <p:cNvSpPr>
            <a:spLocks noGrp="1"/>
          </p:cNvSpPr>
          <p:nvPr>
            <p:ph type="body" sz="quarter" idx="21"/>
          </p:nvPr>
        </p:nvSpPr>
        <p:spPr/>
        <p:txBody>
          <a:bodyPr/>
          <a:lstStyle/>
          <a:p>
            <a:r>
              <a:rPr lang="en-US" b="1" dirty="0">
                <a:hlinkClick r:id="rId3"/>
              </a:rPr>
              <a:t>Build an Infrastructure Roadmap</a:t>
            </a:r>
            <a:endParaRPr lang="en-CA" b="1" dirty="0"/>
          </a:p>
        </p:txBody>
      </p:sp>
      <p:sp>
        <p:nvSpPr>
          <p:cNvPr id="8" name="Text Placeholder 7">
            <a:extLst>
              <a:ext uri="{FF2B5EF4-FFF2-40B4-BE49-F238E27FC236}">
                <a16:creationId xmlns:a16="http://schemas.microsoft.com/office/drawing/2014/main" id="{CD03BEDF-73EE-4DC5-A41D-958A416CBF3B}"/>
              </a:ext>
            </a:extLst>
          </p:cNvPr>
          <p:cNvSpPr>
            <a:spLocks noGrp="1"/>
          </p:cNvSpPr>
          <p:nvPr>
            <p:ph type="body" sz="quarter" idx="23"/>
          </p:nvPr>
        </p:nvSpPr>
        <p:spPr/>
        <p:txBody>
          <a:bodyPr/>
          <a:lstStyle/>
          <a:p>
            <a:r>
              <a:rPr lang="en-US" b="1" dirty="0">
                <a:hlinkClick r:id="rId4"/>
              </a:rPr>
              <a:t>Modernize Data Architecture</a:t>
            </a:r>
            <a:endParaRPr lang="en-CA" b="1" dirty="0"/>
          </a:p>
        </p:txBody>
      </p:sp>
      <p:sp>
        <p:nvSpPr>
          <p:cNvPr id="12" name="Title 11">
            <a:extLst>
              <a:ext uri="{FF2B5EF4-FFF2-40B4-BE49-F238E27FC236}">
                <a16:creationId xmlns:a16="http://schemas.microsoft.com/office/drawing/2014/main" id="{77E40F11-F59C-394D-B383-F8BED794FC1F}"/>
              </a:ext>
            </a:extLst>
          </p:cNvPr>
          <p:cNvSpPr>
            <a:spLocks noGrp="1"/>
          </p:cNvSpPr>
          <p:nvPr>
            <p:ph type="title"/>
          </p:nvPr>
        </p:nvSpPr>
        <p:spPr/>
        <p:txBody>
          <a:bodyPr/>
          <a:lstStyle/>
          <a:p>
            <a:r>
              <a:rPr lang="en-US" dirty="0"/>
              <a:t>Related Info-Tech Research</a:t>
            </a:r>
          </a:p>
        </p:txBody>
      </p:sp>
      <p:sp>
        <p:nvSpPr>
          <p:cNvPr id="9" name="Text Placeholder 8">
            <a:extLst>
              <a:ext uri="{FF2B5EF4-FFF2-40B4-BE49-F238E27FC236}">
                <a16:creationId xmlns:a16="http://schemas.microsoft.com/office/drawing/2014/main" id="{4AD59998-D96D-4017-B011-9ECE2B00DD0A}"/>
              </a:ext>
            </a:extLst>
          </p:cNvPr>
          <p:cNvSpPr>
            <a:spLocks noGrp="1"/>
          </p:cNvSpPr>
          <p:nvPr>
            <p:ph type="body" sz="quarter" idx="33"/>
          </p:nvPr>
        </p:nvSpPr>
        <p:spPr>
          <a:xfrm>
            <a:off x="6495828" y="1061881"/>
            <a:ext cx="5397722" cy="989796"/>
          </a:xfrm>
        </p:spPr>
        <p:txBody>
          <a:bodyPr/>
          <a:lstStyle/>
          <a:p>
            <a:pPr marL="0" indent="0">
              <a:buNone/>
            </a:pPr>
            <a:r>
              <a:rPr lang="en-US" sz="1400" b="1" i="0" dirty="0">
                <a:solidFill>
                  <a:srgbClr val="000000"/>
                </a:solidFill>
                <a:effectLst/>
              </a:rPr>
              <a:t>Build your digital applications to support continuous modernization. </a:t>
            </a:r>
            <a:r>
              <a:rPr lang="en-US" sz="1400" i="0" dirty="0">
                <a:solidFill>
                  <a:srgbClr val="000000"/>
                </a:solidFill>
                <a:effectLst/>
              </a:rPr>
              <a:t>Needs change rapidly, and customers and users expect software to follow suit. Create a vision for your application portfolio, define an approach to modernization, and build a roadmap to realize your vision.</a:t>
            </a:r>
            <a:endParaRPr lang="en-CA" sz="1400" dirty="0"/>
          </a:p>
        </p:txBody>
      </p:sp>
      <p:sp>
        <p:nvSpPr>
          <p:cNvPr id="10" name="Text Placeholder 9">
            <a:extLst>
              <a:ext uri="{FF2B5EF4-FFF2-40B4-BE49-F238E27FC236}">
                <a16:creationId xmlns:a16="http://schemas.microsoft.com/office/drawing/2014/main" id="{4B82B93D-F84D-4F5B-AAB8-5547DFD7DF31}"/>
              </a:ext>
            </a:extLst>
          </p:cNvPr>
          <p:cNvSpPr>
            <a:spLocks noGrp="1"/>
          </p:cNvSpPr>
          <p:nvPr>
            <p:ph type="body" sz="quarter" idx="34"/>
          </p:nvPr>
        </p:nvSpPr>
        <p:spPr/>
        <p:txBody>
          <a:bodyPr/>
          <a:lstStyle/>
          <a:p>
            <a:pPr marL="0" indent="0">
              <a:buNone/>
            </a:pPr>
            <a:r>
              <a:rPr lang="en-US" sz="1400" b="1" i="0" dirty="0">
                <a:solidFill>
                  <a:srgbClr val="000000"/>
                </a:solidFill>
                <a:effectLst/>
              </a:rPr>
              <a:t>Infrastructure must position itself as the broker for new technologies. </a:t>
            </a:r>
            <a:r>
              <a:rPr lang="en-US" sz="1400" b="0" i="0" dirty="0">
                <a:solidFill>
                  <a:srgbClr val="000000"/>
                </a:solidFill>
                <a:effectLst/>
              </a:rPr>
              <a:t>Who better to evaluate for fit, fitness, and risk? Create a roadmap that is a process, not a document; a framework for aligning </a:t>
            </a:r>
            <a:r>
              <a:rPr lang="en-US" sz="1400" dirty="0"/>
              <a:t>business needs to supporting IT infrastructure projects.</a:t>
            </a:r>
            <a:endParaRPr lang="en-US" sz="1400" b="0" i="0" dirty="0">
              <a:solidFill>
                <a:srgbClr val="000000"/>
              </a:solidFill>
              <a:effectLst/>
            </a:endParaRPr>
          </a:p>
        </p:txBody>
      </p:sp>
      <p:sp>
        <p:nvSpPr>
          <p:cNvPr id="11" name="Text Placeholder 10">
            <a:extLst>
              <a:ext uri="{FF2B5EF4-FFF2-40B4-BE49-F238E27FC236}">
                <a16:creationId xmlns:a16="http://schemas.microsoft.com/office/drawing/2014/main" id="{501F5395-323A-495A-916E-F404F5CABA17}"/>
              </a:ext>
            </a:extLst>
          </p:cNvPr>
          <p:cNvSpPr>
            <a:spLocks noGrp="1"/>
          </p:cNvSpPr>
          <p:nvPr>
            <p:ph type="body" sz="quarter" idx="35"/>
          </p:nvPr>
        </p:nvSpPr>
        <p:spPr>
          <a:xfrm>
            <a:off x="6495828" y="4564553"/>
            <a:ext cx="5397722" cy="989796"/>
          </a:xfrm>
        </p:spPr>
        <p:txBody>
          <a:bodyPr/>
          <a:lstStyle/>
          <a:p>
            <a:pPr marL="0" indent="0" algn="l">
              <a:buNone/>
            </a:pPr>
            <a:r>
              <a:rPr lang="en-US" sz="1400" b="1" i="0" dirty="0">
                <a:solidFill>
                  <a:srgbClr val="000000"/>
                </a:solidFill>
                <a:effectLst/>
              </a:rPr>
              <a:t>At the heart of the insights-driven enterprise is a modern data environment</a:t>
            </a:r>
            <a:r>
              <a:rPr lang="en-US" sz="1400" b="0" i="0" dirty="0">
                <a:solidFill>
                  <a:srgbClr val="000000"/>
                </a:solidFill>
                <a:effectLst/>
              </a:rPr>
              <a:t> anchored in fit-for-purpose data architectures. Perform a diagnostic assessment of your architecture and identify a target state for your environment. </a:t>
            </a:r>
          </a:p>
        </p:txBody>
      </p:sp>
      <p:pic>
        <p:nvPicPr>
          <p:cNvPr id="2050" name="Picture 2">
            <a:extLst>
              <a:ext uri="{FF2B5EF4-FFF2-40B4-BE49-F238E27FC236}">
                <a16:creationId xmlns:a16="http://schemas.microsoft.com/office/drawing/2014/main" id="{3A9F848E-76C1-44A7-8D0A-4C246A70D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362" y="530020"/>
            <a:ext cx="2708545" cy="1543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AB854C-DC15-4C70-8D40-EAF0CACA66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2363" y="2297433"/>
            <a:ext cx="2708546" cy="15433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346B797-FC5F-4580-A304-718E3CE4E6C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662361" y="4099339"/>
            <a:ext cx="2708545" cy="147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1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354106" y="530021"/>
            <a:ext cx="6618194" cy="1130188"/>
          </a:xfrm>
        </p:spPr>
        <p:txBody>
          <a:bodyPr/>
          <a:lstStyle/>
          <a:p>
            <a:r>
              <a:rPr lang="en-US" dirty="0">
                <a:solidFill>
                  <a:srgbClr val="2576B7"/>
                </a:solidFill>
              </a:rPr>
              <a:t>Tackle a mountain of technical debt</a:t>
            </a:r>
          </a:p>
        </p:txBody>
      </p:sp>
      <p:sp>
        <p:nvSpPr>
          <p:cNvPr id="7" name="Text Placeholder 6">
            <a:extLst>
              <a:ext uri="{FF2B5EF4-FFF2-40B4-BE49-F238E27FC236}">
                <a16:creationId xmlns:a16="http://schemas.microsoft.com/office/drawing/2014/main" id="{68B9093A-6C76-4D5C-A83A-7045BC4E2AF3}"/>
              </a:ext>
            </a:extLst>
          </p:cNvPr>
          <p:cNvSpPr txBox="1">
            <a:spLocks/>
          </p:cNvSpPr>
          <p:nvPr/>
        </p:nvSpPr>
        <p:spPr>
          <a:xfrm>
            <a:off x="371474" y="1326943"/>
            <a:ext cx="6836995" cy="658554"/>
          </a:xfrm>
          <a:prstGeom prst="rect">
            <a:avLst/>
          </a:prstGeom>
        </p:spPr>
        <p:txBody>
          <a:bodyPr lIns="0" tIns="0" rIns="0" bIns="0">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a:solidFill>
                  <a:srgbClr val="848585"/>
                </a:solidFill>
                <a:latin typeface="Montserrat SemiBold"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4A4A4A"/>
              </a:solidFill>
            </a:endParaRPr>
          </a:p>
        </p:txBody>
      </p:sp>
      <p:sp>
        <p:nvSpPr>
          <p:cNvPr id="8" name="Text Placeholder 7">
            <a:extLst>
              <a:ext uri="{FF2B5EF4-FFF2-40B4-BE49-F238E27FC236}">
                <a16:creationId xmlns:a16="http://schemas.microsoft.com/office/drawing/2014/main" id="{A9187ECB-6A0B-445C-B2F7-BB5522D72622}"/>
              </a:ext>
            </a:extLst>
          </p:cNvPr>
          <p:cNvSpPr txBox="1">
            <a:spLocks/>
          </p:cNvSpPr>
          <p:nvPr/>
        </p:nvSpPr>
        <p:spPr>
          <a:xfrm>
            <a:off x="354105" y="1860764"/>
            <a:ext cx="7218269" cy="4635286"/>
          </a:xfrm>
          <a:prstGeom prst="rect">
            <a:avLst/>
          </a:prstGeom>
        </p:spPr>
        <p:txBody>
          <a:bodyPr lIns="90000" tIns="0" rIns="9000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nSpc>
                <a:spcPct val="100000"/>
              </a:lnSpc>
              <a:spcAft>
                <a:spcPts val="1200"/>
              </a:spcAft>
              <a:buFont typeface="Arial" panose="020B0604020202020204" pitchFamily="34" charset="0"/>
              <a:buChar char="•"/>
            </a:pPr>
            <a:r>
              <a:rPr lang="en-CA" sz="1800" dirty="0">
                <a:solidFill>
                  <a:srgbClr val="000000"/>
                </a:solidFill>
              </a:rPr>
              <a:t>Technical debt describes the result of avoided costs that over time cause ongoing business impact. Tech debt creates friction for your IT and business staff; frustrates your customers; limits your flexibility, competitiveness, and resilience; and erodes business value.</a:t>
            </a:r>
          </a:p>
          <a:p>
            <a:pPr marL="285750" lvl="0" indent="-285750">
              <a:lnSpc>
                <a:spcPct val="100000"/>
              </a:lnSpc>
              <a:spcAft>
                <a:spcPts val="1200"/>
              </a:spcAft>
              <a:buFont typeface="Arial" panose="020B0604020202020204" pitchFamily="34" charset="0"/>
              <a:buChar char="•"/>
            </a:pPr>
            <a:r>
              <a:rPr lang="en-CA" sz="1800" dirty="0">
                <a:solidFill>
                  <a:srgbClr val="000000"/>
                </a:solidFill>
              </a:rPr>
              <a:t>Most organizations have a significant and growing technical debt portfolio.</a:t>
            </a:r>
          </a:p>
          <a:p>
            <a:pPr marL="285750" lvl="0" indent="-285750">
              <a:lnSpc>
                <a:spcPct val="100000"/>
              </a:lnSpc>
              <a:spcAft>
                <a:spcPts val="1200"/>
              </a:spcAft>
              <a:buFont typeface="Arial" panose="020B0604020202020204" pitchFamily="34" charset="0"/>
              <a:buChar char="•"/>
            </a:pPr>
            <a:r>
              <a:rPr lang="en-CA" sz="1800" dirty="0">
                <a:solidFill>
                  <a:srgbClr val="000000"/>
                </a:solidFill>
                <a:latin typeface="Roboto Condensed Light" panose="02000000000000000000" pitchFamily="2" charset="0"/>
                <a:ea typeface="Roboto Condensed Light" panose="02000000000000000000" pitchFamily="2" charset="0"/>
              </a:rPr>
              <a:t>L</a:t>
            </a:r>
            <a:r>
              <a:rPr lang="en-US" sz="1800" dirty="0">
                <a:solidFill>
                  <a:srgbClr val="000000"/>
                </a:solidFill>
                <a:latin typeface="Roboto Condensed Light" panose="02000000000000000000" pitchFamily="2" charset="0"/>
                <a:ea typeface="Roboto Condensed Light" panose="02000000000000000000" pitchFamily="2" charset="0"/>
              </a:rPr>
              <a:t>eft unaddressed, tech debt can become an existential threat that risks your organization’s ability to effectively compete and serve its customers. </a:t>
            </a:r>
            <a:r>
              <a:rPr lang="en-CA" sz="1800" dirty="0">
                <a:solidFill>
                  <a:srgbClr val="000000"/>
                </a:solidFill>
              </a:rPr>
              <a:t>Businesses that fail to properly manage their technical debt will be at a significant competitive disadvantage. </a:t>
            </a:r>
            <a:endParaRPr lang="en-US" sz="1800" dirty="0">
              <a:solidFill>
                <a:srgbClr val="000000"/>
              </a:solidFill>
              <a:latin typeface="Roboto Condensed Light" panose="02000000000000000000" pitchFamily="2" charset="0"/>
              <a:ea typeface="Roboto Condensed Light" panose="02000000000000000000" pitchFamily="2" charset="0"/>
            </a:endParaRPr>
          </a:p>
          <a:p>
            <a:pPr marL="285750" indent="-285750">
              <a:lnSpc>
                <a:spcPct val="100000"/>
              </a:lnSpc>
              <a:spcBef>
                <a:spcPts val="800"/>
              </a:spcBef>
              <a:spcAft>
                <a:spcPts val="1200"/>
              </a:spcAft>
              <a:buFont typeface="Arial" panose="020B0604020202020204" pitchFamily="34" charset="0"/>
              <a:buChar char="•"/>
            </a:pPr>
            <a:r>
              <a:rPr lang="en-US" sz="1800" dirty="0">
                <a:solidFill>
                  <a:srgbClr val="000000"/>
                </a:solidFill>
                <a:latin typeface="Roboto Condensed Light" panose="02000000000000000000" pitchFamily="2" charset="0"/>
                <a:ea typeface="Roboto Condensed Light" panose="02000000000000000000" pitchFamily="2" charset="0"/>
              </a:rPr>
              <a:t>As an IT leader it’s your role to </a:t>
            </a:r>
            <a:r>
              <a:rPr lang="en-US" sz="1800" b="1" dirty="0">
                <a:solidFill>
                  <a:srgbClr val="000000"/>
                </a:solidFill>
                <a:latin typeface="Roboto Condensed Light" panose="02000000000000000000" pitchFamily="2" charset="0"/>
                <a:ea typeface="Roboto Condensed Light" panose="02000000000000000000" pitchFamily="2" charset="0"/>
              </a:rPr>
              <a:t>help the business better understand the risks </a:t>
            </a:r>
            <a:r>
              <a:rPr lang="en-US" sz="1800" dirty="0">
                <a:solidFill>
                  <a:srgbClr val="000000"/>
                </a:solidFill>
                <a:latin typeface="Roboto Condensed Light" panose="02000000000000000000" pitchFamily="2" charset="0"/>
                <a:ea typeface="Roboto Condensed Light" panose="02000000000000000000" pitchFamily="2" charset="0"/>
              </a:rPr>
              <a:t>introduced by technical debt, in terms of its ongoing </a:t>
            </a:r>
            <a:r>
              <a:rPr lang="en-US" sz="1800" b="1" dirty="0">
                <a:solidFill>
                  <a:srgbClr val="000000"/>
                </a:solidFill>
                <a:latin typeface="Roboto Condensed Light" panose="02000000000000000000" pitchFamily="2" charset="0"/>
                <a:ea typeface="Roboto Condensed Light" panose="02000000000000000000" pitchFamily="2" charset="0"/>
              </a:rPr>
              <a:t>business impact, </a:t>
            </a:r>
            <a:r>
              <a:rPr lang="en-US" sz="1800" dirty="0">
                <a:solidFill>
                  <a:srgbClr val="000000"/>
                </a:solidFill>
                <a:latin typeface="Roboto Condensed Light" panose="02000000000000000000" pitchFamily="2" charset="0"/>
                <a:ea typeface="Roboto Condensed Light" panose="02000000000000000000" pitchFamily="2" charset="0"/>
              </a:rPr>
              <a:t>and the options available to address it. This allows business leaders to make better decisions to pay back or hold technical debt.</a:t>
            </a:r>
          </a:p>
        </p:txBody>
      </p:sp>
      <p:graphicFrame>
        <p:nvGraphicFramePr>
          <p:cNvPr id="2" name="Chart 1">
            <a:extLst>
              <a:ext uri="{FF2B5EF4-FFF2-40B4-BE49-F238E27FC236}">
                <a16:creationId xmlns:a16="http://schemas.microsoft.com/office/drawing/2014/main" id="{E7A398DF-7315-4C49-8E01-1DB80B8CC531}"/>
              </a:ext>
            </a:extLst>
          </p:cNvPr>
          <p:cNvGraphicFramePr/>
          <p:nvPr>
            <p:extLst>
              <p:ext uri="{D42A27DB-BD31-4B8C-83A1-F6EECF244321}">
                <p14:modId xmlns:p14="http://schemas.microsoft.com/office/powerpoint/2010/main" val="2735637805"/>
              </p:ext>
            </p:extLst>
          </p:nvPr>
        </p:nvGraphicFramePr>
        <p:xfrm>
          <a:off x="8371943" y="530021"/>
          <a:ext cx="3450171" cy="4124585"/>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69DB30FE-D6BF-4282-A3AD-7A060B70F665}"/>
              </a:ext>
            </a:extLst>
          </p:cNvPr>
          <p:cNvSpPr txBox="1"/>
          <p:nvPr/>
        </p:nvSpPr>
        <p:spPr>
          <a:xfrm>
            <a:off x="8474206" y="4788679"/>
            <a:ext cx="3245644" cy="1323439"/>
          </a:xfrm>
          <a:prstGeom prst="rect">
            <a:avLst/>
          </a:prstGeom>
          <a:noFill/>
        </p:spPr>
        <p:txBody>
          <a:bodyPr wrap="square">
            <a:spAutoFit/>
          </a:bodyPr>
          <a:lstStyle/>
          <a:p>
            <a:pPr algn="ctr">
              <a:spcAft>
                <a:spcPts val="600"/>
              </a:spcAft>
            </a:pPr>
            <a:r>
              <a:rPr lang="en-US" sz="1600" b="0" i="0" dirty="0">
                <a:solidFill>
                  <a:srgbClr val="333333"/>
                </a:solidFill>
                <a:effectLst/>
                <a:latin typeface="Montserrat SemiBold" panose="00000700000000000000" pitchFamily="2" charset="0"/>
              </a:rPr>
              <a:t>“Poor management of tech debt hamstrings companies’ ability to compete.”</a:t>
            </a:r>
            <a:endParaRPr lang="en-US" sz="1000" dirty="0">
              <a:solidFill>
                <a:schemeClr val="tx2">
                  <a:lumMod val="75000"/>
                </a:schemeClr>
              </a:solidFill>
              <a:latin typeface="Montserrat SemiBold" panose="00000700000000000000" pitchFamily="2" charset="0"/>
              <a:ea typeface="Roboto Condensed Light" panose="02000000000000000000" pitchFamily="2" charset="0"/>
            </a:endParaRPr>
          </a:p>
          <a:p>
            <a:pPr algn="ctr">
              <a:spcAft>
                <a:spcPts val="600"/>
              </a:spcAft>
            </a:pPr>
            <a:endParaRPr lang="en-US" sz="1100" dirty="0">
              <a:solidFill>
                <a:schemeClr val="tx2">
                  <a:lumMod val="75000"/>
                </a:schemeClr>
              </a:solidFill>
              <a:latin typeface="Roboto Condensed Light" panose="02000000000000000000" pitchFamily="2" charset="0"/>
              <a:ea typeface="Roboto Condensed Light" panose="02000000000000000000" pitchFamily="2" charset="0"/>
            </a:endParaRPr>
          </a:p>
          <a:p>
            <a:pPr algn="ctr">
              <a:spcAft>
                <a:spcPts val="600"/>
              </a:spcAft>
            </a:pPr>
            <a:r>
              <a:rPr lang="en-US" sz="1100" dirty="0">
                <a:solidFill>
                  <a:schemeClr val="tx2">
                    <a:lumMod val="75000"/>
                  </a:schemeClr>
                </a:solidFill>
                <a:latin typeface="Roboto Condensed Light" panose="02000000000000000000" pitchFamily="2" charset="0"/>
                <a:ea typeface="Roboto Condensed Light" panose="02000000000000000000" pitchFamily="2" charset="0"/>
              </a:rPr>
              <a:t>Source</a:t>
            </a:r>
            <a:r>
              <a:rPr lang="en-US" sz="1100" dirty="0">
                <a:solidFill>
                  <a:srgbClr val="000000"/>
                </a:solidFill>
                <a:latin typeface="Roboto Condensed Light" panose="02000000000000000000" pitchFamily="2" charset="0"/>
                <a:ea typeface="Roboto Condensed Light" panose="02000000000000000000" pitchFamily="2" charset="0"/>
              </a:rPr>
              <a:t>: McKinsey Digital</a:t>
            </a:r>
            <a:endParaRPr lang="en-CA" dirty="0">
              <a:solidFill>
                <a:schemeClr val="tx2">
                  <a:lumMod val="75000"/>
                </a:schemeClr>
              </a:solidFill>
            </a:endParaRPr>
          </a:p>
        </p:txBody>
      </p:sp>
    </p:spTree>
    <p:extLst>
      <p:ext uri="{BB962C8B-B14F-4D97-AF65-F5344CB8AC3E}">
        <p14:creationId xmlns:p14="http://schemas.microsoft.com/office/powerpoint/2010/main" val="3839635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68180" y="1669609"/>
            <a:ext cx="3849687" cy="264974"/>
          </a:xfrm>
        </p:spPr>
        <p:txBody>
          <a:bodyPr/>
          <a:lstStyle/>
          <a:p>
            <a:pPr lvl="0"/>
            <a:r>
              <a:rPr lang="en-US" sz="1800" dirty="0"/>
              <a:t>Craig Mueller</a:t>
            </a:r>
          </a:p>
        </p:txBody>
      </p:sp>
      <p:sp>
        <p:nvSpPr>
          <p:cNvPr id="6" name="Text Placeholder 5"/>
          <p:cNvSpPr>
            <a:spLocks noGrp="1"/>
          </p:cNvSpPr>
          <p:nvPr>
            <p:ph type="body" sz="quarter" idx="12"/>
          </p:nvPr>
        </p:nvSpPr>
        <p:spPr>
          <a:xfrm>
            <a:off x="2868180" y="1999467"/>
            <a:ext cx="4829559" cy="312427"/>
          </a:xfrm>
          <a:prstGeom prst="rect">
            <a:avLst/>
          </a:prstGeom>
        </p:spPr>
        <p:txBody>
          <a:bodyPr/>
          <a:lstStyle/>
          <a:p>
            <a:r>
              <a:rPr lang="en-US" sz="1600" dirty="0"/>
              <a:t>Global Director, IT Infrastructure &amp; Operations</a:t>
            </a:r>
            <a:endParaRPr lang="en-CA" sz="1600" dirty="0"/>
          </a:p>
        </p:txBody>
      </p:sp>
      <p:pic>
        <p:nvPicPr>
          <p:cNvPr id="5" name="Picture Placeholder 4">
            <a:extLst>
              <a:ext uri="{FF2B5EF4-FFF2-40B4-BE49-F238E27FC236}">
                <a16:creationId xmlns:a16="http://schemas.microsoft.com/office/drawing/2014/main" id="{94B9F6AA-7D55-4576-A706-095400D96F10}"/>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a:stretch>
            <a:fillRect/>
          </a:stretch>
        </p:blipFill>
        <p:spPr>
          <a:xfrm>
            <a:off x="354105" y="1670230"/>
            <a:ext cx="2163833" cy="2163833"/>
          </a:xfrm>
        </p:spPr>
      </p:pic>
      <p:sp>
        <p:nvSpPr>
          <p:cNvPr id="11" name="Text Placeholder 10">
            <a:extLst>
              <a:ext uri="{FF2B5EF4-FFF2-40B4-BE49-F238E27FC236}">
                <a16:creationId xmlns:a16="http://schemas.microsoft.com/office/drawing/2014/main" id="{1D1ACAC8-350E-FA43-BB11-2C32CA7D7B8B}"/>
              </a:ext>
            </a:extLst>
          </p:cNvPr>
          <p:cNvSpPr>
            <a:spLocks noGrp="1"/>
          </p:cNvSpPr>
          <p:nvPr>
            <p:ph type="body" sz="quarter" idx="33"/>
          </p:nvPr>
        </p:nvSpPr>
        <p:spPr>
          <a:xfrm>
            <a:off x="2866802" y="2614641"/>
            <a:ext cx="5328242" cy="3424652"/>
          </a:xfrm>
        </p:spPr>
        <p:txBody>
          <a:bodyPr/>
          <a:lstStyle/>
          <a:p>
            <a:pPr marL="0" indent="0">
              <a:buNone/>
            </a:pPr>
            <a:r>
              <a:rPr lang="en-US" sz="1800" dirty="0"/>
              <a:t>Craig Mueller is the Global Director of Infrastructure &amp; Operations at HUSCO International. His primary focus is leading risk management programs to reduce technical debt and deliver disaster recovery solutions and business continuity initiatives. </a:t>
            </a:r>
          </a:p>
          <a:p>
            <a:pPr marL="0" indent="0">
              <a:buNone/>
            </a:pPr>
            <a:r>
              <a:rPr lang="en-US" sz="1800" dirty="0"/>
              <a:t>Craig is an influential leader, working effectively with senior management to shape strategic direction and long-term vision. He is an expert in leading and completing business-critical, high-profile, complex projects while meeting administrative, regulatory, fiscal, budgetary, and contractual business system and process optimization.</a:t>
            </a:r>
          </a:p>
        </p:txBody>
      </p:sp>
      <p:sp>
        <p:nvSpPr>
          <p:cNvPr id="14" name="Text Placeholder 3">
            <a:extLst>
              <a:ext uri="{FF2B5EF4-FFF2-40B4-BE49-F238E27FC236}">
                <a16:creationId xmlns:a16="http://schemas.microsoft.com/office/drawing/2014/main" id="{2D8C3DCA-0300-42BE-8917-73E8AB2EBE62}"/>
              </a:ext>
            </a:extLst>
          </p:cNvPr>
          <p:cNvSpPr txBox="1">
            <a:spLocks/>
          </p:cNvSpPr>
          <p:nvPr/>
        </p:nvSpPr>
        <p:spPr>
          <a:xfrm>
            <a:off x="8783052" y="1669609"/>
            <a:ext cx="2613561" cy="264974"/>
          </a:xfrm>
          <a:prstGeom prst="rect">
            <a:avLst/>
          </a:prstGeom>
        </p:spPr>
        <p:txBody>
          <a:bodyPr lIns="0" tIns="0" rIns="0" bIns="0">
            <a:noAutofit/>
          </a:bodyPr>
          <a:lstStyle>
            <a:lvl1pPr marL="0" indent="0" algn="l" defTabSz="914400" rtl="0" eaLnBrk="1" latinLnBrk="0" hangingPunct="1">
              <a:lnSpc>
                <a:spcPct val="110000"/>
              </a:lnSpc>
              <a:spcBef>
                <a:spcPts val="1000"/>
              </a:spcBef>
              <a:buFont typeface="Arial" panose="020B0604020202020204" pitchFamily="34" charset="0"/>
              <a:buNone/>
              <a:defRPr sz="1400" b="1" i="0" kern="1200">
                <a:solidFill>
                  <a:srgbClr val="2576B7"/>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00" b="1" i="0" kern="1200">
                <a:solidFill>
                  <a:schemeClr val="tx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Four Anonymous Contributors</a:t>
            </a:r>
          </a:p>
        </p:txBody>
      </p:sp>
      <p:sp>
        <p:nvSpPr>
          <p:cNvPr id="16" name="object 5">
            <a:extLst>
              <a:ext uri="{FF2B5EF4-FFF2-40B4-BE49-F238E27FC236}">
                <a16:creationId xmlns:a16="http://schemas.microsoft.com/office/drawing/2014/main" id="{8A936FDC-9E41-4455-9843-80E2D5B160AA}"/>
              </a:ext>
            </a:extLst>
          </p:cNvPr>
          <p:cNvSpPr/>
          <p:nvPr/>
        </p:nvSpPr>
        <p:spPr>
          <a:xfrm>
            <a:off x="8783052" y="2360020"/>
            <a:ext cx="2997949" cy="312427"/>
          </a:xfrm>
          <a:custGeom>
            <a:avLst/>
            <a:gdLst/>
            <a:ahLst/>
            <a:cxnLst/>
            <a:rect l="l" t="t" r="r" b="b"/>
            <a:pathLst>
              <a:path w="15601950">
                <a:moveTo>
                  <a:pt x="0" y="0"/>
                </a:moveTo>
                <a:lnTo>
                  <a:pt x="15601619" y="0"/>
                </a:lnTo>
              </a:path>
            </a:pathLst>
          </a:custGeom>
          <a:ln w="20941">
            <a:solidFill>
              <a:srgbClr val="0076B7"/>
            </a:solidFill>
          </a:ln>
        </p:spPr>
        <p:txBody>
          <a:bodyPr wrap="square" lIns="0" tIns="0" rIns="0" bIns="0" rtlCol="0">
            <a:noAutofit/>
          </a:bodyPr>
          <a:lstStyle/>
          <a:p>
            <a:pPr>
              <a:lnSpc>
                <a:spcPct val="110000"/>
              </a:lnSpc>
            </a:pPr>
            <a:endParaRPr sz="662" dirty="0">
              <a:latin typeface="Roboto Condensed Light" panose="02000000000000000000" pitchFamily="2" charset="0"/>
            </a:endParaRPr>
          </a:p>
        </p:txBody>
      </p:sp>
      <p:sp>
        <p:nvSpPr>
          <p:cNvPr id="17" name="object 5">
            <a:extLst>
              <a:ext uri="{FF2B5EF4-FFF2-40B4-BE49-F238E27FC236}">
                <a16:creationId xmlns:a16="http://schemas.microsoft.com/office/drawing/2014/main" id="{0D263445-2898-4359-B2BB-AA06F712CB01}"/>
              </a:ext>
            </a:extLst>
          </p:cNvPr>
          <p:cNvSpPr/>
          <p:nvPr/>
        </p:nvSpPr>
        <p:spPr>
          <a:xfrm>
            <a:off x="2866802" y="2360020"/>
            <a:ext cx="4234076" cy="312427"/>
          </a:xfrm>
          <a:custGeom>
            <a:avLst/>
            <a:gdLst/>
            <a:ahLst/>
            <a:cxnLst/>
            <a:rect l="l" t="t" r="r" b="b"/>
            <a:pathLst>
              <a:path w="15601950">
                <a:moveTo>
                  <a:pt x="0" y="0"/>
                </a:moveTo>
                <a:lnTo>
                  <a:pt x="15601619" y="0"/>
                </a:lnTo>
              </a:path>
            </a:pathLst>
          </a:custGeom>
          <a:ln w="20941">
            <a:solidFill>
              <a:srgbClr val="0076B7"/>
            </a:solidFill>
          </a:ln>
        </p:spPr>
        <p:txBody>
          <a:bodyPr wrap="square" lIns="0" tIns="0" rIns="0" bIns="0" rtlCol="0">
            <a:noAutofit/>
          </a:bodyPr>
          <a:lstStyle/>
          <a:p>
            <a:pPr>
              <a:lnSpc>
                <a:spcPct val="110000"/>
              </a:lnSpc>
            </a:pPr>
            <a:endParaRPr sz="662" dirty="0">
              <a:latin typeface="Roboto Condensed Light" panose="02000000000000000000" pitchFamily="2" charset="0"/>
            </a:endParaRPr>
          </a:p>
        </p:txBody>
      </p:sp>
    </p:spTree>
    <p:extLst>
      <p:ext uri="{BB962C8B-B14F-4D97-AF65-F5344CB8AC3E}">
        <p14:creationId xmlns:p14="http://schemas.microsoft.com/office/powerpoint/2010/main" val="67941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951E-E90A-427E-8D81-C6055AB2BB3D}"/>
              </a:ext>
            </a:extLst>
          </p:cNvPr>
          <p:cNvSpPr>
            <a:spLocks noGrp="1"/>
          </p:cNvSpPr>
          <p:nvPr>
            <p:ph type="title"/>
          </p:nvPr>
        </p:nvSpPr>
        <p:spPr>
          <a:xfrm>
            <a:off x="354106" y="544769"/>
            <a:ext cx="9935406" cy="702003"/>
          </a:xfrm>
        </p:spPr>
        <p:txBody>
          <a:bodyPr/>
          <a:lstStyle/>
          <a:p>
            <a:r>
              <a:rPr lang="en-US" dirty="0">
                <a:solidFill>
                  <a:schemeClr val="accent1"/>
                </a:solidFill>
              </a:rPr>
              <a:t>Learn more about technical debt</a:t>
            </a:r>
            <a:endParaRPr lang="en-CA" dirty="0">
              <a:solidFill>
                <a:schemeClr val="accent1"/>
              </a:solidFill>
            </a:endParaRPr>
          </a:p>
        </p:txBody>
      </p:sp>
      <p:sp>
        <p:nvSpPr>
          <p:cNvPr id="4" name="Text Placeholder 3">
            <a:extLst>
              <a:ext uri="{FF2B5EF4-FFF2-40B4-BE49-F238E27FC236}">
                <a16:creationId xmlns:a16="http://schemas.microsoft.com/office/drawing/2014/main" id="{907BD0E7-4EDD-4521-88B3-94E60E364F54}"/>
              </a:ext>
            </a:extLst>
          </p:cNvPr>
          <p:cNvSpPr>
            <a:spLocks noGrp="1"/>
          </p:cNvSpPr>
          <p:nvPr>
            <p:ph type="body" sz="quarter" idx="33"/>
          </p:nvPr>
        </p:nvSpPr>
        <p:spPr>
          <a:xfrm>
            <a:off x="354106" y="1366749"/>
            <a:ext cx="6262593" cy="4755982"/>
          </a:xfrm>
        </p:spPr>
        <p:txBody>
          <a:bodyPr/>
          <a:lstStyle/>
          <a:p>
            <a:r>
              <a:rPr lang="en-US" sz="1600" dirty="0"/>
              <a:t>Matt Eland at </a:t>
            </a:r>
            <a:r>
              <a:rPr lang="en-US" sz="1600" dirty="0">
                <a:hlinkClick r:id="rId2"/>
              </a:rPr>
              <a:t>killalldefects.com</a:t>
            </a:r>
            <a:r>
              <a:rPr lang="en-US" sz="1600" dirty="0"/>
              <a:t> has a series of good articles on </a:t>
            </a:r>
            <a:r>
              <a:rPr lang="en-US" sz="1600" dirty="0">
                <a:hlinkClick r:id="rId3"/>
              </a:rPr>
              <a:t>technical debt as risk</a:t>
            </a:r>
            <a:r>
              <a:rPr lang="en-US" sz="1600" dirty="0"/>
              <a:t> and on </a:t>
            </a:r>
            <a:r>
              <a:rPr lang="en-US" sz="1600" dirty="0">
                <a:hlinkClick r:id="rId4"/>
              </a:rPr>
              <a:t>calculating</a:t>
            </a:r>
            <a:r>
              <a:rPr lang="en-US" sz="1600" dirty="0"/>
              <a:t>, </a:t>
            </a:r>
            <a:r>
              <a:rPr lang="en-US" sz="1600" dirty="0">
                <a:hlinkClick r:id="rId5"/>
              </a:rPr>
              <a:t>communicating</a:t>
            </a:r>
            <a:r>
              <a:rPr lang="en-US" sz="1600" dirty="0"/>
              <a:t>, and </a:t>
            </a:r>
            <a:r>
              <a:rPr lang="en-US" sz="1600" dirty="0">
                <a:hlinkClick r:id="rId6"/>
              </a:rPr>
              <a:t>paying back</a:t>
            </a:r>
            <a:r>
              <a:rPr lang="en-US" sz="1600" dirty="0"/>
              <a:t> technical debt without </a:t>
            </a:r>
            <a:r>
              <a:rPr lang="en-US" sz="1600" dirty="0">
                <a:hlinkClick r:id="rId2"/>
              </a:rPr>
              <a:t>doing harm</a:t>
            </a:r>
            <a:r>
              <a:rPr lang="en-US" sz="1600" dirty="0"/>
              <a:t>, all from a development team’s perspective.</a:t>
            </a:r>
          </a:p>
          <a:p>
            <a:r>
              <a:rPr lang="en-CA" sz="1600" dirty="0"/>
              <a:t>Watch Martin Fowler’s </a:t>
            </a:r>
            <a:r>
              <a:rPr lang="en-CA" sz="1600" dirty="0">
                <a:hlinkClick r:id="rId7"/>
              </a:rPr>
              <a:t>talk on architecture</a:t>
            </a:r>
            <a:r>
              <a:rPr lang="en-CA" sz="1600" dirty="0"/>
              <a:t> and read his thoughts on </a:t>
            </a:r>
            <a:r>
              <a:rPr lang="en-CA" sz="1600" dirty="0">
                <a:hlinkClick r:id="rId8"/>
              </a:rPr>
              <a:t>technical debt</a:t>
            </a:r>
            <a:r>
              <a:rPr lang="en-CA" sz="1600" dirty="0"/>
              <a:t>.</a:t>
            </a:r>
          </a:p>
          <a:p>
            <a:r>
              <a:rPr lang="en-CA" sz="1600" dirty="0"/>
              <a:t>Read the original </a:t>
            </a:r>
            <a:r>
              <a:rPr lang="en-US" sz="1600" dirty="0">
                <a:solidFill>
                  <a:srgbClr val="000000"/>
                </a:solidFill>
                <a:latin typeface="Roboto Condensed Light" panose="02000000000000000000" pitchFamily="2" charset="0"/>
                <a:ea typeface="Roboto Condensed Light" panose="02000000000000000000" pitchFamily="2" charset="0"/>
                <a:hlinkClick r:id="rId9"/>
              </a:rPr>
              <a:t>article</a:t>
            </a:r>
            <a:r>
              <a:rPr lang="en-US" sz="1600" dirty="0">
                <a:solidFill>
                  <a:srgbClr val="000000"/>
                </a:solidFill>
                <a:latin typeface="Roboto Condensed Light" panose="02000000000000000000" pitchFamily="2" charset="0"/>
                <a:ea typeface="Roboto Condensed Light" panose="02000000000000000000" pitchFamily="2" charset="0"/>
              </a:rPr>
              <a:t> </a:t>
            </a:r>
            <a:r>
              <a:rPr lang="en-CA" sz="1600" dirty="0"/>
              <a:t>by Ward Cunningham that introduced the technical debt metaphor and watch </a:t>
            </a:r>
            <a:r>
              <a:rPr lang="en-CA" sz="1600" dirty="0">
                <a:hlinkClick r:id="rId10"/>
              </a:rPr>
              <a:t>this video</a:t>
            </a:r>
            <a:r>
              <a:rPr lang="en-CA" sz="1600" dirty="0"/>
              <a:t> where he discusses the evolution of the idea.</a:t>
            </a:r>
          </a:p>
          <a:p>
            <a:r>
              <a:rPr lang="en-CA" sz="1600" dirty="0"/>
              <a:t>Michael Feathers has written the classic book on the subject of taming technical debt in software, </a:t>
            </a:r>
            <a:r>
              <a:rPr lang="en-CA" sz="1600" i="1" dirty="0"/>
              <a:t>Working with Legacy Code</a:t>
            </a:r>
            <a:r>
              <a:rPr lang="en-CA" sz="1600" dirty="0"/>
              <a:t>. Find it at your favorite bookstore.</a:t>
            </a:r>
          </a:p>
          <a:p>
            <a:r>
              <a:rPr lang="en-CA" sz="1600" dirty="0"/>
              <a:t>A research team at Google has written an article on a likely future problem for many organizations: “</a:t>
            </a:r>
            <a:r>
              <a:rPr lang="en-CA" sz="1600" dirty="0">
                <a:hlinkClick r:id="rId11"/>
              </a:rPr>
              <a:t>Hidden Technical Debt in Machine Learning Systems</a:t>
            </a:r>
            <a:r>
              <a:rPr lang="en-CA" sz="1600" dirty="0"/>
              <a:t>.”</a:t>
            </a:r>
          </a:p>
          <a:p>
            <a:r>
              <a:rPr lang="en-CA" sz="1600" dirty="0"/>
              <a:t>Learn more about the power of metaphors, such as the technical debt metaphor, in this </a:t>
            </a:r>
            <a:r>
              <a:rPr lang="en-CA" sz="1600" dirty="0">
                <a:hlinkClick r:id="rId12"/>
              </a:rPr>
              <a:t>short video</a:t>
            </a:r>
            <a:r>
              <a:rPr lang="en-CA" sz="1600" dirty="0"/>
              <a:t> from George Lakoff, an expert on the topic.</a:t>
            </a:r>
          </a:p>
        </p:txBody>
      </p:sp>
      <p:pic>
        <p:nvPicPr>
          <p:cNvPr id="6" name="Picture 5" descr="A picture containing stationary, implement, pencil&#10;&#10;Description automatically generated">
            <a:extLst>
              <a:ext uri="{FF2B5EF4-FFF2-40B4-BE49-F238E27FC236}">
                <a16:creationId xmlns:a16="http://schemas.microsoft.com/office/drawing/2014/main" id="{E8301C8F-3F19-473F-BF82-632BEFA1EBC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7365441" y="1694385"/>
            <a:ext cx="4551904" cy="3871161"/>
          </a:xfrm>
          <a:prstGeom prst="rect">
            <a:avLst/>
          </a:prstGeom>
        </p:spPr>
      </p:pic>
    </p:spTree>
    <p:extLst>
      <p:ext uri="{BB962C8B-B14F-4D97-AF65-F5344CB8AC3E}">
        <p14:creationId xmlns:p14="http://schemas.microsoft.com/office/powerpoint/2010/main" val="876421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a:xfrm>
            <a:off x="354106" y="530021"/>
            <a:ext cx="6713321" cy="736804"/>
          </a:xfrm>
        </p:spPr>
        <p:txBody>
          <a:bodyPr/>
          <a:lstStyle/>
          <a:p>
            <a:r>
              <a:rPr lang="en-US" dirty="0"/>
              <a:t>Works Cited</a:t>
            </a:r>
          </a:p>
        </p:txBody>
      </p:sp>
      <p:sp>
        <p:nvSpPr>
          <p:cNvPr id="3" name="Text Placeholder 2"/>
          <p:cNvSpPr>
            <a:spLocks noGrp="1"/>
          </p:cNvSpPr>
          <p:nvPr>
            <p:ph type="body" sz="quarter" idx="13"/>
          </p:nvPr>
        </p:nvSpPr>
        <p:spPr>
          <a:xfrm>
            <a:off x="381794" y="1552498"/>
            <a:ext cx="5477732" cy="4924502"/>
          </a:xfrm>
          <a:prstGeom prst="rect">
            <a:avLst/>
          </a:prstGeom>
        </p:spPr>
        <p:txBody>
          <a:bodyPr/>
          <a:lstStyle/>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Dalal et al. “Tech debt: Reclaiming tech equity.”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McKinsey Digital,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 Oct. 2020. Accessed 9 Dec.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Deloitte. “How to Calculate Technical Debt.”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The Wall Street Journal,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2015. Accessed 22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Eland, Matt. “Technical Debt as Risk.”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Kill All Defects,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24 Dec.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Eland, Matt. “The True Cost of Technical Debt.”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Kill All Defects,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9 Nov.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Eland, Matt. “Communicating Technical Debt.”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Kill All Defects,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1 Oct.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Eland, Matt. “Strategies for Paying Off Technical Debt.”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Medium: The Startup,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2 Oct.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Eland, Matt. “Addressing Tech Debt without Killing Quality.”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Kill All Defects,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5 Oct.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Fowler, Martin. “TechnicalDebt.”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MartinFowler.com,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21 May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Fowler, Martin. “Software Architecture Guide.” </a:t>
            </a:r>
            <a:r>
              <a:rPr lang="en-CA" sz="1200" i="1" kern="1200" spc="-30" dirty="0">
                <a:solidFill>
                  <a:srgbClr val="000000"/>
                </a:solidFill>
                <a:effectLst/>
                <a:latin typeface="Roboto Condensed Light" panose="02000000000000000000" pitchFamily="2" charset="0"/>
                <a:ea typeface="+mn-ea"/>
                <a:cs typeface="Arial Narrow" panose="020B0606020202030204" pitchFamily="34" charset="0"/>
              </a:rPr>
              <a:t>MartinFowler.com, </a:t>
            </a:r>
            <a:r>
              <a:rPr lang="en-CA" sz="1200" kern="1200" spc="-30" dirty="0">
                <a:solidFill>
                  <a:srgbClr val="000000"/>
                </a:solidFill>
                <a:effectLst/>
                <a:latin typeface="Roboto Condensed Light" panose="02000000000000000000" pitchFamily="2" charset="0"/>
                <a:ea typeface="+mn-ea"/>
                <a:cs typeface="Arial Narrow" panose="020B0606020202030204" pitchFamily="34" charset="0"/>
              </a:rPr>
              <a:t>9 Aug. 2019. Accessed 19 Nov. 2020.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CA"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 Placeholder 3"/>
          <p:cNvSpPr>
            <a:spLocks noGrp="1"/>
          </p:cNvSpPr>
          <p:nvPr>
            <p:ph type="body" sz="quarter" idx="14"/>
          </p:nvPr>
        </p:nvSpPr>
        <p:spPr>
          <a:prstGeom prst="rect">
            <a:avLst/>
          </a:prstGeom>
        </p:spPr>
        <p:txBody>
          <a:bodyPr/>
          <a:lstStyle/>
          <a:p>
            <a:pPr marL="0" marR="247015" indent="0">
              <a:lnSpc>
                <a:spcPct val="110000"/>
              </a:lnSpc>
              <a:spcBef>
                <a:spcPts val="55"/>
              </a:spcBef>
              <a:spcAft>
                <a:spcPts val="1200"/>
              </a:spcAft>
              <a:buNone/>
            </a:pP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Koskinen, Jussi. “Software Maintenance Costs.” School of Computing, University of Eastern Finland, Joensuu, Finland: 30 Apr. 2015. Accessed 15 Nov. 2020.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Martini, Antonio et al. "Technical Debt Tracking: Current State of Practice." </a:t>
            </a:r>
            <a:r>
              <a:rPr lang="en-CA" sz="1400" i="1" kern="1200" spc="-30" dirty="0">
                <a:solidFill>
                  <a:srgbClr val="000000"/>
                </a:solidFill>
                <a:effectLst/>
                <a:latin typeface="Roboto Condensed Light" panose="02000000000000000000" pitchFamily="2" charset="0"/>
                <a:ea typeface="+mn-ea"/>
                <a:cs typeface="Arial Narrow" panose="020B0606020202030204" pitchFamily="34" charset="0"/>
              </a:rPr>
              <a:t>Science of Computer Programming,</a:t>
            </a: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 vol 163, 2018, pp. 42-61. </a:t>
            </a:r>
            <a:r>
              <a:rPr lang="en-CA" sz="1400" i="1" kern="1200" spc="-30" dirty="0">
                <a:solidFill>
                  <a:srgbClr val="000000"/>
                </a:solidFill>
                <a:effectLst/>
                <a:latin typeface="Roboto Condensed Light" panose="02000000000000000000" pitchFamily="2" charset="0"/>
                <a:ea typeface="+mn-ea"/>
                <a:cs typeface="Arial Narrow" panose="020B0606020202030204" pitchFamily="34" charset="0"/>
              </a:rPr>
              <a:t>Elsevier BV,</a:t>
            </a: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 doi:10.1016/j.scico.2018.03.007. Accessed 19 Nov. 2020.</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US" sz="1400" kern="1200" spc="-30" dirty="0">
                <a:solidFill>
                  <a:srgbClr val="000000"/>
                </a:solidFill>
                <a:effectLst/>
                <a:latin typeface="Roboto Condensed Light" panose="02000000000000000000" pitchFamily="2" charset="0"/>
                <a:ea typeface="+mn-ea"/>
                <a:cs typeface="Arial Narrow" panose="020B0606020202030204" pitchFamily="34" charset="0"/>
              </a:rPr>
              <a:t>Pratchett, Terry. </a:t>
            </a:r>
            <a:r>
              <a:rPr lang="en-US" sz="1400" i="1" kern="1200" spc="-30" dirty="0">
                <a:solidFill>
                  <a:srgbClr val="000000"/>
                </a:solidFill>
                <a:effectLst/>
                <a:latin typeface="Roboto Condensed Light" panose="02000000000000000000" pitchFamily="2" charset="0"/>
                <a:ea typeface="+mn-ea"/>
                <a:cs typeface="Arial Narrow" panose="020B0606020202030204" pitchFamily="34" charset="0"/>
              </a:rPr>
              <a:t>Wintersmith.</a:t>
            </a:r>
            <a:r>
              <a:rPr lang="en-US" sz="1400" kern="1200" spc="-30" dirty="0">
                <a:solidFill>
                  <a:srgbClr val="000000"/>
                </a:solidFill>
                <a:effectLst/>
                <a:latin typeface="Roboto Condensed Light" panose="02000000000000000000" pitchFamily="2" charset="0"/>
                <a:ea typeface="+mn-ea"/>
                <a:cs typeface="Arial Narrow" panose="020B0606020202030204" pitchFamily="34" charset="0"/>
              </a:rPr>
              <a:t> Corgi Books, 2007.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247015" indent="0">
              <a:lnSpc>
                <a:spcPct val="110000"/>
              </a:lnSpc>
              <a:spcBef>
                <a:spcPts val="55"/>
              </a:spcBef>
              <a:spcAft>
                <a:spcPts val="1200"/>
              </a:spcAft>
              <a:buNone/>
            </a:pP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Scully, D., et al. “Hidden Technical Debt in Machine Learning Systems.” </a:t>
            </a:r>
            <a:r>
              <a:rPr lang="en-CA" sz="1400" i="1" kern="1200" spc="-30" dirty="0">
                <a:solidFill>
                  <a:srgbClr val="000000"/>
                </a:solidFill>
                <a:effectLst/>
                <a:latin typeface="Roboto Condensed Light" panose="02000000000000000000" pitchFamily="2" charset="0"/>
                <a:ea typeface="+mn-ea"/>
                <a:cs typeface="Arial Narrow" panose="020B0606020202030204" pitchFamily="34" charset="0"/>
              </a:rPr>
              <a:t>Advances in Neural Information Processing Systems, </a:t>
            </a:r>
            <a:r>
              <a:rPr lang="en-CA" sz="1400" kern="1200" spc="-30" dirty="0">
                <a:solidFill>
                  <a:srgbClr val="000000"/>
                </a:solidFill>
                <a:effectLst/>
                <a:latin typeface="Roboto Condensed Light" panose="02000000000000000000" pitchFamily="2" charset="0"/>
                <a:ea typeface="+mn-ea"/>
                <a:cs typeface="Arial Narrow" panose="020B0606020202030204" pitchFamily="34" charset="0"/>
              </a:rPr>
              <a:t>edited by C. Cortes et al., vol. 28, Curran Associates, Inc., 2015, pp. 2503–2511. Accessed 19 Nov 2020.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1055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77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354105" y="530021"/>
            <a:ext cx="11328511" cy="1130188"/>
          </a:xfrm>
        </p:spPr>
        <p:txBody>
          <a:bodyPr/>
          <a:lstStyle/>
          <a:p>
            <a:r>
              <a:rPr lang="en-US" dirty="0">
                <a:solidFill>
                  <a:srgbClr val="2576B7"/>
                </a:solidFill>
              </a:rPr>
              <a:t>Technical debt is expensive and ineffectively managed</a:t>
            </a:r>
          </a:p>
        </p:txBody>
      </p:sp>
      <p:sp>
        <p:nvSpPr>
          <p:cNvPr id="12" name="Text Placeholder 7">
            <a:extLst>
              <a:ext uri="{FF2B5EF4-FFF2-40B4-BE49-F238E27FC236}">
                <a16:creationId xmlns:a16="http://schemas.microsoft.com/office/drawing/2014/main" id="{404A78B1-2A18-429A-B1FD-48886CCC7F03}"/>
              </a:ext>
            </a:extLst>
          </p:cNvPr>
          <p:cNvSpPr txBox="1">
            <a:spLocks/>
          </p:cNvSpPr>
          <p:nvPr/>
        </p:nvSpPr>
        <p:spPr>
          <a:xfrm>
            <a:off x="354106" y="1976826"/>
            <a:ext cx="5854146" cy="4351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4150" indent="-184150">
              <a:lnSpc>
                <a:spcPct val="110000"/>
              </a:lnSpc>
            </a:pPr>
            <a:r>
              <a:rPr lang="en-US" sz="1400" dirty="0">
                <a:solidFill>
                  <a:srgbClr val="000000"/>
                </a:solidFill>
                <a:latin typeface="Roboto Condensed Light" panose="02000000000000000000" pitchFamily="2" charset="0"/>
              </a:rPr>
              <a:t>Resolving or minimizing the impact of aging systems is seen as IT’s problem to solve, even when IT has no resources or authority to make needed changes.</a:t>
            </a:r>
          </a:p>
          <a:p>
            <a:pPr marL="184150" indent="-184150">
              <a:lnSpc>
                <a:spcPct val="110000"/>
              </a:lnSpc>
            </a:pPr>
            <a:r>
              <a:rPr lang="en-US" sz="1400" dirty="0">
                <a:solidFill>
                  <a:srgbClr val="000000"/>
                </a:solidFill>
                <a:latin typeface="Roboto Condensed Light" panose="02000000000000000000" pitchFamily="2" charset="0"/>
              </a:rPr>
              <a:t>Deferred project work is pushed over to operations, sometimes with little visibility or hand-off, where it gets deprioritized and lost.</a:t>
            </a:r>
          </a:p>
          <a:p>
            <a:pPr marL="184150" indent="-184150">
              <a:lnSpc>
                <a:spcPct val="110000"/>
              </a:lnSpc>
            </a:pPr>
            <a:r>
              <a:rPr lang="en-US" sz="1400" dirty="0">
                <a:solidFill>
                  <a:srgbClr val="000000"/>
                </a:solidFill>
                <a:latin typeface="Roboto Condensed Light" panose="02000000000000000000" pitchFamily="2" charset="0"/>
              </a:rPr>
              <a:t>The effort of keeping legacy systems stable, patched, and updated drains away time from longer-term planning exercises.</a:t>
            </a:r>
          </a:p>
          <a:p>
            <a:pPr marL="184150" indent="-184150">
              <a:lnSpc>
                <a:spcPct val="110000"/>
              </a:lnSpc>
            </a:pPr>
            <a:r>
              <a:rPr lang="en-US" sz="1400" dirty="0">
                <a:solidFill>
                  <a:srgbClr val="000000"/>
                </a:solidFill>
                <a:latin typeface="Roboto Condensed Light" panose="02000000000000000000" pitchFamily="2" charset="0"/>
              </a:rPr>
              <a:t>Though business leaders are often aware that aging systems are an obstacle to realizing business value, they don’t greenlight fixes because of other, more urgent priorities or because IT isn’t trusted to deliver an effective solution.</a:t>
            </a:r>
          </a:p>
          <a:p>
            <a:pPr marL="184150" indent="-184150">
              <a:lnSpc>
                <a:spcPct val="110000"/>
              </a:lnSpc>
            </a:pPr>
            <a:r>
              <a:rPr lang="en-US" sz="1400" dirty="0">
                <a:solidFill>
                  <a:srgbClr val="000000"/>
                </a:solidFill>
                <a:latin typeface="Roboto Condensed Light" panose="02000000000000000000" pitchFamily="2" charset="0"/>
              </a:rPr>
              <a:t>Building a case to address technical debt can be difficult because the technical problems are complex and difficult to translate into business impact.</a:t>
            </a:r>
          </a:p>
          <a:p>
            <a:pPr marL="184150" indent="-184150">
              <a:lnSpc>
                <a:spcPct val="110000"/>
              </a:lnSpc>
            </a:pPr>
            <a:r>
              <a:rPr lang="en-US" sz="1400" dirty="0">
                <a:solidFill>
                  <a:srgbClr val="000000"/>
                </a:solidFill>
                <a:latin typeface="Roboto Condensed Light" panose="02000000000000000000" pitchFamily="2" charset="0"/>
              </a:rPr>
              <a:t>A well-intentioned effort to track every technical debt is doomed to failure. Track just the technical debt you intend to fix. It’s better live with some technical debt than to replace it.</a:t>
            </a:r>
            <a:endParaRPr lang="en-US" sz="1600" dirty="0">
              <a:solidFill>
                <a:srgbClr val="000000"/>
              </a:solidFill>
              <a:latin typeface="Roboto Condensed Light" panose="02000000000000000000" pitchFamily="2" charset="0"/>
            </a:endParaRPr>
          </a:p>
        </p:txBody>
      </p:sp>
      <p:sp>
        <p:nvSpPr>
          <p:cNvPr id="14" name="Rectangle 13">
            <a:extLst>
              <a:ext uri="{FF2B5EF4-FFF2-40B4-BE49-F238E27FC236}">
                <a16:creationId xmlns:a16="http://schemas.microsoft.com/office/drawing/2014/main" id="{B7616F6B-DA70-4D30-9A8F-AFCDED088838}"/>
              </a:ext>
            </a:extLst>
          </p:cNvPr>
          <p:cNvSpPr/>
          <p:nvPr/>
        </p:nvSpPr>
        <p:spPr>
          <a:xfrm>
            <a:off x="8715503" y="2222771"/>
            <a:ext cx="2617058" cy="984885"/>
          </a:xfrm>
          <a:prstGeom prst="rect">
            <a:avLst/>
          </a:prstGeom>
        </p:spPr>
        <p:txBody>
          <a:bodyPr wrap="square" lIns="0" tIns="0" rIns="0" bIns="0">
            <a:spAutoFit/>
          </a:bodyPr>
          <a:lstStyle/>
          <a:p>
            <a:pPr algn="ctr">
              <a:defRPr/>
            </a:pPr>
            <a:r>
              <a:rPr lang="en-CA" sz="1200" dirty="0">
                <a:solidFill>
                  <a:srgbClr val="4A4A4A"/>
                </a:solidFill>
                <a:latin typeface="Montserrat" pitchFamily="2" charset="77"/>
                <a:ea typeface="Roboto" panose="02000000000000000000" pitchFamily="2" charset="0"/>
              </a:rPr>
              <a:t>On average, respondents said that </a:t>
            </a:r>
            <a:r>
              <a:rPr lang="en-CA" sz="1400" b="1" dirty="0">
                <a:solidFill>
                  <a:srgbClr val="4A4A4A"/>
                </a:solidFill>
                <a:latin typeface="Montserrat" pitchFamily="2" charset="77"/>
                <a:ea typeface="Roboto" panose="02000000000000000000" pitchFamily="2" charset="0"/>
              </a:rPr>
              <a:t>25% of their</a:t>
            </a:r>
            <a:r>
              <a:rPr lang="en-CA" sz="1400" dirty="0">
                <a:solidFill>
                  <a:srgbClr val="4A4A4A"/>
                </a:solidFill>
                <a:latin typeface="Montserrat" pitchFamily="2" charset="77"/>
                <a:ea typeface="Roboto" panose="02000000000000000000" pitchFamily="2" charset="0"/>
              </a:rPr>
              <a:t> </a:t>
            </a:r>
            <a:r>
              <a:rPr lang="en-CA" sz="1400" b="1" dirty="0">
                <a:solidFill>
                  <a:srgbClr val="4A4A4A"/>
                </a:solidFill>
                <a:latin typeface="Montserrat" pitchFamily="2" charset="77"/>
                <a:ea typeface="Roboto" panose="02000000000000000000" pitchFamily="2" charset="0"/>
              </a:rPr>
              <a:t>development time</a:t>
            </a:r>
            <a:r>
              <a:rPr lang="en-CA" sz="1400" dirty="0">
                <a:solidFill>
                  <a:srgbClr val="4A4A4A"/>
                </a:solidFill>
                <a:latin typeface="Montserrat" pitchFamily="2" charset="77"/>
                <a:ea typeface="Roboto" panose="02000000000000000000" pitchFamily="2" charset="0"/>
              </a:rPr>
              <a:t> </a:t>
            </a:r>
            <a:r>
              <a:rPr lang="en-CA" sz="1200" dirty="0">
                <a:solidFill>
                  <a:srgbClr val="4A4A4A"/>
                </a:solidFill>
                <a:latin typeface="Montserrat" pitchFamily="2" charset="77"/>
                <a:ea typeface="Roboto" panose="02000000000000000000" pitchFamily="2" charset="0"/>
              </a:rPr>
              <a:t>went toward </a:t>
            </a:r>
            <a:r>
              <a:rPr lang="en-CA" sz="1200" b="1" dirty="0">
                <a:solidFill>
                  <a:srgbClr val="4A4A4A"/>
                </a:solidFill>
                <a:latin typeface="Montserrat" pitchFamily="2" charset="77"/>
                <a:ea typeface="Roboto" panose="02000000000000000000" pitchFamily="2" charset="0"/>
              </a:rPr>
              <a:t>technical debt </a:t>
            </a:r>
            <a:r>
              <a:rPr lang="en-CA" sz="1200" dirty="0">
                <a:solidFill>
                  <a:srgbClr val="4A4A4A"/>
                </a:solidFill>
                <a:latin typeface="Montserrat" pitchFamily="2" charset="77"/>
                <a:ea typeface="Roboto" panose="02000000000000000000" pitchFamily="2" charset="0"/>
              </a:rPr>
              <a:t>management activities.</a:t>
            </a:r>
          </a:p>
        </p:txBody>
      </p:sp>
      <p:grpSp>
        <p:nvGrpSpPr>
          <p:cNvPr id="16" name="Group 15">
            <a:extLst>
              <a:ext uri="{FF2B5EF4-FFF2-40B4-BE49-F238E27FC236}">
                <a16:creationId xmlns:a16="http://schemas.microsoft.com/office/drawing/2014/main" id="{F6CC1CAD-97BB-4080-849E-3591EB5E6555}"/>
              </a:ext>
            </a:extLst>
          </p:cNvPr>
          <p:cNvGrpSpPr/>
          <p:nvPr/>
        </p:nvGrpSpPr>
        <p:grpSpPr>
          <a:xfrm>
            <a:off x="6694241" y="1843315"/>
            <a:ext cx="1783782" cy="1770308"/>
            <a:chOff x="3439440" y="4137949"/>
            <a:chExt cx="3273953" cy="2159884"/>
          </a:xfrm>
        </p:grpSpPr>
        <p:graphicFrame>
          <p:nvGraphicFramePr>
            <p:cNvPr id="17" name="Chart 16">
              <a:extLst>
                <a:ext uri="{FF2B5EF4-FFF2-40B4-BE49-F238E27FC236}">
                  <a16:creationId xmlns:a16="http://schemas.microsoft.com/office/drawing/2014/main" id="{CD7E898F-11A1-4F7F-882A-97690BAA13B7}"/>
                </a:ext>
              </a:extLst>
            </p:cNvPr>
            <p:cNvGraphicFramePr/>
            <p:nvPr>
              <p:extLst>
                <p:ext uri="{D42A27DB-BD31-4B8C-83A1-F6EECF244321}">
                  <p14:modId xmlns:p14="http://schemas.microsoft.com/office/powerpoint/2010/main" val="527634604"/>
                </p:ext>
              </p:extLst>
            </p:nvPr>
          </p:nvGraphicFramePr>
          <p:xfrm>
            <a:off x="3439440" y="4137949"/>
            <a:ext cx="3273953" cy="2159884"/>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87B0DA5C-F684-41A3-9723-22B78314FC16}"/>
                </a:ext>
              </a:extLst>
            </p:cNvPr>
            <p:cNvSpPr txBox="1"/>
            <p:nvPr/>
          </p:nvSpPr>
          <p:spPr>
            <a:xfrm>
              <a:off x="3904842" y="5057043"/>
              <a:ext cx="2343152" cy="300405"/>
            </a:xfrm>
            <a:prstGeom prst="rect">
              <a:avLst/>
            </a:prstGeom>
          </p:spPr>
          <p:txBody>
            <a:bodyPr vert="horz" wrap="square" lIns="0" tIns="0" rIns="0" bIns="0" rtlCol="0">
              <a:spAutoFit/>
            </a:bodyPr>
            <a:lstStyle/>
            <a:p>
              <a:pPr marL="289946" marR="242975" lvl="1" algn="ctr">
                <a:spcBef>
                  <a:spcPts val="55"/>
                </a:spcBef>
              </a:pPr>
              <a:r>
                <a:rPr lang="en-US" sz="1600" b="1" spc="-30" dirty="0">
                  <a:solidFill>
                    <a:srgbClr val="2576B7"/>
                  </a:solidFill>
                  <a:latin typeface="Exo" panose="02000503000000000000" pitchFamily="2" charset="77"/>
                  <a:cs typeface="Arial Narrow"/>
                </a:rPr>
                <a:t>25%</a:t>
              </a:r>
            </a:p>
          </p:txBody>
        </p:sp>
      </p:grpSp>
      <p:grpSp>
        <p:nvGrpSpPr>
          <p:cNvPr id="19" name="Group 18">
            <a:extLst>
              <a:ext uri="{FF2B5EF4-FFF2-40B4-BE49-F238E27FC236}">
                <a16:creationId xmlns:a16="http://schemas.microsoft.com/office/drawing/2014/main" id="{7180E6BB-0F63-4421-8D39-708748104B2A}"/>
              </a:ext>
            </a:extLst>
          </p:cNvPr>
          <p:cNvGrpSpPr/>
          <p:nvPr/>
        </p:nvGrpSpPr>
        <p:grpSpPr>
          <a:xfrm>
            <a:off x="6694240" y="3737726"/>
            <a:ext cx="1783782" cy="1770308"/>
            <a:chOff x="3490130" y="4242520"/>
            <a:chExt cx="3273953" cy="2159884"/>
          </a:xfrm>
        </p:grpSpPr>
        <p:graphicFrame>
          <p:nvGraphicFramePr>
            <p:cNvPr id="20" name="Chart 19">
              <a:extLst>
                <a:ext uri="{FF2B5EF4-FFF2-40B4-BE49-F238E27FC236}">
                  <a16:creationId xmlns:a16="http://schemas.microsoft.com/office/drawing/2014/main" id="{CFB7B1C5-FC8C-4168-8A85-0A22123BAFD1}"/>
                </a:ext>
              </a:extLst>
            </p:cNvPr>
            <p:cNvGraphicFramePr/>
            <p:nvPr>
              <p:extLst>
                <p:ext uri="{D42A27DB-BD31-4B8C-83A1-F6EECF244321}">
                  <p14:modId xmlns:p14="http://schemas.microsoft.com/office/powerpoint/2010/main" val="4004588412"/>
                </p:ext>
              </p:extLst>
            </p:nvPr>
          </p:nvGraphicFramePr>
          <p:xfrm>
            <a:off x="3490130" y="4242520"/>
            <a:ext cx="3273953" cy="2159884"/>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30249707-14C6-41AE-A296-E1062C38121C}"/>
                </a:ext>
              </a:extLst>
            </p:cNvPr>
            <p:cNvSpPr txBox="1"/>
            <p:nvPr/>
          </p:nvSpPr>
          <p:spPr>
            <a:xfrm>
              <a:off x="4179688" y="5185633"/>
              <a:ext cx="1936488" cy="300405"/>
            </a:xfrm>
            <a:prstGeom prst="rect">
              <a:avLst/>
            </a:prstGeom>
          </p:spPr>
          <p:txBody>
            <a:bodyPr vert="horz" wrap="square" lIns="0" tIns="0" rIns="0" bIns="0" rtlCol="0">
              <a:spAutoFit/>
            </a:bodyPr>
            <a:lstStyle/>
            <a:p>
              <a:pPr marL="289946" marR="242975" lvl="1" algn="ctr">
                <a:spcBef>
                  <a:spcPts val="55"/>
                </a:spcBef>
              </a:pPr>
              <a:r>
                <a:rPr lang="en-US" sz="1600" b="1" spc="-30" dirty="0">
                  <a:solidFill>
                    <a:schemeClr val="accent5"/>
                  </a:solidFill>
                  <a:latin typeface="Exo" panose="02000503000000000000" pitchFamily="2" charset="77"/>
                  <a:cs typeface="Arial Narrow"/>
                </a:rPr>
                <a:t>93%</a:t>
              </a:r>
            </a:p>
          </p:txBody>
        </p:sp>
      </p:grpSp>
      <p:sp>
        <p:nvSpPr>
          <p:cNvPr id="2" name="Rectangle 1">
            <a:extLst>
              <a:ext uri="{FF2B5EF4-FFF2-40B4-BE49-F238E27FC236}">
                <a16:creationId xmlns:a16="http://schemas.microsoft.com/office/drawing/2014/main" id="{550C0841-FD78-454D-9B89-73E83E1F5E36}"/>
              </a:ext>
            </a:extLst>
          </p:cNvPr>
          <p:cNvSpPr/>
          <p:nvPr/>
        </p:nvSpPr>
        <p:spPr>
          <a:xfrm>
            <a:off x="8715503" y="4190102"/>
            <a:ext cx="2548141" cy="1015663"/>
          </a:xfrm>
          <a:prstGeom prst="rect">
            <a:avLst/>
          </a:prstGeom>
        </p:spPr>
        <p:txBody>
          <a:bodyPr wrap="square" lIns="0" tIns="0" rIns="0" bIns="0">
            <a:spAutoFit/>
          </a:bodyPr>
          <a:lstStyle/>
          <a:p>
            <a:pPr algn="ctr">
              <a:defRPr/>
            </a:pPr>
            <a:r>
              <a:rPr lang="en-CA" sz="1400" b="1" dirty="0">
                <a:solidFill>
                  <a:srgbClr val="4A4A4A"/>
                </a:solidFill>
                <a:latin typeface="Montserrat" pitchFamily="2" charset="77"/>
                <a:ea typeface="Roboto" panose="02000000000000000000" pitchFamily="2" charset="0"/>
              </a:rPr>
              <a:t>93% of respondents had no way to systematically track and manage</a:t>
            </a:r>
            <a:r>
              <a:rPr lang="en-CA" sz="1400" dirty="0">
                <a:solidFill>
                  <a:srgbClr val="4A4A4A"/>
                </a:solidFill>
                <a:latin typeface="Montserrat" pitchFamily="2" charset="77"/>
                <a:ea typeface="Roboto" panose="02000000000000000000" pitchFamily="2" charset="0"/>
              </a:rPr>
              <a:t> </a:t>
            </a:r>
            <a:r>
              <a:rPr lang="en-CA" sz="1200" dirty="0">
                <a:solidFill>
                  <a:srgbClr val="4A4A4A"/>
                </a:solidFill>
                <a:latin typeface="Montserrat" pitchFamily="2" charset="77"/>
                <a:ea typeface="Roboto" panose="02000000000000000000" pitchFamily="2" charset="0"/>
              </a:rPr>
              <a:t>the technical debt that was absorbing all that time.</a:t>
            </a:r>
          </a:p>
        </p:txBody>
      </p:sp>
      <p:sp>
        <p:nvSpPr>
          <p:cNvPr id="25" name="TextBox 24">
            <a:extLst>
              <a:ext uri="{FF2B5EF4-FFF2-40B4-BE49-F238E27FC236}">
                <a16:creationId xmlns:a16="http://schemas.microsoft.com/office/drawing/2014/main" id="{58BC3F39-33B1-4861-A98C-FF074FB3A468}"/>
              </a:ext>
            </a:extLst>
          </p:cNvPr>
          <p:cNvSpPr txBox="1"/>
          <p:nvPr/>
        </p:nvSpPr>
        <p:spPr>
          <a:xfrm>
            <a:off x="9586731" y="3607216"/>
            <a:ext cx="917765" cy="369332"/>
          </a:xfrm>
          <a:prstGeom prst="rect">
            <a:avLst/>
          </a:prstGeom>
          <a:noFill/>
        </p:spPr>
        <p:txBody>
          <a:bodyPr wrap="square">
            <a:spAutoFit/>
          </a:bodyPr>
          <a:lstStyle/>
          <a:p>
            <a:pPr algn="ctr"/>
            <a:r>
              <a:rPr lang="en-CA" sz="1800" b="1" dirty="0">
                <a:solidFill>
                  <a:srgbClr val="4A4A4A"/>
                </a:solidFill>
                <a:latin typeface="Montserrat" pitchFamily="2" charset="77"/>
                <a:ea typeface="Roboto" panose="02000000000000000000" pitchFamily="2" charset="0"/>
              </a:rPr>
              <a:t>but,</a:t>
            </a:r>
            <a:endParaRPr lang="en-CA" sz="1800" dirty="0"/>
          </a:p>
        </p:txBody>
      </p:sp>
      <p:sp>
        <p:nvSpPr>
          <p:cNvPr id="26" name="TextBox 25">
            <a:extLst>
              <a:ext uri="{FF2B5EF4-FFF2-40B4-BE49-F238E27FC236}">
                <a16:creationId xmlns:a16="http://schemas.microsoft.com/office/drawing/2014/main" id="{D0E0E6EA-8E8D-4047-BD25-142A2EF2CAAE}"/>
              </a:ext>
            </a:extLst>
          </p:cNvPr>
          <p:cNvSpPr txBox="1"/>
          <p:nvPr/>
        </p:nvSpPr>
        <p:spPr>
          <a:xfrm>
            <a:off x="8057864" y="5768327"/>
            <a:ext cx="2854938" cy="276999"/>
          </a:xfrm>
          <a:prstGeom prst="rect">
            <a:avLst/>
          </a:prstGeom>
          <a:noFill/>
        </p:spPr>
        <p:txBody>
          <a:bodyPr wrap="square">
            <a:spAutoFit/>
          </a:bodyPr>
          <a:lstStyle/>
          <a:p>
            <a:pPr algn="ctr">
              <a:defRPr/>
            </a:pPr>
            <a:r>
              <a:rPr lang="en-CA" sz="1200" dirty="0">
                <a:solidFill>
                  <a:srgbClr val="4A4A4A"/>
                </a:solidFill>
                <a:latin typeface="Montserrat" pitchFamily="2" charset="77"/>
                <a:ea typeface="Roboto" panose="02000000000000000000" pitchFamily="2" charset="0"/>
              </a:rPr>
              <a:t>Source: Martini, et al.</a:t>
            </a:r>
          </a:p>
        </p:txBody>
      </p:sp>
    </p:spTree>
    <p:extLst>
      <p:ext uri="{BB962C8B-B14F-4D97-AF65-F5344CB8AC3E}">
        <p14:creationId xmlns:p14="http://schemas.microsoft.com/office/powerpoint/2010/main" val="245205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6E8AF-AA02-8A45-8B51-0888B0C66904}"/>
              </a:ext>
            </a:extLst>
          </p:cNvPr>
          <p:cNvSpPr>
            <a:spLocks noGrp="1"/>
          </p:cNvSpPr>
          <p:nvPr>
            <p:ph type="title"/>
          </p:nvPr>
        </p:nvSpPr>
        <p:spPr>
          <a:xfrm>
            <a:off x="354106" y="530021"/>
            <a:ext cx="10980644" cy="1130188"/>
          </a:xfrm>
        </p:spPr>
        <p:txBody>
          <a:bodyPr/>
          <a:lstStyle/>
          <a:p>
            <a:r>
              <a:rPr lang="en-US" dirty="0"/>
              <a:t>Unlock business value by managing your technical debt</a:t>
            </a:r>
          </a:p>
        </p:txBody>
      </p:sp>
      <p:graphicFrame>
        <p:nvGraphicFramePr>
          <p:cNvPr id="11" name="Table 10">
            <a:extLst>
              <a:ext uri="{FF2B5EF4-FFF2-40B4-BE49-F238E27FC236}">
                <a16:creationId xmlns:a16="http://schemas.microsoft.com/office/drawing/2014/main" id="{D07E744E-A6AF-4096-8DEB-1E2503376BA5}"/>
              </a:ext>
            </a:extLst>
          </p:cNvPr>
          <p:cNvGraphicFramePr>
            <a:graphicFrameLocks noGrp="1"/>
          </p:cNvGraphicFramePr>
          <p:nvPr>
            <p:extLst>
              <p:ext uri="{D42A27DB-BD31-4B8C-83A1-F6EECF244321}">
                <p14:modId xmlns:p14="http://schemas.microsoft.com/office/powerpoint/2010/main" val="3105389872"/>
              </p:ext>
            </p:extLst>
          </p:nvPr>
        </p:nvGraphicFramePr>
        <p:xfrm>
          <a:off x="371474" y="1660440"/>
          <a:ext cx="11450640" cy="4183312"/>
        </p:xfrm>
        <a:graphic>
          <a:graphicData uri="http://schemas.openxmlformats.org/drawingml/2006/table">
            <a:tbl>
              <a:tblPr firstRow="1" bandRow="1">
                <a:tableStyleId>{5C22544A-7EE6-4342-B048-85BDC9FD1C3A}</a:tableStyleId>
              </a:tblPr>
              <a:tblGrid>
                <a:gridCol w="5721595">
                  <a:extLst>
                    <a:ext uri="{9D8B030D-6E8A-4147-A177-3AD203B41FA5}">
                      <a16:colId xmlns:a16="http://schemas.microsoft.com/office/drawing/2014/main" val="2500794229"/>
                    </a:ext>
                  </a:extLst>
                </a:gridCol>
                <a:gridCol w="5729045">
                  <a:extLst>
                    <a:ext uri="{9D8B030D-6E8A-4147-A177-3AD203B41FA5}">
                      <a16:colId xmlns:a16="http://schemas.microsoft.com/office/drawing/2014/main" val="1791260046"/>
                    </a:ext>
                  </a:extLst>
                </a:gridCol>
              </a:tblGrid>
              <a:tr h="760281">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CA" sz="2000" b="0" i="0" spc="6" dirty="0">
                          <a:solidFill>
                            <a:srgbClr val="2576B7"/>
                          </a:solidFill>
                          <a:latin typeface="Montserrat SemiBold" pitchFamily="2" charset="77"/>
                          <a:cs typeface="Arial" panose="020B0604020202020204" pitchFamily="34" charset="0"/>
                        </a:rPr>
                        <a:t>IT Benefits</a:t>
                      </a:r>
                      <a:endParaRPr lang="en-CA" sz="2000" b="0" i="0" dirty="0">
                        <a:solidFill>
                          <a:srgbClr val="2576B7"/>
                        </a:solidFill>
                        <a:latin typeface="Montserrat SemiBold" pitchFamily="2" charset="77"/>
                        <a:cs typeface="Arial" panose="020B0604020202020204" pitchFamily="34" charset="0"/>
                      </a:endParaRPr>
                    </a:p>
                  </a:txBody>
                  <a:tcPr marL="108000" marR="108000" marT="216000" marB="108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ADD4">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0" i="0" spc="6" dirty="0">
                          <a:solidFill>
                            <a:srgbClr val="2576B7"/>
                          </a:solidFill>
                          <a:latin typeface="Montserrat SemiBold" pitchFamily="2" charset="77"/>
                          <a:cs typeface="Arial" panose="020B0604020202020204" pitchFamily="34" charset="0"/>
                        </a:rPr>
                        <a:t>Business Benefits</a:t>
                      </a:r>
                      <a:endParaRPr lang="en-CA" sz="2000" b="0" i="0" dirty="0">
                        <a:solidFill>
                          <a:srgbClr val="2576B7"/>
                        </a:solidFill>
                        <a:latin typeface="Montserrat SemiBold" pitchFamily="2" charset="77"/>
                        <a:cs typeface="Arial" panose="020B0604020202020204" pitchFamily="34" charset="0"/>
                      </a:endParaRPr>
                    </a:p>
                  </a:txBody>
                  <a:tcPr marL="108000" marR="108000" marT="216000" marB="10800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ADD4">
                        <a:alpha val="20000"/>
                      </a:srgbClr>
                    </a:solidFill>
                  </a:tcPr>
                </a:tc>
                <a:extLst>
                  <a:ext uri="{0D108BD9-81ED-4DB2-BD59-A6C34878D82A}">
                    <a16:rowId xmlns:a16="http://schemas.microsoft.com/office/drawing/2014/main" val="2052837071"/>
                  </a:ext>
                </a:extLst>
              </a:tr>
              <a:tr h="3423031">
                <a:tc>
                  <a:txBody>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lang="en-CA" sz="1600" b="0" i="0" kern="1200" dirty="0">
                        <a:solidFill>
                          <a:srgbClr val="000000"/>
                        </a:solidFill>
                        <a:latin typeface="Roboto Condensed Light" panose="02000000000000000000" pitchFamily="2" charset="0"/>
                        <a:ea typeface="+mn-ea"/>
                        <a:cs typeface="+mn-cs"/>
                      </a:endParaRPr>
                    </a:p>
                    <a:p>
                      <a:pPr marL="184150" marR="0" lvl="0" indent="-1841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CA" sz="1600" b="0" i="0" kern="1200" dirty="0">
                          <a:solidFill>
                            <a:srgbClr val="000000"/>
                          </a:solidFill>
                          <a:latin typeface="Roboto Condensed Light" panose="02000000000000000000" pitchFamily="2" charset="0"/>
                          <a:ea typeface="+mn-ea"/>
                          <a:cs typeface="+mn-cs"/>
                        </a:rPr>
                        <a:t>Manage the chaos and disorder created by technical debt to deliver more reliable, available, and serviceable IT systems and applications.</a:t>
                      </a:r>
                    </a:p>
                    <a:p>
                      <a:pPr marL="184150" marR="0" lvl="0" indent="-1841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CA" sz="1600" b="0" i="0" kern="1200" dirty="0">
                          <a:solidFill>
                            <a:srgbClr val="000000"/>
                          </a:solidFill>
                          <a:latin typeface="Roboto Condensed Light" panose="02000000000000000000" pitchFamily="2" charset="0"/>
                          <a:ea typeface="+mn-ea"/>
                          <a:cs typeface="+mn-cs"/>
                        </a:rPr>
                        <a:t>Conduct a holistic analysis of your organization’s technical debt to identify the debt generating unacceptable business impacts.</a:t>
                      </a:r>
                    </a:p>
                    <a:p>
                      <a:pPr marL="184150" marR="0" lvl="0" indent="-1841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CA" sz="1600" b="0" i="0" kern="1200" dirty="0">
                          <a:solidFill>
                            <a:srgbClr val="000000"/>
                          </a:solidFill>
                          <a:latin typeface="Roboto Condensed Light" panose="02000000000000000000" pitchFamily="2" charset="0"/>
                          <a:ea typeface="+mn-ea"/>
                          <a:cs typeface="+mn-cs"/>
                        </a:rPr>
                        <a:t>Identify options to reduce technical debt, and use your technical debt business impact analysis to make the case for funding and resources.</a:t>
                      </a:r>
                    </a:p>
                    <a:p>
                      <a:pPr marL="184150" marR="0" lvl="0" indent="-1841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CA" sz="1600" b="0" i="0" kern="1200" dirty="0">
                          <a:solidFill>
                            <a:srgbClr val="000000"/>
                          </a:solidFill>
                          <a:latin typeface="Roboto Condensed Light" panose="02000000000000000000" pitchFamily="2" charset="0"/>
                          <a:ea typeface="+mn-ea"/>
                          <a:cs typeface="+mn-cs"/>
                        </a:rPr>
                        <a:t>Build a technical debt register to maintain visibility on tech debt in your environment.</a:t>
                      </a:r>
                    </a:p>
                  </a:txBody>
                  <a:tcPr marL="46800" marR="108000" marT="36000" marB="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10000"/>
                      </a:srgbClr>
                    </a:solidFill>
                  </a:tcPr>
                </a:tc>
                <a:tc>
                  <a:txBody>
                    <a:bodyPr/>
                    <a:lstStyle/>
                    <a:p>
                      <a:pPr marL="0" indent="0" algn="l" defTabSz="914400" rtl="0" eaLnBrk="1" latinLnBrk="0" hangingPunct="1">
                        <a:lnSpc>
                          <a:spcPct val="110000"/>
                        </a:lnSpc>
                        <a:spcBef>
                          <a:spcPts val="1000"/>
                        </a:spcBef>
                        <a:buFont typeface="Arial" panose="020B0604020202020204" pitchFamily="34" charset="0"/>
                        <a:buNone/>
                      </a:pPr>
                      <a:endParaRPr lang="en-CA" sz="1600" b="0" i="0" kern="1200" dirty="0">
                        <a:solidFill>
                          <a:srgbClr val="000000"/>
                        </a:solidFill>
                        <a:latin typeface="Roboto Condensed Light" panose="02000000000000000000" pitchFamily="2" charset="0"/>
                        <a:ea typeface="+mn-ea"/>
                        <a:cs typeface="+mn-cs"/>
                      </a:endParaRPr>
                    </a:p>
                    <a:p>
                      <a:pPr marL="184150" indent="-184150" algn="l" defTabSz="914400" rtl="0" eaLnBrk="1" latinLnBrk="0" hangingPunct="1">
                        <a:lnSpc>
                          <a:spcPct val="110000"/>
                        </a:lnSpc>
                        <a:spcBef>
                          <a:spcPts val="1000"/>
                        </a:spcBef>
                        <a:buFont typeface="Arial" panose="020B0604020202020204" pitchFamily="34" charset="0"/>
                        <a:buChar char="•"/>
                      </a:pPr>
                      <a:r>
                        <a:rPr lang="en-CA" sz="1600" b="0" i="0" kern="1200" dirty="0">
                          <a:solidFill>
                            <a:srgbClr val="000000"/>
                          </a:solidFill>
                          <a:latin typeface="Roboto Condensed Light" panose="02000000000000000000" pitchFamily="2" charset="0"/>
                          <a:ea typeface="+mn-ea"/>
                          <a:cs typeface="+mn-cs"/>
                        </a:rPr>
                        <a:t>Identify strategic solutions to replace or manage legacy technology that will enable the business flexibility and resilience required to outperform your competitors.</a:t>
                      </a:r>
                    </a:p>
                    <a:p>
                      <a:pPr marL="184150" indent="-184150" algn="l" defTabSz="914400" rtl="0" eaLnBrk="1" latinLnBrk="0" hangingPunct="1">
                        <a:lnSpc>
                          <a:spcPct val="110000"/>
                        </a:lnSpc>
                        <a:spcBef>
                          <a:spcPts val="1000"/>
                        </a:spcBef>
                        <a:buFont typeface="Arial" panose="020B0604020202020204" pitchFamily="34" charset="0"/>
                        <a:buChar char="•"/>
                      </a:pPr>
                      <a:r>
                        <a:rPr lang="en-CA" sz="1600" b="0" i="0" kern="1200" dirty="0">
                          <a:solidFill>
                            <a:srgbClr val="000000"/>
                          </a:solidFill>
                          <a:latin typeface="Roboto Condensed Light" panose="02000000000000000000" pitchFamily="2" charset="0"/>
                          <a:ea typeface="+mn-ea"/>
                          <a:cs typeface="+mn-cs"/>
                        </a:rPr>
                        <a:t>Make better resource allocation decisions with better information on the true business cost of deferred IT maintenance. </a:t>
                      </a:r>
                    </a:p>
                  </a:txBody>
                  <a:tcPr marL="46800" marR="108000" marT="36000" marB="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9C9C9"/>
                      </a:solidFill>
                      <a:prstDash val="solid"/>
                      <a:round/>
                      <a:headEnd type="none" w="med" len="med"/>
                      <a:tailEnd type="none" w="med" len="med"/>
                    </a:lnB>
                    <a:lnTlToBr w="12700" cmpd="sng">
                      <a:noFill/>
                      <a:prstDash val="solid"/>
                    </a:lnTlToBr>
                    <a:lnBlToTr w="12700" cmpd="sng">
                      <a:noFill/>
                      <a:prstDash val="solid"/>
                    </a:lnBlToTr>
                    <a:solidFill>
                      <a:srgbClr val="7CADD4">
                        <a:alpha val="20000"/>
                      </a:srgbClr>
                    </a:solidFill>
                  </a:tcPr>
                </a:tc>
                <a:extLst>
                  <a:ext uri="{0D108BD9-81ED-4DB2-BD59-A6C34878D82A}">
                    <a16:rowId xmlns:a16="http://schemas.microsoft.com/office/drawing/2014/main" val="106570360"/>
                  </a:ext>
                </a:extLst>
              </a:tr>
            </a:tbl>
          </a:graphicData>
        </a:graphic>
      </p:graphicFrame>
    </p:spTree>
    <p:extLst>
      <p:ext uri="{BB962C8B-B14F-4D97-AF65-F5344CB8AC3E}">
        <p14:creationId xmlns:p14="http://schemas.microsoft.com/office/powerpoint/2010/main" val="4044380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HTML_SHAPEINFO" val="&lt;ThreeDShapeInfo&gt;&lt;uuid val=&quot;{AFA3460B-1D53-42B3-AEE9-E160A75B4DD1}&quot;/&gt;&lt;isInvalidForFieldText val=&quot;0&quot;/&gt;&lt;Image&gt;&lt;filename val=&quot;C:\Users\natalie.sansone\AppData\Local\Temp\CP8220724968Session\CPTrustFolder8220724984\PPTImport822012416828\data\asimages\{AFA3460B-1D53-42B3-AEE9-E160A75B4DD1}_16.png&quot;/&gt;&lt;left val=&quot;956&quot;/&gt;&lt;top val=&quot;-1&quot;/&gt;&lt;width val=&quot;324&quot;/&gt;&lt;height val=&quot;722&quot;/&gt;&lt;hasText val=&quot;1&quot;/&gt;&lt;/Image&gt;&lt;/ThreeDShapeInfo&gt;"/>
</p:tagLst>
</file>

<file path=ppt/tags/tag10.xml><?xml version="1.0" encoding="utf-8"?>
<p:tagLst xmlns:a="http://schemas.openxmlformats.org/drawingml/2006/main" xmlns:r="http://schemas.openxmlformats.org/officeDocument/2006/relationships" xmlns:p="http://schemas.openxmlformats.org/presentationml/2006/main">
  <p:tag name="PRESENTER_SHAPEINFO" val="&lt;ThreeDShapeInfo&gt;&lt;uuid val=&quot;{618E8F54-6298-4740-A126-768F6EADE83B}&quot;/&gt;&lt;isInvalidForFieldText val=&quot;0&quot;/&gt;&lt;Image&gt;&lt;filename val=&quot;C:\Users\natalie.sansone\AppData\Local\Temp\CP8220724968Session\CPTrustFolder8220724984\PPTImport822012416828\data\asimages\{618E8F54-6298-4740-A126-768F6EADE83B}_16.png&quot;/&gt;&lt;left val=&quot;205&quot;/&gt;&lt;top val=&quot;485&quot;/&gt;&lt;width val=&quot;56&quot;/&gt;&lt;height val=&quot;55&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INFO" val="&lt;ThreeDShapeInfo&gt;&lt;uuid val=&quot;{96C38A4A-71C8-4492-8A9B-ECF53A4F5231}&quot;/&gt;&lt;isInvalidForFieldText val=&quot;0&quot;/&gt;&lt;Image&gt;&lt;filename val=&quot;C:\Users\natalie.sansone\AppData\Local\Temp\CP8220724968Session\CPTrustFolder8220724984\PPTImport822012416828\data\asimages\{96C38A4A-71C8-4492-8A9B-ECF53A4F5231}_16.png&quot;/&gt;&lt;left val=&quot;372&quot;/&gt;&lt;top val=&quot;347&quot;/&gt;&lt;width val=&quot;56&quot;/&gt;&lt;height val=&quot;55&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6&quot;/&gt;&lt;lineCharCount val=&quot;10&quot;/&gt;&lt;lineCharCount val=&quot;18&quot;/&gt;&lt;lineCharCount val=&quot;14&quot;/&gt;&lt;/TableIndex&gt;&lt;/ShapeTextInfo&gt;"/>
  <p:tag name="HTML_SHAPEINFO" val="&lt;ThreeDShapeInfo&gt;&lt;uuid val=&quot;{E09F5014-2C4C-48F5-9407-A8024D46B161}&quot;/&gt;&lt;isInvalidForFieldText val=&quot;0&quot;/&gt;&lt;Image&gt;&lt;filename val=&quot;C:\Users\natalie.sansone\AppData\Local\Temp\CP8220724968Session\CPTrustFolder8220724984\PPTImport822012416828\data\asimages\{E09F5014-2C4C-48F5-9407-A8024D46B161}_16.png&quot;/&gt;&lt;left val=&quot;421&quot;/&gt;&lt;top val=&quot;352&quot;/&gt;&lt;width val=&quot;150&quot;/&gt;&lt;height val=&quot;106&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quot;/&gt;&lt;lineCharCount val=&quot;13&quot;/&gt;&lt;lineCharCount val=&quot;12&quot;/&gt;&lt;lineCharCount val=&quot;12&quot;/&gt;&lt;/TableIndex&gt;&lt;/ShapeTextInfo&gt;"/>
  <p:tag name="HTML_SHAPEINFO" val="&lt;ThreeDShapeInfo&gt;&lt;uuid val=&quot;{90D34A26-61AB-4A28-AE69-393D70125EE8}&quot;/&gt;&lt;isInvalidForFieldText val=&quot;0&quot;/&gt;&lt;Image&gt;&lt;filename val=&quot;C:\Users\natalie.sansone\AppData\Local\Temp\CP8220724968Session\CPTrustFolder8220724984\PPTImport822012416828\data\asimages\{90D34A26-61AB-4A28-AE69-393D70125EE8}_16.png&quot;/&gt;&lt;left val=&quot;421&quot;/&gt;&lt;top val=&quot;490&quot;/&gt;&lt;width val=&quot;126&quot;/&gt;&lt;height val=&quot;107&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INFO" val="&lt;ThreeDShapeInfo&gt;&lt;uuid val=&quot;{75AB799E-8B97-4459-A2A5-85A23343DE6C}&quot;/&gt;&lt;isInvalidForFieldText val=&quot;0&quot;/&gt;&lt;Image&gt;&lt;filename val=&quot;C:\Users\natalie.sansone\AppData\Local\Temp\CP8220724968Session\CPTrustFolder8220724984\PPTImport822012416828\data\asimages\{75AB799E-8B97-4459-A2A5-85A23343DE6C}_16.png&quot;/&gt;&lt;left val=&quot;397&quot;/&gt;&lt;top val=&quot;402&quot;/&gt;&lt;width val=&quot;4&quot;/&gt;&lt;height val=&quot;89&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INFO" val="&lt;ThreeDShapeInfo&gt;&lt;uuid val=&quot;{F87098DC-DAB6-4EBE-A50C-7EF82B98056F}&quot;/&gt;&lt;isInvalidForFieldText val=&quot;0&quot;/&gt;&lt;Image&gt;&lt;filename val=&quot;C:\Users\natalie.sansone\AppData\Local\Temp\CP8220724968Session\CPTrustFolder8220724984\PPTImport822012416828\data\asimages\{F87098DC-DAB6-4EBE-A50C-7EF82B98056F}_16.png&quot;/&gt;&lt;left val=&quot;371&quot;/&gt;&lt;top val=&quot;489&quot;/&gt;&lt;width val=&quot;56&quot;/&gt;&lt;height val=&quot;56&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INFO" val="&lt;ThreeDShapeInfo&gt;&lt;uuid val=&quot;{DEB8B66D-7957-48F1-B00B-0CD06BEE03EA}&quot;/&gt;&lt;isInvalidForFieldText val=&quot;0&quot;/&gt;&lt;Image&gt;&lt;filename val=&quot;C:\Users\natalie.sansone\AppData\Local\Temp\CP8220724968Session\CPTrustFolder8220724984\PPTImport822012416828\data\asimages\{DEB8B66D-7957-48F1-B00B-0CD06BEE03EA}_16.png&quot;/&gt;&lt;left val=&quot;717&quot;/&gt;&lt;top val=&quot;347&quot;/&gt;&lt;width val=&quot;55&quot;/&gt;&lt;height val=&quot;55&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8&quot;/&gt;&lt;lineCharCount val=&quot;15&quot;/&gt;&lt;lineCharCount val=&quot;14&quot;/&gt;&lt;/TableIndex&gt;&lt;/ShapeTextInfo&gt;"/>
  <p:tag name="HTML_SHAPEINFO" val="&lt;ThreeDShapeInfo&gt;&lt;uuid val=&quot;{9E6D2209-8A17-4548-959D-9E0C2AA12002}&quot;/&gt;&lt;isInvalidForFieldText val=&quot;0&quot;/&gt;&lt;Image&gt;&lt;filename val=&quot;C:\Users\natalie.sansone\AppData\Local\Temp\CP8220724968Session\CPTrustFolder8220724984\PPTImport822012416828\data\asimages\{9E6D2209-8A17-4548-959D-9E0C2AA12002}_16.png&quot;/&gt;&lt;left val=&quot;766&quot;/&gt;&lt;top val=&quot;352&quot;/&gt;&lt;width val=&quot;136&quot;/&gt;&lt;height val=&quot;85&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quot;/&gt;&lt;lineCharCount val=&quot;10&quot;/&gt;&lt;lineCharCount val=&quot;17&quot;/&gt;&lt;lineCharCount val=&quot;11&quot;/&gt;&lt;/TableIndex&gt;&lt;/ShapeTextInfo&gt;"/>
  <p:tag name="HTML_SHAPEINFO" val="&lt;ThreeDShapeInfo&gt;&lt;uuid val=&quot;{91B8FD51-CF2D-4E45-AD4C-62C71CE2E01C}&quot;/&gt;&lt;isInvalidForFieldText val=&quot;0&quot;/&gt;&lt;Image&gt;&lt;filename val=&quot;C:\Users\natalie.sansone\AppData\Local\Temp\CP8220724968Session\CPTrustFolder8220724984\PPTImport822012416828\data\asimages\{91B8FD51-CF2D-4E45-AD4C-62C71CE2E01C}_16.png&quot;/&gt;&lt;left val=&quot;766&quot;/&gt;&lt;top val=&quot;490&quot;/&gt;&lt;width val=&quot;139&quot;/&gt;&lt;height val=&quot;107&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INFO" val="&lt;ThreeDShapeInfo&gt;&lt;uuid val=&quot;{CC479C18-9940-4388-811D-1939BAE52F28}&quot;/&gt;&lt;isInvalidForFieldText val=&quot;0&quot;/&gt;&lt;Image&gt;&lt;filename val=&quot;C:\Users\natalie.sansone\AppData\Local\Temp\CP8220724968Session\CPTrustFolder8220724984\PPTImport822012416828\data\asimages\{CC479C18-9940-4388-811D-1939BAE52F28}_16.png&quot;/&gt;&lt;left val=&quot;743&quot;/&gt;&lt;top val=&quot;402&quot;/&gt;&lt;width val=&quot;3&quot;/&gt;&lt;height val=&quot;89&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755F8865-0CC6-44E8-9126-E90AD3BD4A28}&quot;/&gt;&lt;isInvalidForFieldText val=&quot;0&quot;/&gt;&lt;Image&gt;&lt;filename val=&quot;C:\Users\natalie.sansone\AppData\Local\Temp\CP8220724968Session\CPTrustFolder8220724984\PPTImport822012416828\data\asimages\{755F8865-0CC6-44E8-9126-E90AD3BD4A28}_16.png&quot;/&gt;&lt;left val=&quot;1012&quot;/&gt;&lt;top val=&quot;674&quot;/&gt;&lt;width val=&quot;243&quot;/&gt;&lt;height val=&quot;23&quot;/&gt;&lt;hasText val=&quot;1&quot;/&gt;&lt;/Image&gt;&lt;/ThreeDShapeInfo&gt;"/>
</p:tagLst>
</file>

<file path=ppt/tags/tag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C10259C7-4627-4C8D-BC35-F326B8C02A6D}&quot;/&gt;&lt;isInvalidForFieldText val=&quot;0&quot;/&gt;&lt;Image&gt;&lt;filename val=&quot;C:\Users\natalie.sansone\AppData\Local\Temp\CP8220724968Session\CPTrustFolder8220724984\PPTImport822012416828\data\asimages\{C10259C7-4627-4C8D-BC35-F326B8C02A6D}_16.png&quot;/&gt;&lt;left val=&quot;716&quot;/&gt;&lt;top val=&quot;489&quot;/&gt;&lt;width val=&quot;56&quot;/&gt;&lt;height val=&quot;56&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13&quot;/&gt;&lt;lineCharCount val=&quot;11&quot;/&gt;&lt;lineCharCount val=&quot;10&quot;/&gt;&lt;lineCharCount val=&quot;1&quot;/&gt;&lt;lineCharCount val=&quot;11&quot;/&gt;&lt;lineCharCount val=&quot;1&quot;/&gt;&lt;lineCharCount val=&quot;18&quot;/&gt;&lt;lineCharCount val=&quot;1&quot;/&gt;&lt;lineCharCount val=&quot;10&quot;/&gt;&lt;/TableIndex&gt;&lt;/ShapeTextInfo&gt;"/>
  <p:tag name="HTML_SHAPEINFO" val="&lt;ThreeDShapeInfo&gt;&lt;uuid val=&quot;{4E849F1B-288C-489E-B5ED-1EB974316CE9}&quot;/&gt;&lt;isInvalidForFieldText val=&quot;0&quot;/&gt;&lt;Image&gt;&lt;filename val=&quot;C:\Users\natalie.sansone\AppData\Local\Temp\CP8220724968Session\CPTrustFolder8220724984\PPTImport822012416828\data\asimages\{4E849F1B-288C-489E-B5ED-1EB974316CE9}_16.png&quot;/&gt;&lt;left val=&quot;990&quot;/&gt;&lt;top val=&quot;183&quot;/&gt;&lt;width val=&quot;272&quot;/&gt;&lt;height val=&quot;322&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INFO" val="&lt;ThreeDShapeInfo&gt;&lt;uuid val=&quot;{CC479C18-9940-4388-811D-1939BAE52F28}&quot;/&gt;&lt;isInvalidForFieldText val=&quot;0&quot;/&gt;&lt;Image&gt;&lt;filename val=&quot;C:\Users\natalie.sansone\AppData\Local\Temp\CP8220724968Session\CPTrustFolder8220724984\PPTImport822012416828\data\asimages\{CC479C18-9940-4388-811D-1939BAE52F28}_16.png&quot;/&gt;&lt;left val=&quot;743&quot;/&gt;&lt;top val=&quot;402&quot;/&gt;&lt;width val=&quot;3&quot;/&gt;&lt;height val=&quot;89&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INFO" val="&lt;ThreeDShapeInfo&gt;&lt;uuid val=&quot;{C10259C7-4627-4C8D-BC35-F326B8C02A6D}&quot;/&gt;&lt;isInvalidForFieldText val=&quot;0&quot;/&gt;&lt;Image&gt;&lt;filename val=&quot;C:\Users\natalie.sansone\AppData\Local\Temp\CP8220724968Session\CPTrustFolder8220724984\PPTImport822012416828\data\asimages\{C10259C7-4627-4C8D-BC35-F326B8C02A6D}_16.png&quot;/&gt;&lt;left val=&quot;716&quot;/&gt;&lt;top val=&quot;489&quot;/&gt;&lt;width val=&quot;56&quot;/&gt;&lt;height val=&quot;56&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quot;/&gt;&lt;lineCharCount val=&quot;13&quot;/&gt;&lt;lineCharCount val=&quot;12&quot;/&gt;&lt;lineCharCount val=&quot;12&quot;/&gt;&lt;/TableIndex&gt;&lt;/ShapeTextInfo&gt;"/>
  <p:tag name="HTML_SHAPEINFO" val="&lt;ThreeDShapeInfo&gt;&lt;uuid val=&quot;{90D34A26-61AB-4A28-AE69-393D70125EE8}&quot;/&gt;&lt;isInvalidForFieldText val=&quot;0&quot;/&gt;&lt;Image&gt;&lt;filename val=&quot;C:\Users\natalie.sansone\AppData\Local\Temp\CP8220724968Session\CPTrustFolder8220724984\PPTImport822012416828\data\asimages\{90D34A26-61AB-4A28-AE69-393D70125EE8}_16.png&quot;/&gt;&lt;left val=&quot;421&quot;/&gt;&lt;top val=&quot;490&quot;/&gt;&lt;width val=&quot;126&quot;/&gt;&lt;height val=&quot;107&quot;/&gt;&lt;hasText val=&quot;1&quot;/&gt;&lt;/Image&gt;&lt;/ThreeDShapeInfo&g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vSLvA_xHU.t6KL6_V4aM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DB0Rmth70mJ2vgjz3jlP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isajgyJrWU2f0pKeyIss4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UraosdDZ0k2sapUwVXV2Z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ZyEy8TeZ0.Osj2cH3YdSA"/>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42C41969-24DE-4EB9-8B46-A382E2CC6BF7}&quot;/&gt;&lt;isInvalidForFieldText val=&quot;0&quot;/&gt;&lt;Image&gt;&lt;filename val=&quot;C:\Users\natalie.sansone\AppData\Local\Temp\CP8220724968Session\CPTrustFolder8220724984\PPTImport822012416828\data\asimages\{42C41969-24DE-4EB9-8B46-A382E2CC6BF7}_16.png&quot;/&gt;&lt;left val=&quot;4&quot;/&gt;&lt;top val=&quot;28&quot;/&gt;&lt;width val=&quot;733&quot;/&gt;&lt;height val=&quot;146&quot;/&gt;&lt;hasText val=&quot;1&quot;/&gt;&lt;/Image&gt;&lt;/ThreeDShapeInfo&g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ag0OU0WGU2RsE9xdvJ48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tFPuO4WdE.eSjbDQZ9q2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cAKoS2v1BEOSH0xBkBrsG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Mh6bx4nKkuydxZPqwNXeQ"/>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 name="HTML_SHAPEINFO" val="&lt;ThreeDShapeInfo&gt;&lt;uuid val=&quot;{A29F339E-C602-40BD-9DCA-E448DEF8B45F}&quot;/&gt;&lt;isInvalidForFieldText val=&quot;0&quot;/&gt;&lt;Image&gt;&lt;filename val=&quot;C:\Users\natalie.sansone\AppData\Local\Temp\CP8220724968Session\CPTrustFolder8220724984\PPTImport822012416828\data\asimages\{A29F339E-C602-40BD-9DCA-E448DEF8B45F}_16.png&quot;/&gt;&lt;left val=&quot;20&quot;/&gt;&lt;top val=&quot;120&quot;/&gt;&lt;width val=&quot;801&quot;/&gt;&lt;height val=&quot;80&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INFO" val="&lt;ThreeDShapeInfo&gt;&lt;uuid val=&quot;{A207E574-932B-4458-8098-133C4B777F71}&quot;/&gt;&lt;isInvalidForFieldText val=&quot;0&quot;/&gt;&lt;Image&gt;&lt;filename val=&quot;C:\Users\natalie.sansone\AppData\Local\Temp\CP8220724968Session\CPTrustFolder8220724984\PPTImport822012416828\data\asimages\{A207E574-932B-4458-8098-133C4B777F71}_16.png&quot;/&gt;&lt;left val=&quot;30&quot;/&gt;&lt;top val=&quot;218&quot;/&gt;&lt;width val=&quot;910&quot;/&gt;&lt;height val=&quot;108&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9&quot;/&gt;&lt;lineCharCount val=&quot;15&quot;/&gt;&lt;lineCharCount val=&quot;14&quot;/&gt;&lt;lineCharCount val=&quot;16&quot;/&gt;&lt;lineCharCount val=&quot;14&quot;/&gt;&lt;lineCharCount val=&quot;12&quot;/&gt;&lt;lineCharCount val=&quot;9&quot;/&gt;&lt;lineCharCount val=&quot;14&quot;/&gt;&lt;lineCharCount val=&quot;11&quot;/&gt;&lt;lineCharCount val=&quot;16&quot;/&gt;&lt;/TableIndex&gt;&lt;/ShapeTextInfo&gt;"/>
  <p:tag name="HTML_SHAPEINFO" val="&lt;ThreeDShapeInfo&gt;&lt;uuid val=&quot;{C52FA0B8-11A0-4601-8461-0186D8E83F7E}&quot;/&gt;&lt;isInvalidForFieldText val=&quot;0&quot;/&gt;&lt;Image&gt;&lt;filename val=&quot;C:\Users\natalie.sansone\AppData\Local\Temp\CP8220724968Session\CPTrustFolder8220724984\PPTImport822012416828\data\asimages\{C52FA0B8-11A0-4601-8461-0186D8E83F7E}_16.png&quot;/&gt;&lt;left val=&quot;75&quot;/&gt;&lt;top val=&quot;346&quot;/&gt;&lt;width val=&quot;135&quot;/&gt;&lt;height val=&quot;219&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957A5C40-2D77-4E9D-BFF5-367129A249E2}&quot;/&gt;&lt;isInvalidForFieldText val=&quot;0&quot;/&gt;&lt;Image&gt;&lt;filename val=&quot;C:\Users\natalie.sansone\AppData\Local\Temp\CP8220724968Session\CPTrustFolder8220724984\PPTImport822012416828\data\asimages\{957A5C40-2D77-4E9D-BFF5-367129A249E2}_16.png&quot;/&gt;&lt;left val=&quot;206&quot;/&gt;&lt;top val=&quot;342&quot;/&gt;&lt;width val=&quot;55&quot;/&gt;&lt;height val=&quot;5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9&quot;/&gt;&lt;lineCharCount val=&quot;9&quot;/&gt;&lt;lineCharCount val=&quot;7&quot;/&gt;&lt;lineCharCount val=&quot;12&quot;/&gt;&lt;/TableIndex&gt;&lt;/ShapeTextInfo&gt;"/>
  <p:tag name="HTML_SHAPEINFO" val="&lt;ThreeDShapeInfo&gt;&lt;uuid val=&quot;{E9D1F414-E548-4C0D-AA1D-FA33352AB456}&quot;/&gt;&lt;isInvalidForFieldText val=&quot;0&quot;/&gt;&lt;Image&gt;&lt;filename val=&quot;C:\Users\natalie.sansone\AppData\Local\Temp\CP8220724968Session\CPTrustFolder8220724984\PPTImport822012416828\data\asimages\{E9D1F414-E548-4C0D-AA1D-FA33352AB456}_16.png&quot;/&gt;&lt;left val=&quot;256&quot;/&gt;&lt;top val=&quot;485&quot;/&gt;&lt;width val=&quot;120&quot;/&gt;&lt;height val=&quot;107&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INFO" val="&lt;ThreeDShapeInfo&gt;&lt;uuid val=&quot;{DA226D55-63B7-4B3D-AAA2-5A650791BA9E}&quot;/&gt;&lt;isInvalidForFieldText val=&quot;0&quot;/&gt;&lt;Image&gt;&lt;filename val=&quot;C:\Users\natalie.sansone\AppData\Local\Temp\CP8220724968Session\CPTrustFolder8220724984\PPTImport822012416828\data\asimages\{DA226D55-63B7-4B3D-AAA2-5A650791BA9E}_16.png&quot;/&gt;&lt;left val=&quot;232&quot;/&gt;&lt;top val=&quot;396&quot;/&gt;&lt;width val=&quot;3&quot;/&gt;&lt;height val=&quot;90&quot;/&gt;&lt;hasText val=&quot;1&quot;/&gt;&lt;/Image&gt;&lt;/ThreeDShapeInfo&gt;"/>
</p:tagLst>
</file>

<file path=ppt/theme/theme1.xml><?xml version="1.0" encoding="utf-8"?>
<a:theme xmlns:a="http://schemas.openxmlformats.org/drawingml/2006/main" name="FrontCovers-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2.xml><?xml version="1.0" encoding="utf-8"?>
<a:theme xmlns:a="http://schemas.openxmlformats.org/drawingml/2006/main" name="BackCovers&amp;Dividers-Light">
  <a:themeElements>
    <a:clrScheme name="Info-Tech-ResearchDeck">
      <a:dk1>
        <a:srgbClr val="494A4A"/>
      </a:dk1>
      <a:lt1>
        <a:srgbClr val="FFFFFF"/>
      </a:lt1>
      <a:dk2>
        <a:srgbClr val="494A4A"/>
      </a:dk2>
      <a:lt2>
        <a:srgbClr val="FFFFFF"/>
      </a:lt2>
      <a:accent1>
        <a:srgbClr val="2576B6"/>
      </a:accent1>
      <a:accent2>
        <a:srgbClr val="5D3291"/>
      </a:accent2>
      <a:accent3>
        <a:srgbClr val="F7C435"/>
      </a:accent3>
      <a:accent4>
        <a:srgbClr val="299C47"/>
      </a:accent4>
      <a:accent5>
        <a:srgbClr val="B3252E"/>
      </a:accent5>
      <a:accent6>
        <a:srgbClr val="F07925"/>
      </a:accent6>
      <a:hlink>
        <a:srgbClr val="2576B6"/>
      </a:hlink>
      <a:folHlink>
        <a:srgbClr val="16476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theme>
</file>

<file path=ppt/theme/theme3.xml><?xml version="1.0" encoding="utf-8"?>
<a:theme xmlns:a="http://schemas.openxmlformats.org/drawingml/2006/main" name="Slide-Generic">
  <a:themeElements>
    <a:clrScheme name="Custom 1">
      <a:dk1>
        <a:srgbClr val="494949"/>
      </a:dk1>
      <a:lt1>
        <a:srgbClr val="FFFFFF"/>
      </a:lt1>
      <a:dk2>
        <a:srgbClr val="494949"/>
      </a:dk2>
      <a:lt2>
        <a:srgbClr val="FFFFFF"/>
      </a:lt2>
      <a:accent1>
        <a:srgbClr val="2576B7"/>
      </a:accent1>
      <a:accent2>
        <a:srgbClr val="5E3391"/>
      </a:accent2>
      <a:accent3>
        <a:srgbClr val="EFC351"/>
      </a:accent3>
      <a:accent4>
        <a:srgbClr val="289D48"/>
      </a:accent4>
      <a:accent5>
        <a:srgbClr val="B3242E"/>
      </a:accent5>
      <a:accent6>
        <a:srgbClr val="F17926"/>
      </a:accent6>
      <a:hlink>
        <a:srgbClr val="2476B7"/>
      </a:hlink>
      <a:folHlink>
        <a:srgbClr val="16476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179388" indent="-179388" algn="l">
          <a:lnSpc>
            <a:spcPct val="110000"/>
          </a:lnSpc>
          <a:buFont typeface="Arial" panose="020B0604020202020204" pitchFamily="34" charset="0"/>
          <a:buChar char="•"/>
          <a:tabLst/>
          <a:defRPr sz="1400" dirty="0" err="1" smtClean="0">
            <a:solidFill>
              <a:schemeClr val="tx1">
                <a:lumMod val="50000"/>
              </a:schemeClr>
            </a:solidFill>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13733</Words>
  <Application>Microsoft Office PowerPoint</Application>
  <PresentationFormat>Custom</PresentationFormat>
  <Paragraphs>1237</Paragraphs>
  <Slides>73</Slides>
  <Notes>23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73</vt:i4>
      </vt:variant>
    </vt:vector>
  </HeadingPairs>
  <TitlesOfParts>
    <vt:vector size="87" baseType="lpstr">
      <vt:lpstr>Arial</vt:lpstr>
      <vt:lpstr>Exo</vt:lpstr>
      <vt:lpstr>Roboto Black</vt:lpstr>
      <vt:lpstr>Roboto Condensed Light</vt:lpstr>
      <vt:lpstr>Montserrat SemiBold</vt:lpstr>
      <vt:lpstr>Roboto Condensed Light</vt:lpstr>
      <vt:lpstr>Calibri</vt:lpstr>
      <vt:lpstr>Exo Light</vt:lpstr>
      <vt:lpstr>Roboto</vt:lpstr>
      <vt:lpstr>Montserrat Medium</vt:lpstr>
      <vt:lpstr>Montserrat</vt:lpstr>
      <vt:lpstr>FrontCovers-Light</vt:lpstr>
      <vt:lpstr>BackCovers&amp;Dividers-Light</vt:lpstr>
      <vt:lpstr>Slide-Generic</vt:lpstr>
      <vt:lpstr>PowerPoint Presentation</vt:lpstr>
      <vt:lpstr>Table of Contents</vt:lpstr>
      <vt:lpstr>PowerPoint Presentation</vt:lpstr>
      <vt:lpstr>Analyst Perspective</vt:lpstr>
      <vt:lpstr>Executive Summary</vt:lpstr>
      <vt:lpstr>The technical debt lifecycle</vt:lpstr>
      <vt:lpstr>Tackle a mountain of technical debt</vt:lpstr>
      <vt:lpstr>Technical debt is expensive and ineffectively managed</vt:lpstr>
      <vt:lpstr>Unlock business value by managing your technical debt</vt:lpstr>
      <vt:lpstr>PowerPoint Presentation</vt:lpstr>
      <vt:lpstr>Insight summary</vt:lpstr>
      <vt:lpstr>Manage technical debt</vt:lpstr>
      <vt:lpstr>Blueprint deliverables</vt:lpstr>
      <vt:lpstr>Analyze technical debt to inform your modernization strategy</vt:lpstr>
      <vt:lpstr>PowerPoint Presentation</vt:lpstr>
      <vt:lpstr>PowerPoint Presentation</vt:lpstr>
      <vt:lpstr>PowerPoint Presentation</vt:lpstr>
      <vt:lpstr>Phase 1</vt:lpstr>
      <vt:lpstr>Step 1.1</vt:lpstr>
      <vt:lpstr>Confront the business cost of past decisions</vt:lpstr>
      <vt:lpstr>What is technical debt?</vt:lpstr>
      <vt:lpstr>Technical debt explains business impact</vt:lpstr>
      <vt:lpstr>Technical debt is a business risk</vt:lpstr>
      <vt:lpstr>Technical debt must be analyzed by IT</vt:lpstr>
      <vt:lpstr>1.1.1 Discuss your technical debt risk</vt:lpstr>
      <vt:lpstr>Step 1.2</vt:lpstr>
      <vt:lpstr>Review these examples of technical debt</vt:lpstr>
      <vt:lpstr>Structure technical debt for analysis</vt:lpstr>
      <vt:lpstr>1.2.1 Identify your technical debt</vt:lpstr>
      <vt:lpstr>1.2.2 Select tech debt for your impact analysis</vt:lpstr>
      <vt:lpstr>1.2.2 Add tech debt to the Impact Analysis Tool</vt:lpstr>
      <vt:lpstr>Phase 2</vt:lpstr>
      <vt:lpstr>Step 2.1</vt:lpstr>
      <vt:lpstr>Conduct a tech debt business impact analysis</vt:lpstr>
      <vt:lpstr>Develop impact scoring scales</vt:lpstr>
      <vt:lpstr>Calibrate direct cost impact scales</vt:lpstr>
      <vt:lpstr>Create strategic impact scales</vt:lpstr>
      <vt:lpstr>Use uncertainty factor scales</vt:lpstr>
      <vt:lpstr>2.1.1 Develop impact scoring scales</vt:lpstr>
      <vt:lpstr>Step 2.2</vt:lpstr>
      <vt:lpstr>Identify a reasonable scenario for analysis</vt:lpstr>
      <vt:lpstr>2.2.1 Identify reasonable scenarios </vt:lpstr>
      <vt:lpstr>Estimate business impact</vt:lpstr>
      <vt:lpstr>2.2.2 Estimate tech debt impact</vt:lpstr>
      <vt:lpstr>2.2.3 Identify the most-critical technical debts</vt:lpstr>
      <vt:lpstr>Phase 3</vt:lpstr>
      <vt:lpstr>Step 3.1</vt:lpstr>
      <vt:lpstr>Manage technical debt</vt:lpstr>
      <vt:lpstr>3.1.1 Brainstorm solutions</vt:lpstr>
      <vt:lpstr>3.1.2 Prioritize solutions</vt:lpstr>
      <vt:lpstr>3.1.2 Set target dates on the roadmap</vt:lpstr>
      <vt:lpstr>Minimize overhead to get work done</vt:lpstr>
      <vt:lpstr>Prioritize your backlog</vt:lpstr>
      <vt:lpstr>First, do no harm</vt:lpstr>
      <vt:lpstr>Make the case for a project</vt:lpstr>
      <vt:lpstr>Set the foundation for a modernization program</vt:lpstr>
      <vt:lpstr>Modernize IT and the business</vt:lpstr>
      <vt:lpstr>Make the case for change</vt:lpstr>
      <vt:lpstr>Step 3.2</vt:lpstr>
      <vt:lpstr>Get the technical debt monkeys off your back</vt:lpstr>
      <vt:lpstr>Adopt these six practices to manage existing  technical debt, and slow down the introduction of debt</vt:lpstr>
      <vt:lpstr>Track new and existing technical debt</vt:lpstr>
      <vt:lpstr>Build better systems</vt:lpstr>
      <vt:lpstr>Identify root cause</vt:lpstr>
      <vt:lpstr>Secure a technology replacement budget</vt:lpstr>
      <vt:lpstr>Manage your maintenance</vt:lpstr>
      <vt:lpstr>Mind the level of tech debt you own </vt:lpstr>
      <vt:lpstr>3.2.1 Improve ongoing tech debt management</vt:lpstr>
      <vt:lpstr>Related Info-Tech Research</vt:lpstr>
      <vt:lpstr>PowerPoint Presentation</vt:lpstr>
      <vt:lpstr>Learn more about technical debt</vt:lpstr>
      <vt:lpstr>Works Cited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2021-02-12T23:09:31Z</dcterms:created>
  <dcterms:modified xsi:type="dcterms:W3CDTF">2021-02-12T23:09:50Z</dcterms:modified>
</cp:coreProperties>
</file>